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334" r:id="rId3"/>
    <p:sldId id="7305" r:id="rId4"/>
    <p:sldId id="332" r:id="rId5"/>
    <p:sldId id="7311" r:id="rId6"/>
    <p:sldId id="259" r:id="rId7"/>
    <p:sldId id="7312" r:id="rId8"/>
    <p:sldId id="7313" r:id="rId9"/>
    <p:sldId id="7314" r:id="rId10"/>
    <p:sldId id="7315" r:id="rId11"/>
    <p:sldId id="7316" r:id="rId12"/>
    <p:sldId id="335" r:id="rId13"/>
    <p:sldId id="730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5338"/>
    <a:srgbClr val="36A42B"/>
    <a:srgbClr val="84C665"/>
    <a:srgbClr val="923722"/>
    <a:srgbClr val="E0C09C"/>
    <a:srgbClr val="AE76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3" autoAdjust="0"/>
    <p:restoredTop sz="94660"/>
  </p:normalViewPr>
  <p:slideViewPr>
    <p:cSldViewPr snapToGrid="0">
      <p:cViewPr varScale="1">
        <p:scale>
          <a:sx n="59" d="100"/>
          <a:sy n="59" d="100"/>
        </p:scale>
        <p:origin x="95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notesMaster" Target="notesMasters/notesMaster1.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2C5FE-20BC-4836-A07A-F5E03E668C4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644BA3-CA6A-44A6-B501-014A521239D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438" y="488950"/>
            <a:ext cx="11287125" cy="58674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2.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68557" y="0"/>
            <a:ext cx="1688527" cy="16885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0.png"/><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t="15012"/>
          <a:stretch>
            <a:fillRect/>
          </a:stretch>
        </p:blipFill>
        <p:spPr>
          <a:xfrm>
            <a:off x="0" y="-12700"/>
            <a:ext cx="12192000" cy="6870700"/>
          </a:xfrm>
          <a:prstGeom prst="rect">
            <a:avLst/>
          </a:prstGeom>
        </p:spPr>
      </p:pic>
      <p:grpSp>
        <p:nvGrpSpPr>
          <p:cNvPr id="2" name="组合 1"/>
          <p:cNvGrpSpPr/>
          <p:nvPr/>
        </p:nvGrpSpPr>
        <p:grpSpPr>
          <a:xfrm>
            <a:off x="1018839" y="0"/>
            <a:ext cx="10788848" cy="5289279"/>
            <a:chOff x="1524000" y="216824"/>
            <a:chExt cx="10850564" cy="6896100"/>
          </a:xfrm>
        </p:grpSpPr>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t="5928"/>
            <a:stretch>
              <a:fillRect/>
            </a:stretch>
          </p:blipFill>
          <p:spPr>
            <a:xfrm>
              <a:off x="1524000" y="242224"/>
              <a:ext cx="10850564" cy="6870700"/>
            </a:xfrm>
            <a:prstGeom prst="rect">
              <a:avLst/>
            </a:prstGeom>
          </p:spPr>
        </p:pic>
        <p:sp>
          <p:nvSpPr>
            <p:cNvPr id="12" name="椭圆 11"/>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ea typeface="阿里巴巴普惠体" panose="00020600040101010101"/>
                <a:cs typeface="+mn-cs"/>
              </a:endParaRPr>
            </a:p>
          </p:txBody>
        </p:sp>
      </p:gr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865" y="2526732"/>
            <a:ext cx="3644033" cy="3669905"/>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044176" y="2586588"/>
            <a:ext cx="5144788" cy="5144788"/>
          </a:xfrm>
          <a:prstGeom prst="rect">
            <a:avLst/>
          </a:prstGeom>
        </p:spPr>
      </p:pic>
      <p:pic>
        <p:nvPicPr>
          <p:cNvPr id="7" name="Picture 6"/>
          <p:cNvPicPr>
            <a:picLocks noChangeAspect="1"/>
          </p:cNvPicPr>
          <p:nvPr/>
        </p:nvPicPr>
        <p:blipFill>
          <a:blip r:embed="rId5"/>
          <a:stretch>
            <a:fillRect/>
          </a:stretch>
        </p:blipFill>
        <p:spPr>
          <a:xfrm>
            <a:off x="1706133" y="438292"/>
            <a:ext cx="9474005" cy="443217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t="15012"/>
          <a:stretch>
            <a:fillRect/>
          </a:stretch>
        </p:blipFill>
        <p:spPr>
          <a:xfrm>
            <a:off x="0" y="-12700"/>
            <a:ext cx="12192000" cy="6870700"/>
          </a:xfrm>
          <a:prstGeom prst="rect">
            <a:avLst/>
          </a:prstGeom>
        </p:spPr>
      </p:pic>
      <p:grpSp>
        <p:nvGrpSpPr>
          <p:cNvPr id="2" name="组合 1"/>
          <p:cNvGrpSpPr/>
          <p:nvPr/>
        </p:nvGrpSpPr>
        <p:grpSpPr>
          <a:xfrm>
            <a:off x="1018839" y="0"/>
            <a:ext cx="10788848" cy="5289279"/>
            <a:chOff x="1524000" y="216824"/>
            <a:chExt cx="10850564" cy="6896100"/>
          </a:xfrm>
        </p:grpSpPr>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t="5928"/>
            <a:stretch>
              <a:fillRect/>
            </a:stretch>
          </p:blipFill>
          <p:spPr>
            <a:xfrm>
              <a:off x="1524000" y="242224"/>
              <a:ext cx="10850564" cy="6870700"/>
            </a:xfrm>
            <a:prstGeom prst="rect">
              <a:avLst/>
            </a:prstGeom>
          </p:spPr>
        </p:pic>
        <p:sp>
          <p:nvSpPr>
            <p:cNvPr id="12" name="椭圆 11"/>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阿里巴巴普惠体" panose="00020600040101010101"/>
                <a:ea typeface="阿里巴巴普惠体" panose="00020600040101010101"/>
                <a:cs typeface="+mn-cs"/>
              </a:endParaRPr>
            </a:p>
          </p:txBody>
        </p:sp>
      </p:gr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865" y="2526732"/>
            <a:ext cx="3644033" cy="3669905"/>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044176" y="2586588"/>
            <a:ext cx="5144788" cy="5144788"/>
          </a:xfrm>
          <a:prstGeom prst="rect">
            <a:avLst/>
          </a:prstGeom>
        </p:spPr>
      </p:pic>
      <p:pic>
        <p:nvPicPr>
          <p:cNvPr id="4" name="Picture 3" descr="A yellow letters on a black background&#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2461" y="1646464"/>
            <a:ext cx="6975054" cy="231593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t="15012"/>
          <a:stretch>
            <a:fillRect/>
          </a:stretch>
        </p:blipFill>
        <p:spPr>
          <a:xfrm>
            <a:off x="0" y="-12700"/>
            <a:ext cx="12192000" cy="6870700"/>
          </a:xfrm>
          <a:prstGeom prst="rect">
            <a:avLst/>
          </a:prstGeom>
        </p:spPr>
      </p:pic>
      <p:grpSp>
        <p:nvGrpSpPr>
          <p:cNvPr id="2" name="组合 1"/>
          <p:cNvGrpSpPr/>
          <p:nvPr/>
        </p:nvGrpSpPr>
        <p:grpSpPr>
          <a:xfrm>
            <a:off x="793860" y="-120650"/>
            <a:ext cx="11026665" cy="6906613"/>
            <a:chOff x="1524000" y="216824"/>
            <a:chExt cx="10850564" cy="6896100"/>
          </a:xfrm>
        </p:grpSpPr>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t="5928"/>
            <a:stretch>
              <a:fillRect/>
            </a:stretch>
          </p:blipFill>
          <p:spPr>
            <a:xfrm>
              <a:off x="1524000" y="242224"/>
              <a:ext cx="10850564" cy="6870700"/>
            </a:xfrm>
            <a:prstGeom prst="rect">
              <a:avLst/>
            </a:prstGeom>
          </p:spPr>
        </p:pic>
        <p:sp>
          <p:nvSpPr>
            <p:cNvPr id="12" name="椭圆 11"/>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ea typeface="阿里巴巴普惠体" panose="00020600040101010101"/>
                <a:cs typeface="+mn-cs"/>
              </a:endParaRPr>
            </a:p>
          </p:txBody>
        </p:sp>
      </p:gr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88639" y="2915184"/>
            <a:ext cx="4368800" cy="4368800"/>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276" y="1521861"/>
            <a:ext cx="5405709" cy="5444089"/>
          </a:xfrm>
          <a:prstGeom prst="rect">
            <a:avLst/>
          </a:prstGeom>
        </p:spPr>
      </p:pic>
      <p:sp>
        <p:nvSpPr>
          <p:cNvPr id="7" name="TextBox 6"/>
          <p:cNvSpPr txBox="1"/>
          <p:nvPr/>
        </p:nvSpPr>
        <p:spPr>
          <a:xfrm>
            <a:off x="3265408" y="1657424"/>
            <a:ext cx="6792992" cy="3416320"/>
          </a:xfrm>
          <a:prstGeom prst="rect">
            <a:avLst/>
          </a:prstGeom>
          <a:noFill/>
        </p:spPr>
        <p:txBody>
          <a:bodyPr wrap="square">
            <a:spAutoFit/>
          </a:bodyPr>
          <a:lstStyle/>
          <a:p>
            <a:pPr algn="just"/>
            <a:r>
              <a:rPr lang="en-US" sz="3600" b="1" dirty="0">
                <a:solidFill>
                  <a:srgbClr val="685338"/>
                </a:solidFill>
                <a:latin typeface="Cambria" panose="02040503050406030204" pitchFamily="18" charset="0"/>
              </a:rPr>
              <a:t>- </a:t>
            </a:r>
            <a:r>
              <a:rPr lang="vi-VN" sz="3600" b="1" dirty="0">
                <a:solidFill>
                  <a:srgbClr val="685338"/>
                </a:solidFill>
                <a:latin typeface="Cambria" panose="02040503050406030204" pitchFamily="18" charset="0"/>
              </a:rPr>
              <a:t>Em hãy tự chọn một bộ phim hoạt hình và thực hiện:</a:t>
            </a:r>
            <a:endParaRPr lang="vi-VN" sz="3600" b="1" dirty="0">
              <a:solidFill>
                <a:srgbClr val="685338"/>
              </a:solidFill>
              <a:latin typeface="Cambria" panose="02040503050406030204" pitchFamily="18" charset="0"/>
            </a:endParaRPr>
          </a:p>
          <a:p>
            <a:pPr algn="just"/>
            <a:r>
              <a:rPr lang="vi-VN" sz="3600" b="1" dirty="0">
                <a:solidFill>
                  <a:srgbClr val="685338"/>
                </a:solidFill>
                <a:latin typeface="Cambria" panose="02040503050406030204" pitchFamily="18" charset="0"/>
              </a:rPr>
              <a:t>a. Viết một đoạn văn giới thiệu nhân vật trong bộ phim đó.</a:t>
            </a:r>
            <a:endParaRPr lang="vi-VN" sz="3600" b="1" dirty="0">
              <a:solidFill>
                <a:srgbClr val="685338"/>
              </a:solidFill>
              <a:latin typeface="Cambria" panose="02040503050406030204" pitchFamily="18" charset="0"/>
            </a:endParaRPr>
          </a:p>
          <a:p>
            <a:pPr algn="just"/>
            <a:r>
              <a:rPr lang="vi-VN" sz="3600" b="1" dirty="0">
                <a:solidFill>
                  <a:srgbClr val="685338"/>
                </a:solidFill>
                <a:latin typeface="Cambria" panose="02040503050406030204" pitchFamily="18" charset="0"/>
              </a:rPr>
              <a:t>b. Chia sẻ đoạn viết đó với người thân trong gia đình.</a:t>
            </a:r>
            <a:endParaRPr lang="vi-VN" sz="3600" b="1" dirty="0">
              <a:solidFill>
                <a:srgbClr val="685338"/>
              </a:solidFill>
              <a:latin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t="15012"/>
          <a:stretch>
            <a:fillRect/>
          </a:stretch>
        </p:blipFill>
        <p:spPr>
          <a:xfrm>
            <a:off x="0" y="-12700"/>
            <a:ext cx="12192000" cy="6870700"/>
          </a:xfrm>
          <a:prstGeom prst="rect">
            <a:avLst/>
          </a:prstGeom>
        </p:spPr>
      </p:pic>
      <p:grpSp>
        <p:nvGrpSpPr>
          <p:cNvPr id="55" name="组合 54"/>
          <p:cNvGrpSpPr/>
          <p:nvPr/>
        </p:nvGrpSpPr>
        <p:grpSpPr>
          <a:xfrm>
            <a:off x="1788902" y="-38100"/>
            <a:ext cx="10850564" cy="6896100"/>
            <a:chOff x="1524000" y="216824"/>
            <a:chExt cx="10850564" cy="6896100"/>
          </a:xfrm>
        </p:grpSpPr>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t="5928"/>
            <a:stretch>
              <a:fillRect/>
            </a:stretch>
          </p:blipFill>
          <p:spPr>
            <a:xfrm>
              <a:off x="1524000" y="242224"/>
              <a:ext cx="10850564" cy="6870700"/>
            </a:xfrm>
            <a:prstGeom prst="rect">
              <a:avLst/>
            </a:prstGeom>
          </p:spPr>
        </p:pic>
        <p:sp>
          <p:nvSpPr>
            <p:cNvPr id="53" name="椭圆 52"/>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ea typeface="阿里巴巴普惠体" panose="00020600040101010101"/>
                <a:cs typeface="+mn-cs"/>
              </a:endParaRPr>
            </a:p>
          </p:txBody>
        </p:sp>
      </p:gr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959" y="2616662"/>
            <a:ext cx="4368800" cy="4368800"/>
          </a:xfrm>
          <a:prstGeom prst="rect">
            <a:avLst/>
          </a:prstGeom>
        </p:spPr>
      </p:pic>
      <p:pic>
        <p:nvPicPr>
          <p:cNvPr id="57" name="图片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1423" y="3887816"/>
            <a:ext cx="2996431" cy="2996431"/>
          </a:xfrm>
          <a:prstGeom prst="rect">
            <a:avLst/>
          </a:prstGeom>
        </p:spPr>
      </p:pic>
      <p:pic>
        <p:nvPicPr>
          <p:cNvPr id="2" name="Picture 1"/>
          <p:cNvPicPr>
            <a:picLocks noChangeAspect="1"/>
          </p:cNvPicPr>
          <p:nvPr/>
        </p:nvPicPr>
        <p:blipFill>
          <a:blip r:embed="rId5"/>
          <a:stretch>
            <a:fillRect/>
          </a:stretch>
        </p:blipFill>
        <p:spPr>
          <a:xfrm>
            <a:off x="2933716" y="1090176"/>
            <a:ext cx="8913124" cy="50906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hạc thiếu nhi cho bé  NHẢY MÚA NÀO BẠN ƠI  Nhạc thiếu nhi vui nhộn  POMPOM4kids_108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t="15012"/>
          <a:stretch>
            <a:fillRect/>
          </a:stretch>
        </p:blipFill>
        <p:spPr>
          <a:xfrm>
            <a:off x="0" y="-12700"/>
            <a:ext cx="12192000" cy="6870700"/>
          </a:xfrm>
          <a:prstGeom prst="rect">
            <a:avLst/>
          </a:prstGeom>
        </p:spPr>
      </p:pic>
      <p:grpSp>
        <p:nvGrpSpPr>
          <p:cNvPr id="55" name="组合 54"/>
          <p:cNvGrpSpPr/>
          <p:nvPr/>
        </p:nvGrpSpPr>
        <p:grpSpPr>
          <a:xfrm>
            <a:off x="1788902" y="-38100"/>
            <a:ext cx="10850564" cy="6896100"/>
            <a:chOff x="1524000" y="216824"/>
            <a:chExt cx="10850564" cy="6896100"/>
          </a:xfrm>
        </p:grpSpPr>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t="5928"/>
            <a:stretch>
              <a:fillRect/>
            </a:stretch>
          </p:blipFill>
          <p:spPr>
            <a:xfrm>
              <a:off x="1524000" y="242224"/>
              <a:ext cx="10850564" cy="6870700"/>
            </a:xfrm>
            <a:prstGeom prst="rect">
              <a:avLst/>
            </a:prstGeom>
          </p:spPr>
        </p:pic>
        <p:sp>
          <p:nvSpPr>
            <p:cNvPr id="53" name="椭圆 52"/>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ea typeface="阿里巴巴普惠体" panose="00020600040101010101"/>
                <a:cs typeface="+mn-cs"/>
              </a:endParaRPr>
            </a:p>
          </p:txBody>
        </p:sp>
      </p:gr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959" y="2616662"/>
            <a:ext cx="4368800" cy="4368800"/>
          </a:xfrm>
          <a:prstGeom prst="rect">
            <a:avLst/>
          </a:prstGeom>
        </p:spPr>
      </p:pic>
      <p:pic>
        <p:nvPicPr>
          <p:cNvPr id="57" name="图片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1423" y="3887816"/>
            <a:ext cx="2996431" cy="299643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91" y="-104046"/>
            <a:ext cx="1406027" cy="1406027"/>
          </a:xfrm>
          <a:prstGeom prst="rect">
            <a:avLst/>
          </a:prstGeom>
        </p:spPr>
      </p:pic>
      <p:pic>
        <p:nvPicPr>
          <p:cNvPr id="3" name="Picture 2"/>
          <p:cNvPicPr>
            <a:picLocks noChangeAspect="1"/>
          </p:cNvPicPr>
          <p:nvPr/>
        </p:nvPicPr>
        <p:blipFill>
          <a:blip r:embed="rId6"/>
          <a:stretch>
            <a:fillRect/>
          </a:stretch>
        </p:blipFill>
        <p:spPr>
          <a:xfrm>
            <a:off x="5889045" y="1464308"/>
            <a:ext cx="2895851" cy="859611"/>
          </a:xfrm>
          <a:prstGeom prst="rect">
            <a:avLst/>
          </a:prstGeom>
        </p:spPr>
      </p:pic>
      <p:pic>
        <p:nvPicPr>
          <p:cNvPr id="9" name="Picture 8"/>
          <p:cNvPicPr>
            <a:picLocks noChangeAspect="1"/>
          </p:cNvPicPr>
          <p:nvPr/>
        </p:nvPicPr>
        <p:blipFill>
          <a:blip r:embed="rId7"/>
          <a:stretch>
            <a:fillRect/>
          </a:stretch>
        </p:blipFill>
        <p:spPr>
          <a:xfrm>
            <a:off x="3922908" y="2333353"/>
            <a:ext cx="6980525" cy="251786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t="15012"/>
          <a:stretch>
            <a:fillRect/>
          </a:stretch>
        </p:blipFill>
        <p:spPr>
          <a:xfrm>
            <a:off x="0" y="-12700"/>
            <a:ext cx="12192000" cy="6870700"/>
          </a:xfrm>
          <a:prstGeom prst="rect">
            <a:avLst/>
          </a:prstGeom>
        </p:spPr>
      </p:pic>
      <p:grpSp>
        <p:nvGrpSpPr>
          <p:cNvPr id="2" name="组合 1"/>
          <p:cNvGrpSpPr/>
          <p:nvPr/>
        </p:nvGrpSpPr>
        <p:grpSpPr>
          <a:xfrm>
            <a:off x="0" y="0"/>
            <a:ext cx="11807687" cy="5889171"/>
            <a:chOff x="1524000" y="216824"/>
            <a:chExt cx="10850564" cy="6896100"/>
          </a:xfrm>
        </p:grpSpPr>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t="5928"/>
            <a:stretch>
              <a:fillRect/>
            </a:stretch>
          </p:blipFill>
          <p:spPr>
            <a:xfrm>
              <a:off x="1524000" y="242224"/>
              <a:ext cx="10850564" cy="6870700"/>
            </a:xfrm>
            <a:prstGeom prst="rect">
              <a:avLst/>
            </a:prstGeom>
          </p:spPr>
        </p:pic>
        <p:sp>
          <p:nvSpPr>
            <p:cNvPr id="12" name="椭圆 11"/>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阿里巴巴普惠体" panose="00020600040101010101"/>
                <a:ea typeface="阿里巴巴普惠体" panose="00020600040101010101"/>
                <a:cs typeface="+mn-cs"/>
              </a:endParaRPr>
            </a:p>
          </p:txBody>
        </p:sp>
      </p:gr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865" y="2526732"/>
            <a:ext cx="3644033" cy="3669905"/>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044176" y="2586588"/>
            <a:ext cx="5144788" cy="5144788"/>
          </a:xfrm>
          <a:prstGeom prst="rect">
            <a:avLst/>
          </a:prstGeom>
        </p:spPr>
      </p:pic>
      <p:sp>
        <p:nvSpPr>
          <p:cNvPr id="3" name="TextBox 2"/>
          <p:cNvSpPr txBox="1"/>
          <p:nvPr/>
        </p:nvSpPr>
        <p:spPr>
          <a:xfrm>
            <a:off x="2656114" y="1774371"/>
            <a:ext cx="7184572" cy="1938992"/>
          </a:xfrm>
          <a:prstGeom prst="rect">
            <a:avLst/>
          </a:prstGeom>
          <a:noFill/>
        </p:spPr>
        <p:txBody>
          <a:bodyPr wrap="square" rtlCol="0">
            <a:spAutoFit/>
          </a:bodyPr>
          <a:lstStyle/>
          <a:p>
            <a:pPr algn="ctr"/>
            <a:r>
              <a:rPr lang="vi-VN" sz="4000" b="1" dirty="0">
                <a:latin typeface="Cambria" panose="02040503050406030204" pitchFamily="18" charset="0"/>
                <a:ea typeface="Cambria" panose="02040503050406030204" pitchFamily="18" charset="0"/>
              </a:rPr>
              <a:t>Đề bài: </a:t>
            </a:r>
            <a:r>
              <a:rPr lang="vi-VN" sz="4000" dirty="0">
                <a:latin typeface="Cambria" panose="02040503050406030204" pitchFamily="18" charset="0"/>
                <a:ea typeface="Cambria" panose="02040503050406030204" pitchFamily="18" charset="0"/>
              </a:rPr>
              <a:t>Viết đoạn văn giới thiệu một nhân vật trong bộ phim hoạt hình em đã được xem.</a:t>
            </a:r>
            <a:endParaRPr lang="en-US"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p:cNvSpPr/>
          <p:nvPr/>
        </p:nvSpPr>
        <p:spPr>
          <a:xfrm>
            <a:off x="4811487" y="172840"/>
            <a:ext cx="3178628" cy="719788"/>
          </a:xfrm>
          <a:prstGeom prst="roundRect">
            <a:avLst>
              <a:gd name="adj" fmla="val 50000"/>
            </a:avLst>
          </a:prstGeom>
          <a:solidFill>
            <a:srgbClr val="AE7637"/>
          </a:solidFill>
          <a:ln w="19050">
            <a:solidFill>
              <a:srgbClr val="685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4000" b="1" dirty="0">
                <a:solidFill>
                  <a:prstClr val="white"/>
                </a:solidFill>
                <a:latin typeface="Cambria" panose="02040503050406030204" pitchFamily="18" charset="0"/>
                <a:ea typeface="标小智龙珠体" panose="02020500000000000000" pitchFamily="18" charset="-122"/>
                <a:sym typeface="+mn-ea"/>
              </a:rPr>
              <a:t>1. </a:t>
            </a:r>
            <a:r>
              <a:rPr lang="en-US" altLang="zh-CN" sz="4000" b="1" dirty="0" err="1">
                <a:solidFill>
                  <a:prstClr val="white"/>
                </a:solidFill>
                <a:latin typeface="Cambria" panose="02040503050406030204" pitchFamily="18" charset="0"/>
                <a:ea typeface="标小智龙珠体" panose="02020500000000000000" pitchFamily="18" charset="-122"/>
                <a:sym typeface="+mn-ea"/>
              </a:rPr>
              <a:t>Chuẩn</a:t>
            </a:r>
            <a:r>
              <a:rPr lang="en-US" altLang="zh-CN" sz="4000" b="1" dirty="0">
                <a:solidFill>
                  <a:prstClr val="white"/>
                </a:solidFill>
                <a:latin typeface="Cambria" panose="02040503050406030204" pitchFamily="18" charset="0"/>
                <a:ea typeface="标小智龙珠体" panose="02020500000000000000" pitchFamily="18" charset="-122"/>
                <a:sym typeface="+mn-ea"/>
              </a:rPr>
              <a:t> </a:t>
            </a:r>
            <a:r>
              <a:rPr lang="en-US" altLang="zh-CN" sz="4000" b="1" dirty="0" err="1">
                <a:solidFill>
                  <a:prstClr val="white"/>
                </a:solidFill>
                <a:latin typeface="Cambria" panose="02040503050406030204" pitchFamily="18" charset="0"/>
                <a:ea typeface="标小智龙珠体" panose="02020500000000000000" pitchFamily="18" charset="-122"/>
                <a:sym typeface="+mn-ea"/>
              </a:rPr>
              <a:t>bị</a:t>
            </a:r>
            <a:r>
              <a:rPr lang="en-US" altLang="zh-CN" sz="4000" b="1" dirty="0">
                <a:solidFill>
                  <a:prstClr val="white"/>
                </a:solidFill>
                <a:latin typeface="Cambria" panose="02040503050406030204" pitchFamily="18" charset="0"/>
                <a:ea typeface="标小智龙珠体" panose="02020500000000000000" pitchFamily="18" charset="-122"/>
                <a:sym typeface="+mn-ea"/>
              </a:rPr>
              <a:t>.</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endParaRPr>
          </a:p>
        </p:txBody>
      </p:sp>
      <p:sp>
        <p:nvSpPr>
          <p:cNvPr id="3" name="TextBox 2"/>
          <p:cNvSpPr txBox="1"/>
          <p:nvPr/>
        </p:nvSpPr>
        <p:spPr>
          <a:xfrm>
            <a:off x="1077686" y="1393371"/>
            <a:ext cx="10167257" cy="4401205"/>
          </a:xfrm>
          <a:prstGeom prst="rect">
            <a:avLst/>
          </a:prstGeom>
          <a:noFill/>
        </p:spPr>
        <p:txBody>
          <a:bodyPr wrap="square" rtlCol="0">
            <a:spAutoFit/>
          </a:bodyPr>
          <a:lstStyle/>
          <a:p>
            <a:r>
              <a:rPr lang="vi-VN" sz="4000" dirty="0">
                <a:latin typeface="Cambria" panose="02040503050406030204" pitchFamily="18" charset="0"/>
                <a:ea typeface="Cambria" panose="02040503050406030204" pitchFamily="18" charset="0"/>
              </a:rPr>
              <a:t>– Em chọn giới thiệu nhân vật trong bộ phim hoạt hình nào? Bộ phim đó có một tập hay nhiều tập?</a:t>
            </a:r>
            <a:endParaRPr lang="vi-VN" sz="4000" dirty="0">
              <a:latin typeface="Cambria" panose="02040503050406030204" pitchFamily="18" charset="0"/>
              <a:ea typeface="Cambria" panose="02040503050406030204" pitchFamily="18" charset="0"/>
            </a:endParaRPr>
          </a:p>
          <a:p>
            <a:r>
              <a:rPr lang="vi-VN" sz="4000" dirty="0">
                <a:latin typeface="Cambria" panose="02040503050406030204" pitchFamily="18" charset="0"/>
                <a:ea typeface="Cambria" panose="02040503050406030204" pitchFamily="18" charset="0"/>
              </a:rPr>
              <a:t>– Nhân vật trong phim em sẽ giới thiệu là ai? Vì sao em muốn giới thiệu nhân vật đó?</a:t>
            </a:r>
            <a:endParaRPr lang="vi-VN" sz="4000" dirty="0">
              <a:latin typeface="Cambria" panose="02040503050406030204" pitchFamily="18" charset="0"/>
              <a:ea typeface="Cambria" panose="02040503050406030204" pitchFamily="18" charset="0"/>
            </a:endParaRPr>
          </a:p>
          <a:p>
            <a:r>
              <a:rPr lang="vi-VN" sz="4000" dirty="0">
                <a:latin typeface="Cambria" panose="02040503050406030204" pitchFamily="18" charset="0"/>
                <a:ea typeface="Cambria" panose="02040503050406030204" pitchFamily="18" charset="0"/>
              </a:rPr>
              <a:t>– Đặc điểm của nhân vật được thể hiện thế nào qua ngoại hình, hoạt động, tính cách,...?</a:t>
            </a:r>
            <a:endParaRPr lang="en-US"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2371" y="598715"/>
            <a:ext cx="10330543" cy="5570756"/>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rPr>
              <a:t>VD:</a:t>
            </a:r>
            <a:endParaRPr lang="en-US" sz="3600" b="1"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Em sẽ giới thiệu bộ phim hoạt hình mèo và chuột Tom and Jerry. Đây là một bộ phim hoạt hình nhiều tập của nước ngoài.</a:t>
            </a:r>
            <a:endParaRPr lang="vi-VN" sz="3200"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Nhân vật em sẽ giới thiệu là nhân vật chuột Jerry. Em rất yêu quý và thấy thích thú nhân vật này, thông minh luôn tìm cách chạy trốn được khỏi mèo Tom truy đuổi.</a:t>
            </a:r>
            <a:endParaRPr lang="vi-VN" sz="3200"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Đặc điểm của nhân vật: nhỏ nhắn, chạy rất nhanh và rất thông minh, có thể đi bằng hai chân và có các biểu cảm như của con người, tính cách hiền lành tốt bụng và hay giúp đỡ người khác…</a:t>
            </a:r>
            <a:endParaRPr lang="vi-VN" sz="32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p:cNvSpPr/>
          <p:nvPr/>
        </p:nvSpPr>
        <p:spPr>
          <a:xfrm>
            <a:off x="4811487" y="172840"/>
            <a:ext cx="3178628" cy="719788"/>
          </a:xfrm>
          <a:prstGeom prst="roundRect">
            <a:avLst>
              <a:gd name="adj" fmla="val 50000"/>
            </a:avLst>
          </a:prstGeom>
          <a:solidFill>
            <a:srgbClr val="AE7637"/>
          </a:solidFill>
          <a:ln w="19050">
            <a:solidFill>
              <a:srgbClr val="685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sym typeface="+mn-ea"/>
              </a:rPr>
              <a:t>2. </a:t>
            </a:r>
            <a:r>
              <a:rPr kumimoji="0" lang="en-US" altLang="zh-CN" sz="4000" b="1" i="0" u="none" strike="noStrike" kern="1200" cap="none" spc="0" normalizeH="0" baseline="0" noProof="0" dirty="0" err="1">
                <a:ln>
                  <a:noFill/>
                </a:ln>
                <a:solidFill>
                  <a:prstClr val="white"/>
                </a:solidFill>
                <a:effectLst/>
                <a:uLnTx/>
                <a:uFillTx/>
                <a:latin typeface="Cambria" panose="02040503050406030204" pitchFamily="18" charset="0"/>
                <a:ea typeface="标小智龙珠体" panose="02020500000000000000" pitchFamily="18" charset="-122"/>
                <a:cs typeface="+mn-cs"/>
                <a:sym typeface="+mn-ea"/>
              </a:rPr>
              <a:t>Tìm</a:t>
            </a:r>
            <a:r>
              <a:rPr kumimoji="0" lang="en-US" altLang="zh-CN" sz="4000" b="1" i="0" u="none" strike="noStrike" kern="1200" cap="none" spc="0" normalizeH="0" noProof="0" dirty="0">
                <a:ln>
                  <a:noFill/>
                </a:ln>
                <a:solidFill>
                  <a:prstClr val="white"/>
                </a:solidFill>
                <a:effectLst/>
                <a:uLnTx/>
                <a:uFillTx/>
                <a:latin typeface="Cambria" panose="02040503050406030204" pitchFamily="18" charset="0"/>
                <a:ea typeface="标小智龙珠体" panose="02020500000000000000" pitchFamily="18" charset="-122"/>
                <a:cs typeface="+mn-cs"/>
                <a:sym typeface="+mn-ea"/>
              </a:rPr>
              <a:t> ý</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endParaRPr>
          </a:p>
        </p:txBody>
      </p:sp>
      <p:sp>
        <p:nvSpPr>
          <p:cNvPr id="4" name="Rectangle 3"/>
          <p:cNvSpPr/>
          <p:nvPr/>
        </p:nvSpPr>
        <p:spPr>
          <a:xfrm>
            <a:off x="664028" y="1480457"/>
            <a:ext cx="2090057" cy="66402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Mở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đầu</a:t>
            </a:r>
            <a:endParaRPr lang="en-US" sz="3200" b="1" dirty="0">
              <a:latin typeface="Cambria" panose="02040503050406030204" pitchFamily="18" charset="0"/>
              <a:ea typeface="Cambria" panose="02040503050406030204" pitchFamily="18" charset="0"/>
            </a:endParaRPr>
          </a:p>
        </p:txBody>
      </p:sp>
      <p:sp>
        <p:nvSpPr>
          <p:cNvPr id="5" name="Rectangle 4"/>
          <p:cNvSpPr/>
          <p:nvPr/>
        </p:nvSpPr>
        <p:spPr>
          <a:xfrm>
            <a:off x="3145971" y="1251857"/>
            <a:ext cx="8109858" cy="1088572"/>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rPr>
              <a:t>Giới thiệu tên bộ phim hoạt hình và nhân vật để lại ấn tượng cho em.</a:t>
            </a:r>
            <a:endParaRPr lang="vi-VN" sz="3200" b="1" dirty="0">
              <a:solidFill>
                <a:srgbClr val="002060"/>
              </a:solidFill>
              <a:latin typeface="Cambria" panose="02040503050406030204" pitchFamily="18" charset="0"/>
              <a:ea typeface="Cambria" panose="02040503050406030204" pitchFamily="18" charset="0"/>
            </a:endParaRPr>
          </a:p>
        </p:txBody>
      </p:sp>
      <p:sp>
        <p:nvSpPr>
          <p:cNvPr id="6" name="Rectangle 5"/>
          <p:cNvSpPr/>
          <p:nvPr/>
        </p:nvSpPr>
        <p:spPr>
          <a:xfrm>
            <a:off x="609600" y="3276600"/>
            <a:ext cx="2275114" cy="66402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Triển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khai</a:t>
            </a:r>
            <a:endParaRPr lang="en-US" sz="3200" b="1" dirty="0">
              <a:latin typeface="Cambria" panose="02040503050406030204" pitchFamily="18" charset="0"/>
              <a:ea typeface="Cambria" panose="02040503050406030204" pitchFamily="18" charset="0"/>
            </a:endParaRPr>
          </a:p>
        </p:txBody>
      </p:sp>
      <p:sp>
        <p:nvSpPr>
          <p:cNvPr id="7" name="Rectangle 6"/>
          <p:cNvSpPr/>
          <p:nvPr/>
        </p:nvSpPr>
        <p:spPr>
          <a:xfrm>
            <a:off x="3222171" y="2634343"/>
            <a:ext cx="8109858" cy="1959428"/>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mbria" panose="02040503050406030204" pitchFamily="18" charset="0"/>
                <a:ea typeface="Cambria" panose="02040503050406030204" pitchFamily="18" charset="0"/>
              </a:rPr>
              <a:t>Nêu khái quát nội dung phim.</a:t>
            </a:r>
            <a:endParaRPr lang="vi-VN" sz="2800" b="1" dirty="0">
              <a:solidFill>
                <a:srgbClr val="002060"/>
              </a:solidFill>
              <a:latin typeface="Cambria" panose="02040503050406030204" pitchFamily="18" charset="0"/>
              <a:ea typeface="Cambria" panose="02040503050406030204" pitchFamily="18" charset="0"/>
            </a:endParaRPr>
          </a:p>
          <a:p>
            <a:pPr algn="just"/>
            <a:r>
              <a:rPr lang="vi-VN" sz="2800" b="1" dirty="0">
                <a:solidFill>
                  <a:srgbClr val="002060"/>
                </a:solidFill>
                <a:latin typeface="Cambria" panose="02040503050406030204" pitchFamily="18" charset="0"/>
                <a:ea typeface="Cambria" panose="02040503050406030204" pitchFamily="18" charset="0"/>
              </a:rPr>
              <a:t>Trình bày đặc điểm về ngoại hình, hoạt động, tính cách,... của nhân vật và nêu một vài chi tiết trong phim để minh hoạ.</a:t>
            </a:r>
            <a:endParaRPr lang="vi-VN" sz="2800" b="1" dirty="0">
              <a:solidFill>
                <a:srgbClr val="002060"/>
              </a:solidFill>
              <a:latin typeface="Cambria" panose="02040503050406030204" pitchFamily="18" charset="0"/>
              <a:ea typeface="Cambria" panose="02040503050406030204" pitchFamily="18" charset="0"/>
            </a:endParaRPr>
          </a:p>
        </p:txBody>
      </p:sp>
      <p:sp>
        <p:nvSpPr>
          <p:cNvPr id="8" name="Rectangle 7"/>
          <p:cNvSpPr/>
          <p:nvPr/>
        </p:nvSpPr>
        <p:spPr>
          <a:xfrm>
            <a:off x="751114" y="5323114"/>
            <a:ext cx="2090057" cy="66402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Kết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thúc</a:t>
            </a:r>
            <a:endParaRPr lang="en-US" sz="3200" b="1" dirty="0">
              <a:latin typeface="Cambria" panose="02040503050406030204" pitchFamily="18" charset="0"/>
              <a:ea typeface="Cambria" panose="02040503050406030204" pitchFamily="18" charset="0"/>
            </a:endParaRPr>
          </a:p>
        </p:txBody>
      </p:sp>
      <p:sp>
        <p:nvSpPr>
          <p:cNvPr id="9" name="Rectangle 8"/>
          <p:cNvSpPr/>
          <p:nvPr/>
        </p:nvSpPr>
        <p:spPr>
          <a:xfrm>
            <a:off x="3233057" y="5094514"/>
            <a:ext cx="8109858" cy="1088572"/>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rPr>
              <a:t>Nêu những suy nghĩ, đánh giá của em về nhân vật và về bộ phim.</a:t>
            </a:r>
            <a:endParaRPr lang="vi-VN" sz="32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6943" y="598715"/>
            <a:ext cx="11136086" cy="5847755"/>
          </a:xfrm>
          <a:prstGeom prst="rect">
            <a:avLst/>
          </a:prstGeom>
          <a:noFill/>
        </p:spPr>
        <p:txBody>
          <a:bodyPr wrap="square" rtlCol="0">
            <a:spAutoFit/>
          </a:bodyPr>
          <a:lstStyle/>
          <a:p>
            <a:r>
              <a:rPr lang="vi-VN" sz="2200" b="1" i="1" dirty="0">
                <a:solidFill>
                  <a:srgbClr val="FF0000"/>
                </a:solidFill>
                <a:latin typeface="Cambria" panose="02040503050406030204" pitchFamily="18" charset="0"/>
                <a:ea typeface="Cambria" panose="02040503050406030204" pitchFamily="18" charset="0"/>
              </a:rPr>
              <a:t>Mở đầu</a:t>
            </a:r>
            <a:r>
              <a:rPr lang="vi-VN" sz="2200" b="1" dirty="0">
                <a:solidFill>
                  <a:srgbClr val="FF0000"/>
                </a:solidFill>
                <a:latin typeface="Cambria" panose="02040503050406030204" pitchFamily="18" charset="0"/>
                <a:ea typeface="Cambria" panose="02040503050406030204" pitchFamily="18" charset="0"/>
              </a:rPr>
              <a:t>: </a:t>
            </a:r>
            <a:r>
              <a:rPr lang="vi-VN" sz="2200" dirty="0">
                <a:solidFill>
                  <a:srgbClr val="FF0000"/>
                </a:solidFill>
                <a:latin typeface="Cambria" panose="02040503050406030204" pitchFamily="18" charset="0"/>
                <a:ea typeface="Cambria" panose="02040503050406030204" pitchFamily="18" charset="0"/>
              </a:rPr>
              <a:t>Em sẽ giới thiệu bộ phim hoạt hình mèo và chuột </a:t>
            </a:r>
            <a:r>
              <a:rPr lang="vi-VN" sz="2200" i="1" dirty="0">
                <a:solidFill>
                  <a:srgbClr val="FF0000"/>
                </a:solidFill>
                <a:latin typeface="Cambria" panose="02040503050406030204" pitchFamily="18" charset="0"/>
                <a:ea typeface="Cambria" panose="02040503050406030204" pitchFamily="18" charset="0"/>
              </a:rPr>
              <a:t>Tom and Jerry. </a:t>
            </a:r>
            <a:r>
              <a:rPr lang="vi-VN" sz="2200" dirty="0">
                <a:solidFill>
                  <a:srgbClr val="FF0000"/>
                </a:solidFill>
                <a:latin typeface="Cambria" panose="02040503050406030204" pitchFamily="18" charset="0"/>
                <a:ea typeface="Cambria" panose="02040503050406030204" pitchFamily="18" charset="0"/>
              </a:rPr>
              <a:t>Đây là một bộ phim hoạt hình nhiều tập của nước ngoài. Trong phim có nhân vật chuột Jerry đã để lại cho em nhiều ấn tượng.</a:t>
            </a:r>
            <a:endParaRPr lang="vi-VN" sz="2200" dirty="0">
              <a:solidFill>
                <a:srgbClr val="FF0000"/>
              </a:solidFill>
              <a:latin typeface="Cambria" panose="02040503050406030204" pitchFamily="18" charset="0"/>
              <a:ea typeface="Cambria" panose="02040503050406030204" pitchFamily="18" charset="0"/>
            </a:endParaRPr>
          </a:p>
          <a:p>
            <a:r>
              <a:rPr lang="vi-VN" sz="2200" b="1" i="1" dirty="0">
                <a:solidFill>
                  <a:srgbClr val="FF0000"/>
                </a:solidFill>
                <a:latin typeface="Cambria" panose="02040503050406030204" pitchFamily="18" charset="0"/>
                <a:ea typeface="Cambria" panose="02040503050406030204" pitchFamily="18" charset="0"/>
              </a:rPr>
              <a:t>Triển khai:</a:t>
            </a:r>
            <a:endParaRPr lang="vi-VN" sz="2200" b="1" dirty="0">
              <a:solidFill>
                <a:srgbClr val="FF0000"/>
              </a:solidFill>
              <a:latin typeface="Cambria" panose="02040503050406030204" pitchFamily="18" charset="0"/>
              <a:ea typeface="Cambria" panose="02040503050406030204" pitchFamily="18" charset="0"/>
            </a:endParaRPr>
          </a:p>
          <a:p>
            <a:r>
              <a:rPr lang="vi-VN" sz="2200" dirty="0">
                <a:solidFill>
                  <a:srgbClr val="FF0000"/>
                </a:solidFill>
                <a:latin typeface="Cambria" panose="02040503050406030204" pitchFamily="18" charset="0"/>
                <a:ea typeface="Cambria" panose="02040503050406030204" pitchFamily="18" charset="0"/>
              </a:rPr>
              <a:t>– Khái quát nội dung phim: Phim dài tập kể về chuỗi các tình huống, câu chuyện giữa mèo và chuột, truy đuổi thú vị, gây cười.</a:t>
            </a:r>
            <a:endParaRPr lang="vi-VN" sz="2200" dirty="0">
              <a:solidFill>
                <a:srgbClr val="FF0000"/>
              </a:solidFill>
              <a:latin typeface="Cambria" panose="02040503050406030204" pitchFamily="18" charset="0"/>
              <a:ea typeface="Cambria" panose="02040503050406030204" pitchFamily="18" charset="0"/>
            </a:endParaRPr>
          </a:p>
          <a:p>
            <a:r>
              <a:rPr lang="vi-VN" sz="2200" dirty="0">
                <a:solidFill>
                  <a:srgbClr val="FF0000"/>
                </a:solidFill>
                <a:latin typeface="Cambria" panose="02040503050406030204" pitchFamily="18" charset="0"/>
                <a:ea typeface="Cambria" panose="02040503050406030204" pitchFamily="18" charset="0"/>
              </a:rPr>
              <a:t>– Nhân vật em sẽ giới thiệu là nhân vật chuột Jerry. Em rất yêu quý và thấy thích thú nhân vật này, thông minh luôn tìm cách chạy trốn được khỏi mèo Tom truy đuổi.</a:t>
            </a:r>
            <a:endParaRPr lang="vi-VN" sz="2200" dirty="0">
              <a:solidFill>
                <a:srgbClr val="FF0000"/>
              </a:solidFill>
              <a:latin typeface="Cambria" panose="02040503050406030204" pitchFamily="18" charset="0"/>
              <a:ea typeface="Cambria" panose="02040503050406030204" pitchFamily="18" charset="0"/>
            </a:endParaRPr>
          </a:p>
          <a:p>
            <a:r>
              <a:rPr lang="vi-VN" sz="2200" dirty="0">
                <a:solidFill>
                  <a:srgbClr val="FF0000"/>
                </a:solidFill>
                <a:latin typeface="Cambria" panose="02040503050406030204" pitchFamily="18" charset="0"/>
                <a:ea typeface="Cambria" panose="02040503050406030204" pitchFamily="18" charset="0"/>
              </a:rPr>
              <a:t>– Chuột Jerry có thân hình nhỏ nhắn, chạy rất nhanh và rất thông minh, có thể đi bằng hai chân và có các biểu cảm như của con người, tính cách hiền lành tốt bụng và hay giúp đỡ người khác…</a:t>
            </a:r>
            <a:endParaRPr lang="vi-VN" sz="2200" dirty="0">
              <a:solidFill>
                <a:srgbClr val="FF0000"/>
              </a:solidFill>
              <a:latin typeface="Cambria" panose="02040503050406030204" pitchFamily="18" charset="0"/>
              <a:ea typeface="Cambria" panose="02040503050406030204" pitchFamily="18" charset="0"/>
            </a:endParaRPr>
          </a:p>
          <a:p>
            <a:r>
              <a:rPr lang="vi-VN" sz="2200" dirty="0">
                <a:solidFill>
                  <a:srgbClr val="FF0000"/>
                </a:solidFill>
                <a:latin typeface="Cambria" panose="02040503050406030204" pitchFamily="18" charset="0"/>
                <a:ea typeface="Cambria" panose="02040503050406030204" pitchFamily="18" charset="0"/>
              </a:rPr>
              <a:t>– Có những pha truy đuổi, chuột Jerry thông minh luôn gài bẫy, làm cho mèo Tom ngã lộn nhào, bị đồ vật rơi trúng người cán dẹt mỏng hay vỡ vụn cả thân người.</a:t>
            </a:r>
            <a:endParaRPr lang="vi-VN" sz="2200" dirty="0">
              <a:solidFill>
                <a:srgbClr val="FF0000"/>
              </a:solidFill>
              <a:latin typeface="Cambria" panose="02040503050406030204" pitchFamily="18" charset="0"/>
              <a:ea typeface="Cambria" panose="02040503050406030204" pitchFamily="18" charset="0"/>
            </a:endParaRPr>
          </a:p>
          <a:p>
            <a:r>
              <a:rPr lang="vi-VN" sz="2200" b="1" i="1" dirty="0">
                <a:solidFill>
                  <a:srgbClr val="FF0000"/>
                </a:solidFill>
                <a:latin typeface="Cambria" panose="02040503050406030204" pitchFamily="18" charset="0"/>
                <a:ea typeface="Cambria" panose="02040503050406030204" pitchFamily="18" charset="0"/>
              </a:rPr>
              <a:t>Kết thúc:</a:t>
            </a:r>
            <a:endParaRPr lang="vi-VN" sz="2200" b="1" dirty="0">
              <a:solidFill>
                <a:srgbClr val="FF0000"/>
              </a:solidFill>
              <a:latin typeface="Cambria" panose="02040503050406030204" pitchFamily="18" charset="0"/>
              <a:ea typeface="Cambria" panose="02040503050406030204" pitchFamily="18" charset="0"/>
            </a:endParaRPr>
          </a:p>
          <a:p>
            <a:r>
              <a:rPr lang="vi-VN" sz="2200" dirty="0">
                <a:solidFill>
                  <a:srgbClr val="FF0000"/>
                </a:solidFill>
                <a:latin typeface="Cambria" panose="02040503050406030204" pitchFamily="18" charset="0"/>
                <a:ea typeface="Cambria" panose="02040503050406030204" pitchFamily="18" charset="0"/>
              </a:rPr>
              <a:t>– Em thấy bộ phim được dàn dựng thật công phu, phim dài tập nhưng tập nào cũng rất cuốn hút, có nội dung đa dạng và khác nhau. Hi vọng sẽ có nhiều sáng tạo hơn nữa để nhân vật Jerry được trải nghiệm và phiêu lưu cùng người xem.</a:t>
            </a:r>
            <a:endParaRPr lang="vi-VN" sz="22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barn(inVertical)">
                                      <p:cBhvr>
                                        <p:cTn id="21" dur="500"/>
                                        <p:tgtEl>
                                          <p:spTgt spid="2">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barn(inVertical)">
                                      <p:cBhvr>
                                        <p:cTn id="30" dur="500"/>
                                        <p:tgtEl>
                                          <p:spTgt spid="2">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Effect transition="in" filter="barn(inVertical)">
                                      <p:cBhvr>
                                        <p:cTn id="3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p:cNvSpPr/>
          <p:nvPr/>
        </p:nvSpPr>
        <p:spPr>
          <a:xfrm>
            <a:off x="3069771" y="172840"/>
            <a:ext cx="6019800" cy="719788"/>
          </a:xfrm>
          <a:prstGeom prst="roundRect">
            <a:avLst>
              <a:gd name="adj" fmla="val 50000"/>
            </a:avLst>
          </a:prstGeom>
          <a:solidFill>
            <a:srgbClr val="AE7637"/>
          </a:solidFill>
          <a:ln w="19050">
            <a:solidFill>
              <a:srgbClr val="685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4000" b="1" dirty="0">
                <a:solidFill>
                  <a:prstClr val="white"/>
                </a:solidFill>
                <a:latin typeface="Cambria" panose="02040503050406030204" pitchFamily="18" charset="0"/>
                <a:ea typeface="标小智龙珠体" panose="02020500000000000000" pitchFamily="18" charset="-122"/>
                <a:sym typeface="+mn-ea"/>
              </a:rPr>
              <a:t>3. </a:t>
            </a:r>
            <a:r>
              <a:rPr lang="en-US" altLang="zh-CN" sz="4000" b="1" dirty="0" err="1">
                <a:solidFill>
                  <a:prstClr val="white"/>
                </a:solidFill>
                <a:latin typeface="Cambria" panose="02040503050406030204" pitchFamily="18" charset="0"/>
                <a:ea typeface="标小智龙珠体" panose="02020500000000000000" pitchFamily="18" charset="-122"/>
                <a:sym typeface="+mn-ea"/>
              </a:rPr>
              <a:t>Góp</a:t>
            </a:r>
            <a:r>
              <a:rPr lang="en-US" altLang="zh-CN" sz="4000" b="1" dirty="0">
                <a:solidFill>
                  <a:prstClr val="white"/>
                </a:solidFill>
                <a:latin typeface="Cambria" panose="02040503050406030204" pitchFamily="18" charset="0"/>
                <a:ea typeface="标小智龙珠体" panose="02020500000000000000" pitchFamily="18" charset="-122"/>
                <a:sym typeface="+mn-ea"/>
              </a:rPr>
              <a:t> ý </a:t>
            </a:r>
            <a:r>
              <a:rPr lang="en-US" altLang="zh-CN" sz="4000" b="1" dirty="0" err="1">
                <a:solidFill>
                  <a:prstClr val="white"/>
                </a:solidFill>
                <a:latin typeface="Cambria" panose="02040503050406030204" pitchFamily="18" charset="0"/>
                <a:ea typeface="标小智龙珠体" panose="02020500000000000000" pitchFamily="18" charset="-122"/>
                <a:sym typeface="+mn-ea"/>
              </a:rPr>
              <a:t>và</a:t>
            </a:r>
            <a:r>
              <a:rPr lang="en-US" altLang="zh-CN" sz="4000" b="1" dirty="0">
                <a:solidFill>
                  <a:prstClr val="white"/>
                </a:solidFill>
                <a:latin typeface="Cambria" panose="02040503050406030204" pitchFamily="18" charset="0"/>
                <a:ea typeface="标小智龙珠体" panose="02020500000000000000" pitchFamily="18" charset="-122"/>
                <a:sym typeface="+mn-ea"/>
              </a:rPr>
              <a:t> </a:t>
            </a:r>
            <a:r>
              <a:rPr lang="en-US" altLang="zh-CN" sz="4000" b="1" dirty="0" err="1">
                <a:solidFill>
                  <a:prstClr val="white"/>
                </a:solidFill>
                <a:latin typeface="Cambria" panose="02040503050406030204" pitchFamily="18" charset="0"/>
                <a:ea typeface="标小智龙珠体" panose="02020500000000000000" pitchFamily="18" charset="-122"/>
                <a:sym typeface="+mn-ea"/>
              </a:rPr>
              <a:t>chỉnh</a:t>
            </a:r>
            <a:r>
              <a:rPr lang="en-US" altLang="zh-CN" sz="4000" b="1" dirty="0">
                <a:solidFill>
                  <a:prstClr val="white"/>
                </a:solidFill>
                <a:latin typeface="Cambria" panose="02040503050406030204" pitchFamily="18" charset="0"/>
                <a:ea typeface="标小智龙珠体" panose="02020500000000000000" pitchFamily="18" charset="-122"/>
                <a:sym typeface="+mn-ea"/>
              </a:rPr>
              <a:t> </a:t>
            </a:r>
            <a:r>
              <a:rPr lang="en-US" altLang="zh-CN" sz="4000" b="1" dirty="0" err="1">
                <a:solidFill>
                  <a:prstClr val="white"/>
                </a:solidFill>
                <a:latin typeface="Cambria" panose="02040503050406030204" pitchFamily="18" charset="0"/>
                <a:ea typeface="标小智龙珠体" panose="02020500000000000000" pitchFamily="18" charset="-122"/>
                <a:sym typeface="+mn-ea"/>
              </a:rPr>
              <a:t>sửa</a:t>
            </a:r>
            <a:r>
              <a:rPr lang="en-US" altLang="zh-CN" sz="4000" b="1" dirty="0">
                <a:solidFill>
                  <a:prstClr val="white"/>
                </a:solidFill>
                <a:latin typeface="Cambria" panose="02040503050406030204" pitchFamily="18" charset="0"/>
                <a:ea typeface="标小智龙珠体" panose="02020500000000000000" pitchFamily="18" charset="-122"/>
                <a:sym typeface="+mn-ea"/>
              </a:rPr>
              <a:t>.</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endParaRPr>
          </a:p>
        </p:txBody>
      </p:sp>
      <p:pic>
        <p:nvPicPr>
          <p:cNvPr id="5" name="Picture 4"/>
          <p:cNvPicPr>
            <a:picLocks noChangeAspect="1"/>
          </p:cNvPicPr>
          <p:nvPr/>
        </p:nvPicPr>
        <p:blipFill>
          <a:blip r:embed="rId1"/>
          <a:stretch>
            <a:fillRect/>
          </a:stretch>
        </p:blipFill>
        <p:spPr>
          <a:xfrm>
            <a:off x="1360714" y="1322614"/>
            <a:ext cx="9002486" cy="462627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ajorFont>
      <a:min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2402</Words>
  <Application>WPS Presentation</Application>
  <PresentationFormat>Widescreen</PresentationFormat>
  <Paragraphs>43</Paragraphs>
  <Slides>12</Slides>
  <Notes>0</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12</vt:i4>
      </vt:variant>
    </vt:vector>
  </HeadingPairs>
  <TitlesOfParts>
    <vt:vector size="24" baseType="lpstr">
      <vt:lpstr>Arial</vt:lpstr>
      <vt:lpstr>SimSun</vt:lpstr>
      <vt:lpstr>Wingdings</vt:lpstr>
      <vt:lpstr>阿里巴巴普惠体</vt:lpstr>
      <vt:lpstr>阿里巴巴普惠体</vt:lpstr>
      <vt:lpstr>Cambria</vt:lpstr>
      <vt:lpstr>标小智龙珠体</vt:lpstr>
      <vt:lpstr>Microsoft YaHei</vt:lpstr>
      <vt:lpstr>Arial Unicode MS</vt:lpstr>
      <vt:lpstr>Calibri</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MANGNONTEAM;MNT</cp:keywords>
  <cp:lastModifiedBy>admin</cp:lastModifiedBy>
  <cp:revision>30</cp:revision>
  <dcterms:created xsi:type="dcterms:W3CDTF">2023-06-19T12:53:00Z</dcterms:created>
  <dcterms:modified xsi:type="dcterms:W3CDTF">2024-11-11T13:36:59Z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8CDCE7DFD3BB4D2E835448F0A5D5D8DB_13</vt:lpwstr>
  </property>
  <property fmtid="{D5CDD505-2E9C-101B-9397-08002B2CF9AE}" pid="3" name="KSOProductBuildVer">
    <vt:lpwstr>1033-12.2.0.18607</vt:lpwstr>
  </property>
</Properties>
</file>