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5" r:id="rId2"/>
    <p:sldId id="276" r:id="rId3"/>
    <p:sldId id="275" r:id="rId4"/>
    <p:sldId id="261" r:id="rId5"/>
    <p:sldId id="256" r:id="rId6"/>
    <p:sldId id="259" r:id="rId7"/>
    <p:sldId id="266" r:id="rId8"/>
    <p:sldId id="270" r:id="rId9"/>
    <p:sldId id="269" r:id="rId10"/>
    <p:sldId id="283" r:id="rId11"/>
    <p:sldId id="284" r:id="rId12"/>
    <p:sldId id="287" r:id="rId13"/>
    <p:sldId id="286" r:id="rId14"/>
  </p:sldIdLst>
  <p:sldSz cx="18288000" cy="10287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#9Slide07 Crocante" panose="020B0604020202020204" charset="0"/>
      <p:regular r:id="rId25"/>
    </p:embeddedFont>
    <p:embeddedFont>
      <p:font typeface="Cambria Math" panose="02040503050406030204" pitchFamily="18" charset="0"/>
      <p:regular r:id="rId26"/>
    </p:embeddedFont>
    <p:embeddedFont>
      <p:font typeface="等线" panose="020B0604020202020204" charset="0"/>
      <p:regular r:id="rId27"/>
      <p:bold r:id="rId28"/>
    </p:embeddedFont>
    <p:embeddedFont>
      <p:font typeface="TAN Nimbus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90052"/>
    <a:srgbClr val="8D6C3C"/>
    <a:srgbClr val="F9CE60"/>
    <a:srgbClr val="89A070"/>
    <a:srgbClr val="007E69"/>
    <a:srgbClr val="F2A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5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5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3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0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8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9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8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94053-F925-4150-A680-FF4FFA380BE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A51AD-4598-417A-B7D8-1C08775AB1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2"/>
            <a:ext cx="18359440" cy="10247128"/>
          </a:xfrm>
          <a:prstGeom prst="rect">
            <a:avLst/>
          </a:prstGeom>
        </p:spPr>
      </p:pic>
      <p:sp>
        <p:nvSpPr>
          <p:cNvPr id="16" name="Rounded Rectangle 15"/>
          <p:cNvSpPr/>
          <p:nvPr userDrawn="1"/>
        </p:nvSpPr>
        <p:spPr>
          <a:xfrm>
            <a:off x="381000" y="364946"/>
            <a:ext cx="17678400" cy="9596980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616"/>
            <a:ext cx="18364201" cy="103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8D6C3C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238F0-65F8-48E8-A030-AAD6888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A74586C-4E8D-C550-353B-FE673BF44C42}"/>
              </a:ext>
            </a:extLst>
          </p:cNvPr>
          <p:cNvSpPr txBox="1"/>
          <p:nvPr/>
        </p:nvSpPr>
        <p:spPr>
          <a:xfrm>
            <a:off x="4297382" y="1270389"/>
            <a:ext cx="11887933" cy="10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18" b="0" i="0" u="none" strike="noStrike" kern="1200" cap="none" spc="278" normalizeH="0" baseline="0" noProof="0" dirty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TAN Nimbus"/>
                <a:ea typeface="+mn-ea"/>
                <a:cs typeface="+mn-cs"/>
              </a:rPr>
              <a:t>BÀI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F055D7-34D1-8A99-F4C4-D47B3B73E9B8}"/>
              </a:ext>
            </a:extLst>
          </p:cNvPr>
          <p:cNvGrpSpPr/>
          <p:nvPr/>
        </p:nvGrpSpPr>
        <p:grpSpPr>
          <a:xfrm>
            <a:off x="0" y="569763"/>
            <a:ext cx="17851120" cy="1717845"/>
            <a:chOff x="-2164794" y="152349"/>
            <a:chExt cx="21043489" cy="25235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898C5C-9A88-BC2F-249B-DB6F72794AAD}"/>
                </a:ext>
              </a:extLst>
            </p:cNvPr>
            <p:cNvGrpSpPr/>
            <p:nvPr/>
          </p:nvGrpSpPr>
          <p:grpSpPr>
            <a:xfrm>
              <a:off x="-387814" y="155745"/>
              <a:ext cx="19266509" cy="2520201"/>
              <a:chOff x="-10286999" y="-1638302"/>
              <a:chExt cx="10371255" cy="2189604"/>
            </a:xfrm>
          </p:grpSpPr>
          <p:sp>
            <p:nvSpPr>
              <p:cNvPr id="20" name="Pentagon 19">
                <a:extLst>
                  <a:ext uri="{FF2B5EF4-FFF2-40B4-BE49-F238E27FC236}">
                    <a16:creationId xmlns:a16="http://schemas.microsoft.com/office/drawing/2014/main" id="{3B39EB07-8BCA-AE9D-2448-1BFB045EAB84}"/>
                  </a:ext>
                </a:extLst>
              </p:cNvPr>
              <p:cNvSpPr/>
              <p:nvPr/>
            </p:nvSpPr>
            <p:spPr>
              <a:xfrm>
                <a:off x="-9573632" y="-1638302"/>
                <a:ext cx="9657888" cy="2189603"/>
              </a:xfrm>
              <a:prstGeom prst="homePlat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Chevron 21">
                <a:extLst>
                  <a:ext uri="{FF2B5EF4-FFF2-40B4-BE49-F238E27FC236}">
                    <a16:creationId xmlns:a16="http://schemas.microsoft.com/office/drawing/2014/main" id="{CDAF854A-EA92-D113-329F-AE91920ADDA5}"/>
                  </a:ext>
                </a:extLst>
              </p:cNvPr>
              <p:cNvSpPr/>
              <p:nvPr/>
            </p:nvSpPr>
            <p:spPr>
              <a:xfrm>
                <a:off x="-10286999" y="-1638301"/>
                <a:ext cx="1693030" cy="2189603"/>
              </a:xfrm>
              <a:prstGeom prst="chevron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Pentagon 23">
              <a:extLst>
                <a:ext uri="{FF2B5EF4-FFF2-40B4-BE49-F238E27FC236}">
                  <a16:creationId xmlns:a16="http://schemas.microsoft.com/office/drawing/2014/main" id="{41AEA798-1907-46D7-CF36-4B62C7A541DF}"/>
                </a:ext>
              </a:extLst>
            </p:cNvPr>
            <p:cNvSpPr/>
            <p:nvPr/>
          </p:nvSpPr>
          <p:spPr>
            <a:xfrm flipH="1">
              <a:off x="-2164794" y="152349"/>
              <a:ext cx="4922092" cy="2520201"/>
            </a:xfrm>
            <a:prstGeom prst="homePlate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">
            <a:extLst>
              <a:ext uri="{FF2B5EF4-FFF2-40B4-BE49-F238E27FC236}">
                <a16:creationId xmlns:a16="http://schemas.microsoft.com/office/drawing/2014/main" id="{635CCF4C-A1A1-2FC3-A693-C60E023A2856}"/>
              </a:ext>
            </a:extLst>
          </p:cNvPr>
          <p:cNvSpPr txBox="1"/>
          <p:nvPr/>
        </p:nvSpPr>
        <p:spPr>
          <a:xfrm>
            <a:off x="-3841282" y="1110663"/>
            <a:ext cx="1188793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278" normalizeH="0" baseline="0" noProof="0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9000" b="1" i="0" u="none" strike="noStrike" kern="1200" cap="none" spc="278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1D2C2630-315E-95D1-1920-58082C7C7550}"/>
              </a:ext>
            </a:extLst>
          </p:cNvPr>
          <p:cNvSpPr txBox="1"/>
          <p:nvPr/>
        </p:nvSpPr>
        <p:spPr>
          <a:xfrm>
            <a:off x="4297381" y="381452"/>
            <a:ext cx="12580375" cy="1940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8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 w="19050"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đến năm 2022, Liên đoàn Điền kinh Quốc tế ghi nhận một số kỉ lục điền kinh như bảng sau:</a:t>
            </a:r>
            <a:endParaRPr kumimoji="0" lang="en-US" sz="4300" b="1" i="0" u="none" strike="noStrike" kern="1200" cap="none" spc="0" normalizeH="0" baseline="0" noProof="0" dirty="0">
              <a:ln w="19050"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58DF95A-6C54-D5E7-1E61-C004A4D8B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827083"/>
              </p:ext>
            </p:extLst>
          </p:nvPr>
        </p:nvGraphicFramePr>
        <p:xfrm>
          <a:off x="778390" y="3261105"/>
          <a:ext cx="16731220" cy="6217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2805">
                  <a:extLst>
                    <a:ext uri="{9D8B030D-6E8A-4147-A177-3AD203B41FA5}">
                      <a16:colId xmlns:a16="http://schemas.microsoft.com/office/drawing/2014/main" val="1181406748"/>
                    </a:ext>
                  </a:extLst>
                </a:gridCol>
                <a:gridCol w="4182805">
                  <a:extLst>
                    <a:ext uri="{9D8B030D-6E8A-4147-A177-3AD203B41FA5}">
                      <a16:colId xmlns:a16="http://schemas.microsoft.com/office/drawing/2014/main" val="3259047715"/>
                    </a:ext>
                  </a:extLst>
                </a:gridCol>
                <a:gridCol w="4182805">
                  <a:extLst>
                    <a:ext uri="{9D8B030D-6E8A-4147-A177-3AD203B41FA5}">
                      <a16:colId xmlns:a16="http://schemas.microsoft.com/office/drawing/2014/main" val="3978783906"/>
                    </a:ext>
                  </a:extLst>
                </a:gridCol>
                <a:gridCol w="4182805">
                  <a:extLst>
                    <a:ext uri="{9D8B030D-6E8A-4147-A177-3AD203B41FA5}">
                      <a16:colId xmlns:a16="http://schemas.microsoft.com/office/drawing/2014/main" val="562699781"/>
                    </a:ext>
                  </a:extLst>
                </a:gridCol>
              </a:tblGrid>
              <a:tr h="753454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Cự 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Kỉ lục</a:t>
                      </a:r>
                      <a:endParaRPr lang="en-SG" sz="5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vi-VN" sz="5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Làm tròn hàng phần mười</a:t>
                      </a:r>
                      <a:endParaRPr lang="en-SG" sz="5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vi-VN" sz="5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Làm tròn đến số tự nhiên gần nhất</a:t>
                      </a:r>
                      <a:endParaRPr lang="en-SG" sz="5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516065"/>
                  </a:ext>
                </a:extLst>
              </a:tr>
              <a:tr h="753454"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 100m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9,58 giây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533020"/>
                  </a:ext>
                </a:extLst>
              </a:tr>
              <a:tr h="753454"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 200m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19,19 giây</a:t>
                      </a:r>
                    </a:p>
                    <a:p>
                      <a:pPr algn="ctr"/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364839"/>
                  </a:ext>
                </a:extLst>
              </a:tr>
            </a:tbl>
          </a:graphicData>
        </a:graphic>
      </p:graphicFrame>
      <p:sp>
        <p:nvSpPr>
          <p:cNvPr id="2" name="矩形 16">
            <a:extLst>
              <a:ext uri="{FF2B5EF4-FFF2-40B4-BE49-F238E27FC236}">
                <a16:creationId xmlns:a16="http://schemas.microsoft.com/office/drawing/2014/main" id="{BFB417F8-B759-FE84-4699-C2C0BA5803FA}"/>
              </a:ext>
            </a:extLst>
          </p:cNvPr>
          <p:cNvSpPr/>
          <p:nvPr/>
        </p:nvSpPr>
        <p:spPr>
          <a:xfrm>
            <a:off x="9906000" y="6003804"/>
            <a:ext cx="2400789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9,6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矩形 16">
            <a:extLst>
              <a:ext uri="{FF2B5EF4-FFF2-40B4-BE49-F238E27FC236}">
                <a16:creationId xmlns:a16="http://schemas.microsoft.com/office/drawing/2014/main" id="{C75E8094-548D-D9F0-C32A-A7184908E9E7}"/>
              </a:ext>
            </a:extLst>
          </p:cNvPr>
          <p:cNvSpPr/>
          <p:nvPr/>
        </p:nvSpPr>
        <p:spPr>
          <a:xfrm>
            <a:off x="14020800" y="6069779"/>
            <a:ext cx="1991109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10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矩形 16">
            <a:extLst>
              <a:ext uri="{FF2B5EF4-FFF2-40B4-BE49-F238E27FC236}">
                <a16:creationId xmlns:a16="http://schemas.microsoft.com/office/drawing/2014/main" id="{39A0CA66-123D-CE2C-4D13-1FAE5B0BE6AE}"/>
              </a:ext>
            </a:extLst>
          </p:cNvPr>
          <p:cNvSpPr/>
          <p:nvPr/>
        </p:nvSpPr>
        <p:spPr>
          <a:xfrm>
            <a:off x="10062473" y="7796225"/>
            <a:ext cx="2400789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19,2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002E8246-BEA4-32B4-1A1E-529DC4CB5724}"/>
              </a:ext>
            </a:extLst>
          </p:cNvPr>
          <p:cNvSpPr/>
          <p:nvPr/>
        </p:nvSpPr>
        <p:spPr>
          <a:xfrm>
            <a:off x="14177273" y="7862200"/>
            <a:ext cx="1991109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19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" y="0"/>
            <a:ext cx="183705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🎵 BÀI HÁT_ “HỌC SỐ THẬP PHÂN THẬT DỄ!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22479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782"/>
            <a:ext cx="18395815" cy="103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8E8A0B-5240-C89A-513E-24506B6A86F9}"/>
              </a:ext>
            </a:extLst>
          </p:cNvPr>
          <p:cNvSpPr/>
          <p:nvPr/>
        </p:nvSpPr>
        <p:spPr>
          <a:xfrm>
            <a:off x="3185494" y="830120"/>
            <a:ext cx="8712872" cy="23321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0000CC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0030" y="3950082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20200" y="3950082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70030" y="6873897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220200" y="6873897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32332" y="4768707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0,700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485400" y="4768707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85400" y="7856880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0,07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532332" y="7837830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0,70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73150" y="486395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28276" y="4772591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 dirty="0">
                <a:solidFill>
                  <a:srgbClr val="0000CC"/>
                </a:solidFill>
                <a:latin typeface="#9Slide07 Crocante" panose="02000000000000000000" pitchFamily="2" charset="0"/>
              </a:rPr>
              <a:t>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73150" y="769640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28276" y="769640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C8CE6A-D13D-4228-A4CD-A33C1992254D}"/>
                  </a:ext>
                </a:extLst>
              </p:cNvPr>
              <p:cNvSpPr txBox="1"/>
              <p:nvPr/>
            </p:nvSpPr>
            <p:spPr>
              <a:xfrm>
                <a:off x="3200400" y="1226640"/>
                <a:ext cx="12769402" cy="1351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000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vi-VN" sz="8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  <m:r>
                          <a:rPr lang="vi-VN" sz="8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8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vi-VN" sz="8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8000" b="1" dirty="0">
                    <a:solidFill>
                      <a:srgbClr val="0000CC"/>
                    </a:solidFill>
                  </a:rPr>
                  <a:t>=..........</a:t>
                </a:r>
                <a:r>
                  <a:rPr lang="vi-VN" sz="8000" b="1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vi-VN" sz="8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vi-VN" sz="8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SG" sz="8000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C8CE6A-D13D-4228-A4CD-A33C19922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226640"/>
                <a:ext cx="12769402" cy="1351267"/>
              </a:xfrm>
              <a:prstGeom prst="rect">
                <a:avLst/>
              </a:prstGeom>
              <a:blipFill>
                <a:blip r:embed="rId5"/>
                <a:stretch>
                  <a:fillRect t="-19369" b="-38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7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907864-74F0-7634-0D03-F816E218B862}"/>
              </a:ext>
            </a:extLst>
          </p:cNvPr>
          <p:cNvSpPr/>
          <p:nvPr/>
        </p:nvSpPr>
        <p:spPr>
          <a:xfrm>
            <a:off x="4071545" y="409544"/>
            <a:ext cx="8582128" cy="277635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0000CC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0030" y="3950082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20200" y="3950082"/>
            <a:ext cx="7848600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70030" y="6873897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220200" y="6873897"/>
            <a:ext cx="7848600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b="1">
              <a:solidFill>
                <a:srgbClr val="0000CC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32332" y="4863957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485400" y="4768707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85400" y="7856880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0,03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532332" y="7837830"/>
            <a:ext cx="5079268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73150" y="486395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28276" y="4772591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 dirty="0">
                <a:solidFill>
                  <a:srgbClr val="0000CC"/>
                </a:solidFill>
                <a:latin typeface="#9Slide07 Crocante" panose="02000000000000000000" pitchFamily="2" charset="0"/>
              </a:rPr>
              <a:t>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73150" y="769640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28276" y="769640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8311D-398A-9806-E378-A9CAE0D7FE8C}"/>
              </a:ext>
            </a:extLst>
          </p:cNvPr>
          <p:cNvSpPr txBox="1"/>
          <p:nvPr/>
        </p:nvSpPr>
        <p:spPr>
          <a:xfrm>
            <a:off x="4947724" y="915035"/>
            <a:ext cx="13014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3dm = .....m</a:t>
            </a:r>
            <a:endParaRPr lang="en-SG" sz="100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8" grpId="1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3E0CD52-266E-F768-6E7F-00947AA5F379}"/>
              </a:ext>
            </a:extLst>
          </p:cNvPr>
          <p:cNvSpPr/>
          <p:nvPr/>
        </p:nvSpPr>
        <p:spPr>
          <a:xfrm>
            <a:off x="2819460" y="409544"/>
            <a:ext cx="12533990" cy="277635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0000CC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0030" y="3950082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b="1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20200" y="3950082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b="1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70030" y="6873897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220200" y="6873897"/>
            <a:ext cx="7024889" cy="2106013"/>
          </a:xfrm>
          <a:custGeom>
            <a:avLst/>
            <a:gdLst/>
            <a:ahLst/>
            <a:cxnLst/>
            <a:rect l="l" t="t" r="r" b="b"/>
            <a:pathLst>
              <a:path w="6202748" h="1496413">
                <a:moveTo>
                  <a:pt x="0" y="0"/>
                </a:moveTo>
                <a:lnTo>
                  <a:pt x="6202748" y="0"/>
                </a:lnTo>
                <a:lnTo>
                  <a:pt x="6202748" y="1496413"/>
                </a:lnTo>
                <a:lnTo>
                  <a:pt x="0" y="14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solidFill>
                <a:srgbClr val="0000CC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32332" y="4863957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45,8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485400" y="4768707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45,82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85400" y="7856880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45,9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532332" y="7837830"/>
            <a:ext cx="4056530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spc="227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</a:t>
            </a:r>
            <a:endParaRPr lang="en-US" sz="8800" b="1" spc="227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73150" y="486395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28276" y="4772591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 dirty="0">
                <a:solidFill>
                  <a:srgbClr val="0000CC"/>
                </a:solidFill>
                <a:latin typeface="#9Slide07 Crocante" panose="02000000000000000000" pitchFamily="2" charset="0"/>
              </a:rPr>
              <a:t>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73150" y="769640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28276" y="7696407"/>
            <a:ext cx="746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9600">
                <a:solidFill>
                  <a:srgbClr val="0000CC"/>
                </a:solidFill>
                <a:latin typeface="#9Slide07 Crocante" panose="02000000000000000000" pitchFamily="2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213E9-0A8E-7B05-5145-95CA957E5865}"/>
              </a:ext>
            </a:extLst>
          </p:cNvPr>
          <p:cNvSpPr txBox="1"/>
          <p:nvPr/>
        </p:nvSpPr>
        <p:spPr>
          <a:xfrm>
            <a:off x="1599415" y="509585"/>
            <a:ext cx="150891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45,81 sau đến </a:t>
            </a:r>
          </a:p>
          <a:p>
            <a:pPr algn="ctr"/>
            <a:r>
              <a:rPr lang="vi-VN" sz="8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phần mười?</a:t>
            </a:r>
            <a:endParaRPr lang="en-SG" sz="80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74429"/>
            <a:ext cx="18628468" cy="10397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5A8D7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5399" y="373940"/>
            <a:ext cx="9416243" cy="1717846"/>
            <a:chOff x="-2164796" y="152349"/>
            <a:chExt cx="21558500" cy="2523598"/>
          </a:xfrm>
        </p:grpSpPr>
        <p:grpSp>
          <p:nvGrpSpPr>
            <p:cNvPr id="23" name="Group 22"/>
            <p:cNvGrpSpPr/>
            <p:nvPr/>
          </p:nvGrpSpPr>
          <p:grpSpPr>
            <a:xfrm>
              <a:off x="-387816" y="155746"/>
              <a:ext cx="19781520" cy="2520201"/>
              <a:chOff x="-10287000" y="-1638301"/>
              <a:chExt cx="10648488" cy="2189604"/>
            </a:xfrm>
          </p:grpSpPr>
          <p:sp>
            <p:nvSpPr>
              <p:cNvPr id="20" name="Pentagon 19"/>
              <p:cNvSpPr/>
              <p:nvPr/>
            </p:nvSpPr>
            <p:spPr>
              <a:xfrm>
                <a:off x="-9296400" y="-1638300"/>
                <a:ext cx="9657888" cy="2189603"/>
              </a:xfrm>
              <a:prstGeom prst="homePlat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-10287000" y="-1638301"/>
                <a:ext cx="2124306" cy="2189603"/>
              </a:xfrm>
              <a:prstGeom prst="chevron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4" name="Pentagon 23"/>
            <p:cNvSpPr/>
            <p:nvPr/>
          </p:nvSpPr>
          <p:spPr>
            <a:xfrm flipH="1">
              <a:off x="-2164796" y="152349"/>
              <a:ext cx="10932826" cy="2520200"/>
            </a:xfrm>
            <a:prstGeom prst="homePlate">
              <a:avLst/>
            </a:prstGeom>
            <a:solidFill>
              <a:srgbClr val="8D6C3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Box 3"/>
          <p:cNvSpPr txBox="1"/>
          <p:nvPr/>
        </p:nvSpPr>
        <p:spPr>
          <a:xfrm>
            <a:off x="-3041573" y="1056104"/>
            <a:ext cx="11887933" cy="111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11500" b="1" spc="278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1500" b="1" spc="278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5740033" y="934474"/>
            <a:ext cx="11887933" cy="107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0"/>
              </a:lnSpc>
            </a:pPr>
            <a:r>
              <a:rPr lang="vi-VN" sz="6600" dirty="0">
                <a:ln w="19050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0000" b="1" dirty="0">
                <a:ln w="19050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US" sz="10000" b="1" dirty="0">
              <a:ln w="19050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1592" y="2623785"/>
            <a:ext cx="161304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a)173 cm</a:t>
            </a:r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m</a:t>
            </a:r>
          </a:p>
          <a:p>
            <a:pPr>
              <a:lnSpc>
                <a:spcPct val="150000"/>
              </a:lnSpc>
            </a:pP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 = </a:t>
            </a:r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m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800kg  = </a:t>
            </a:r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tấn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312675" y="3118347"/>
            <a:ext cx="1340685" cy="125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876800" y="4760868"/>
            <a:ext cx="1340685" cy="125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642332" y="6402027"/>
            <a:ext cx="1340685" cy="125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95800" y="3093948"/>
            <a:ext cx="2362200" cy="13011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1,73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187978" y="4774894"/>
            <a:ext cx="2362201" cy="1283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82989" y="6362700"/>
            <a:ext cx="2102685" cy="1280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8D10FA-D0C7-2C83-1891-3605BF069165}"/>
                  </a:ext>
                </a:extLst>
              </p:cNvPr>
              <p:cNvSpPr txBox="1"/>
              <p:nvPr/>
            </p:nvSpPr>
            <p:spPr>
              <a:xfrm>
                <a:off x="8745086" y="2943340"/>
                <a:ext cx="16130453" cy="487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7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7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72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vi-VN" sz="7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  </m:t>
                        </m:r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7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75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7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     </a:t>
                </a:r>
                <a14:m>
                  <m:oMath xmlns:m="http://schemas.openxmlformats.org/officeDocument/2006/math">
                    <m:r>
                      <a:rPr lang="vi-VN" sz="72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vi-VN" sz="7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vi-VN" sz="7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vi-VN" sz="7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7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8D10FA-D0C7-2C83-1891-3605BF069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086" y="2943340"/>
                <a:ext cx="16130453" cy="4872681"/>
              </a:xfrm>
              <a:prstGeom prst="rect">
                <a:avLst/>
              </a:prstGeom>
              <a:blipFill>
                <a:blip r:embed="rId2"/>
                <a:stretch>
                  <a:fillRect l="-2872" b="-951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35">
            <a:extLst>
              <a:ext uri="{FF2B5EF4-FFF2-40B4-BE49-F238E27FC236}">
                <a16:creationId xmlns:a16="http://schemas.microsoft.com/office/drawing/2014/main" id="{20DDE3EA-2848-9CC4-919C-7A36C0FC6740}"/>
              </a:ext>
            </a:extLst>
          </p:cNvPr>
          <p:cNvSpPr/>
          <p:nvPr/>
        </p:nvSpPr>
        <p:spPr>
          <a:xfrm>
            <a:off x="13599848" y="3127252"/>
            <a:ext cx="1340685" cy="125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Rounded Rectangle 36">
            <a:extLst>
              <a:ext uri="{FF2B5EF4-FFF2-40B4-BE49-F238E27FC236}">
                <a16:creationId xmlns:a16="http://schemas.microsoft.com/office/drawing/2014/main" id="{F018AEB2-602A-DDE8-28D4-0581D69BC88E}"/>
              </a:ext>
            </a:extLst>
          </p:cNvPr>
          <p:cNvSpPr/>
          <p:nvPr/>
        </p:nvSpPr>
        <p:spPr>
          <a:xfrm>
            <a:off x="13792200" y="4879852"/>
            <a:ext cx="1340685" cy="125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ounded Rectangle 37">
            <a:extLst>
              <a:ext uri="{FF2B5EF4-FFF2-40B4-BE49-F238E27FC236}">
                <a16:creationId xmlns:a16="http://schemas.microsoft.com/office/drawing/2014/main" id="{ABF21BDB-2347-F658-A776-062241660689}"/>
              </a:ext>
            </a:extLst>
          </p:cNvPr>
          <p:cNvSpPr/>
          <p:nvPr/>
        </p:nvSpPr>
        <p:spPr>
          <a:xfrm>
            <a:off x="14171030" y="6473651"/>
            <a:ext cx="1340685" cy="125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ounded Rectangle 39">
            <a:extLst>
              <a:ext uri="{FF2B5EF4-FFF2-40B4-BE49-F238E27FC236}">
                <a16:creationId xmlns:a16="http://schemas.microsoft.com/office/drawing/2014/main" id="{FE101FF2-8109-CFF7-4655-190D6C631ED9}"/>
              </a:ext>
            </a:extLst>
          </p:cNvPr>
          <p:cNvSpPr/>
          <p:nvPr/>
        </p:nvSpPr>
        <p:spPr>
          <a:xfrm>
            <a:off x="13085719" y="3092257"/>
            <a:ext cx="2362200" cy="13011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0,03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BACA826A-8AAE-B9E3-E3F1-E8C108D7B234}"/>
              </a:ext>
            </a:extLst>
          </p:cNvPr>
          <p:cNvSpPr/>
          <p:nvPr/>
        </p:nvSpPr>
        <p:spPr>
          <a:xfrm>
            <a:off x="13591381" y="4865551"/>
            <a:ext cx="2170622" cy="1283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1,05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42">
            <a:extLst>
              <a:ext uri="{FF2B5EF4-FFF2-40B4-BE49-F238E27FC236}">
                <a16:creationId xmlns:a16="http://schemas.microsoft.com/office/drawing/2014/main" id="{45EF146C-070B-3FB0-0843-0F8776078EB7}"/>
              </a:ext>
            </a:extLst>
          </p:cNvPr>
          <p:cNvSpPr/>
          <p:nvPr/>
        </p:nvSpPr>
        <p:spPr>
          <a:xfrm>
            <a:off x="14198559" y="6499896"/>
            <a:ext cx="2153486" cy="1228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3,75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5" grpId="0"/>
      <p:bldP spid="36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8D6C3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1723" y="343682"/>
            <a:ext cx="18288000" cy="1717846"/>
            <a:chOff x="-2164794" y="152349"/>
            <a:chExt cx="21558498" cy="2523598"/>
          </a:xfrm>
        </p:grpSpPr>
        <p:grpSp>
          <p:nvGrpSpPr>
            <p:cNvPr id="23" name="Group 22"/>
            <p:cNvGrpSpPr/>
            <p:nvPr/>
          </p:nvGrpSpPr>
          <p:grpSpPr>
            <a:xfrm>
              <a:off x="-387816" y="155746"/>
              <a:ext cx="19781520" cy="2520201"/>
              <a:chOff x="-10287000" y="-1638301"/>
              <a:chExt cx="10648488" cy="2189604"/>
            </a:xfrm>
          </p:grpSpPr>
          <p:sp>
            <p:nvSpPr>
              <p:cNvPr id="20" name="Pentagon 19"/>
              <p:cNvSpPr/>
              <p:nvPr/>
            </p:nvSpPr>
            <p:spPr>
              <a:xfrm>
                <a:off x="-9296400" y="-1638300"/>
                <a:ext cx="9657888" cy="2189603"/>
              </a:xfrm>
              <a:prstGeom prst="homePlat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-10287000" y="-1638301"/>
                <a:ext cx="2124306" cy="2189603"/>
              </a:xfrm>
              <a:prstGeom prst="chevron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Pentagon 23"/>
            <p:cNvSpPr/>
            <p:nvPr/>
          </p:nvSpPr>
          <p:spPr>
            <a:xfrm flipH="1">
              <a:off x="-2164794" y="152349"/>
              <a:ext cx="5928587" cy="2520200"/>
            </a:xfrm>
            <a:prstGeom prst="homePlate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3"/>
          <p:cNvSpPr txBox="1"/>
          <p:nvPr/>
        </p:nvSpPr>
        <p:spPr>
          <a:xfrm>
            <a:off x="-3041573" y="1056104"/>
            <a:ext cx="11887933" cy="111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11500" b="1" spc="278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1500" b="1" spc="278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5638434" y="1103922"/>
            <a:ext cx="11887933" cy="1216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0"/>
              </a:lnSpc>
            </a:pPr>
            <a:r>
              <a:rPr lang="vi-VN" sz="15000" b="1" dirty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US" sz="15000" b="1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EE7DD-0759-4A1F-4F54-BC27C59EB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052" y="2735543"/>
            <a:ext cx="12768747" cy="4484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490C0-843A-080B-3085-7329EB17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6904" y="2405454"/>
            <a:ext cx="4657748" cy="3444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615E4-84CE-F2F6-A83D-68BEB38F9D9F}"/>
              </a:ext>
            </a:extLst>
          </p:cNvPr>
          <p:cNvSpPr txBox="1"/>
          <p:nvPr/>
        </p:nvSpPr>
        <p:spPr>
          <a:xfrm>
            <a:off x="381000" y="721991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kg. </a:t>
            </a:r>
            <a:endParaRPr lang="en-SG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2CC8CD56-9F4A-864B-F194-DCC8DC001DF9}"/>
              </a:ext>
            </a:extLst>
          </p:cNvPr>
          <p:cNvSpPr/>
          <p:nvPr/>
        </p:nvSpPr>
        <p:spPr>
          <a:xfrm>
            <a:off x="6094827" y="7219912"/>
            <a:ext cx="908280" cy="704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8D6C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42">
            <a:extLst>
              <a:ext uri="{FF2B5EF4-FFF2-40B4-BE49-F238E27FC236}">
                <a16:creationId xmlns:a16="http://schemas.microsoft.com/office/drawing/2014/main" id="{DA75E7FF-59B5-0722-DCA8-3FA38BDD7D5E}"/>
              </a:ext>
            </a:extLst>
          </p:cNvPr>
          <p:cNvSpPr/>
          <p:nvPr/>
        </p:nvSpPr>
        <p:spPr>
          <a:xfrm>
            <a:off x="5983450" y="7171228"/>
            <a:ext cx="1131034" cy="7856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  <a:endParaRPr lang="en-US" sz="40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EAEAB-802F-E5DA-C2B2-0828106C993F}"/>
              </a:ext>
            </a:extLst>
          </p:cNvPr>
          <p:cNvSpPr txBox="1"/>
          <p:nvPr/>
        </p:nvSpPr>
        <p:spPr>
          <a:xfrm>
            <a:off x="8610600" y="7179456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kg.</a:t>
            </a:r>
            <a:endParaRPr lang="en-SG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37">
            <a:extLst>
              <a:ext uri="{FF2B5EF4-FFF2-40B4-BE49-F238E27FC236}">
                <a16:creationId xmlns:a16="http://schemas.microsoft.com/office/drawing/2014/main" id="{6B7D1019-DE0C-39F2-F407-C8DB68B075E8}"/>
              </a:ext>
            </a:extLst>
          </p:cNvPr>
          <p:cNvSpPr/>
          <p:nvPr/>
        </p:nvSpPr>
        <p:spPr>
          <a:xfrm>
            <a:off x="14559734" y="7123866"/>
            <a:ext cx="908280" cy="704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8D6C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ounded Rectangle 42">
            <a:extLst>
              <a:ext uri="{FF2B5EF4-FFF2-40B4-BE49-F238E27FC236}">
                <a16:creationId xmlns:a16="http://schemas.microsoft.com/office/drawing/2014/main" id="{82D9FC4E-DED5-F305-9157-EDF8A15E1741}"/>
              </a:ext>
            </a:extLst>
          </p:cNvPr>
          <p:cNvSpPr/>
          <p:nvPr/>
        </p:nvSpPr>
        <p:spPr>
          <a:xfrm>
            <a:off x="14448357" y="7083409"/>
            <a:ext cx="1131034" cy="7856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8D6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  <a:endParaRPr lang="en-US" sz="40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5A7194-A2C2-08A5-1267-9E99EDBB6746}"/>
              </a:ext>
            </a:extLst>
          </p:cNvPr>
          <p:cNvSpPr/>
          <p:nvPr/>
        </p:nvSpPr>
        <p:spPr>
          <a:xfrm>
            <a:off x="533400" y="2810248"/>
            <a:ext cx="985727" cy="5806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69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8D6C3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97382" y="1270389"/>
            <a:ext cx="11887933" cy="10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7318" spc="278" dirty="0">
                <a:solidFill>
                  <a:srgbClr val="5A8D76"/>
                </a:solidFill>
                <a:latin typeface="TAN Nimbus"/>
              </a:rPr>
              <a:t>BÀI 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8054" y="357708"/>
            <a:ext cx="18288000" cy="2118792"/>
            <a:chOff x="-2164794" y="-27107"/>
            <a:chExt cx="21558498" cy="3112607"/>
          </a:xfrm>
        </p:grpSpPr>
        <p:grpSp>
          <p:nvGrpSpPr>
            <p:cNvPr id="23" name="Group 22"/>
            <p:cNvGrpSpPr/>
            <p:nvPr/>
          </p:nvGrpSpPr>
          <p:grpSpPr>
            <a:xfrm>
              <a:off x="-387812" y="-27107"/>
              <a:ext cx="19781516" cy="3112607"/>
              <a:chOff x="-10286998" y="-1797167"/>
              <a:chExt cx="10648486" cy="2704299"/>
            </a:xfrm>
          </p:grpSpPr>
          <p:sp>
            <p:nvSpPr>
              <p:cNvPr id="20" name="Pentagon 19"/>
              <p:cNvSpPr/>
              <p:nvPr/>
            </p:nvSpPr>
            <p:spPr>
              <a:xfrm>
                <a:off x="-9296400" y="-1797167"/>
                <a:ext cx="9657888" cy="2704299"/>
              </a:xfrm>
              <a:prstGeom prst="homePlat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-10286998" y="-1638301"/>
                <a:ext cx="1604868" cy="2189603"/>
              </a:xfrm>
              <a:prstGeom prst="chevron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Pentagon 23"/>
            <p:cNvSpPr/>
            <p:nvPr/>
          </p:nvSpPr>
          <p:spPr>
            <a:xfrm flipH="1">
              <a:off x="-2164794" y="152349"/>
              <a:ext cx="4997460" cy="2520200"/>
            </a:xfrm>
            <a:prstGeom prst="homePlate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3"/>
          <p:cNvSpPr txBox="1"/>
          <p:nvPr/>
        </p:nvSpPr>
        <p:spPr>
          <a:xfrm>
            <a:off x="-3597982" y="952500"/>
            <a:ext cx="11887933" cy="108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10000" b="1" spc="278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0000" b="1" spc="278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0000" b="1" spc="278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10000" b="1" spc="278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3"/>
          <p:cNvSpPr txBox="1"/>
          <p:nvPr/>
        </p:nvSpPr>
        <p:spPr>
          <a:xfrm>
            <a:off x="4094518" y="466206"/>
            <a:ext cx="13182600" cy="2010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vi-VN" sz="6600" b="1" dirty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làm tròn các số thập phân dưới đây đến hàng phần trăm.</a:t>
            </a:r>
            <a:endParaRPr lang="en-US" sz="6600" b="1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55061-17F8-F3A1-D8E5-E12D9E31894E}"/>
              </a:ext>
            </a:extLst>
          </p:cNvPr>
          <p:cNvSpPr txBox="1"/>
          <p:nvPr/>
        </p:nvSpPr>
        <p:spPr>
          <a:xfrm>
            <a:off x="6675096" y="3583274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9,548</a:t>
            </a:r>
            <a:endParaRPr lang="en-SG" sz="6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BBB22-D9B7-C3FA-8125-0B7691FAE921}"/>
              </a:ext>
            </a:extLst>
          </p:cNvPr>
          <p:cNvSpPr txBox="1"/>
          <p:nvPr/>
        </p:nvSpPr>
        <p:spPr>
          <a:xfrm>
            <a:off x="6675096" y="4873431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17,153 </a:t>
            </a:r>
            <a:endParaRPr lang="en-SG" sz="6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E671C-EE8E-0C0B-80F4-87E70FC90BE1}"/>
              </a:ext>
            </a:extLst>
          </p:cNvPr>
          <p:cNvSpPr txBox="1"/>
          <p:nvPr/>
        </p:nvSpPr>
        <p:spPr>
          <a:xfrm>
            <a:off x="6786034" y="6250249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100,917 </a:t>
            </a:r>
            <a:endParaRPr lang="en-SG" sz="6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5E20D-D9A7-5819-4FB2-6CA917E1F0F6}"/>
              </a:ext>
            </a:extLst>
          </p:cNvPr>
          <p:cNvSpPr txBox="1"/>
          <p:nvPr/>
        </p:nvSpPr>
        <p:spPr>
          <a:xfrm>
            <a:off x="6819901" y="7457134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0,105</a:t>
            </a:r>
            <a:endParaRPr lang="en-SG" sz="6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F7CCB-4B2B-7212-1E47-9AEF8F2C5799}"/>
              </a:ext>
            </a:extLst>
          </p:cNvPr>
          <p:cNvSpPr txBox="1"/>
          <p:nvPr/>
        </p:nvSpPr>
        <p:spPr>
          <a:xfrm>
            <a:off x="8919634" y="3578180"/>
            <a:ext cx="309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B9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-&gt; 9,55</a:t>
            </a:r>
            <a:endParaRPr lang="en-SG" sz="6000" dirty="0">
              <a:solidFill>
                <a:srgbClr val="B9005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970E6-881B-BBD2-637F-C41AA179FC51}"/>
              </a:ext>
            </a:extLst>
          </p:cNvPr>
          <p:cNvSpPr txBox="1"/>
          <p:nvPr/>
        </p:nvSpPr>
        <p:spPr>
          <a:xfrm>
            <a:off x="9373920" y="4916762"/>
            <a:ext cx="309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B9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-&gt; 17,15</a:t>
            </a:r>
            <a:endParaRPr lang="en-SG" sz="6000" dirty="0">
              <a:solidFill>
                <a:srgbClr val="B9005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5C1D2-40C4-5EFE-0E5F-4113C190033C}"/>
              </a:ext>
            </a:extLst>
          </p:cNvPr>
          <p:cNvSpPr txBox="1"/>
          <p:nvPr/>
        </p:nvSpPr>
        <p:spPr>
          <a:xfrm>
            <a:off x="9677400" y="6210300"/>
            <a:ext cx="403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>
                <a:solidFill>
                  <a:srgbClr val="B9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-&gt; 100,92</a:t>
            </a:r>
            <a:endParaRPr lang="en-SG" sz="6000" dirty="0">
              <a:solidFill>
                <a:srgbClr val="B9005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A4D85-48C1-763E-37E9-743BFCDE047B}"/>
              </a:ext>
            </a:extLst>
          </p:cNvPr>
          <p:cNvSpPr txBox="1"/>
          <p:nvPr/>
        </p:nvSpPr>
        <p:spPr>
          <a:xfrm>
            <a:off x="9535584" y="7581430"/>
            <a:ext cx="403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B9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-&gt; 0,11</a:t>
            </a:r>
            <a:endParaRPr lang="en-SG" sz="6000" dirty="0">
              <a:solidFill>
                <a:srgbClr val="B90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8D6C3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97382" y="1270389"/>
            <a:ext cx="11887933" cy="10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7318" spc="278" dirty="0">
                <a:solidFill>
                  <a:srgbClr val="5A8D76"/>
                </a:solidFill>
                <a:latin typeface="TAN Nimbus"/>
              </a:rPr>
              <a:t>BÀI 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569763"/>
            <a:ext cx="17851120" cy="1717845"/>
            <a:chOff x="-2164794" y="152349"/>
            <a:chExt cx="21043489" cy="2523597"/>
          </a:xfrm>
        </p:grpSpPr>
        <p:grpSp>
          <p:nvGrpSpPr>
            <p:cNvPr id="23" name="Group 22"/>
            <p:cNvGrpSpPr/>
            <p:nvPr/>
          </p:nvGrpSpPr>
          <p:grpSpPr>
            <a:xfrm>
              <a:off x="-387814" y="155745"/>
              <a:ext cx="19266509" cy="2520201"/>
              <a:chOff x="-10286999" y="-1638302"/>
              <a:chExt cx="10371255" cy="2189604"/>
            </a:xfrm>
          </p:grpSpPr>
          <p:sp>
            <p:nvSpPr>
              <p:cNvPr id="20" name="Pentagon 19"/>
              <p:cNvSpPr/>
              <p:nvPr/>
            </p:nvSpPr>
            <p:spPr>
              <a:xfrm>
                <a:off x="-9573632" y="-1638302"/>
                <a:ext cx="9657888" cy="2189603"/>
              </a:xfrm>
              <a:prstGeom prst="homePlat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-10286999" y="-1638301"/>
                <a:ext cx="1693030" cy="2189603"/>
              </a:xfrm>
              <a:prstGeom prst="chevron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Pentagon 23"/>
            <p:cNvSpPr/>
            <p:nvPr/>
          </p:nvSpPr>
          <p:spPr>
            <a:xfrm flipH="1">
              <a:off x="-2164794" y="152349"/>
              <a:ext cx="4922092" cy="2520201"/>
            </a:xfrm>
            <a:prstGeom prst="homePlate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3"/>
          <p:cNvSpPr txBox="1"/>
          <p:nvPr/>
        </p:nvSpPr>
        <p:spPr>
          <a:xfrm>
            <a:off x="-3841282" y="1110663"/>
            <a:ext cx="1188793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9000" b="1" spc="278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9000" b="1" spc="278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4388040" y="794417"/>
            <a:ext cx="12580375" cy="1323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300" b="1" dirty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đến năm 2022, Liên đoàn Điền kinh Quốc tế ghi nhận một số kỉ lục điền kinh như bảng sau:</a:t>
            </a:r>
            <a:endParaRPr lang="en-US" sz="4300" b="1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EFBD4E-1306-26B8-675A-2EA2DDD91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226626"/>
              </p:ext>
            </p:extLst>
          </p:nvPr>
        </p:nvGraphicFramePr>
        <p:xfrm>
          <a:off x="4297382" y="2823883"/>
          <a:ext cx="9370366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85183">
                  <a:extLst>
                    <a:ext uri="{9D8B030D-6E8A-4147-A177-3AD203B41FA5}">
                      <a16:colId xmlns:a16="http://schemas.microsoft.com/office/drawing/2014/main" val="1181406748"/>
                    </a:ext>
                  </a:extLst>
                </a:gridCol>
                <a:gridCol w="4685183">
                  <a:extLst>
                    <a:ext uri="{9D8B030D-6E8A-4147-A177-3AD203B41FA5}">
                      <a16:colId xmlns:a16="http://schemas.microsoft.com/office/drawing/2014/main" val="3259047715"/>
                    </a:ext>
                  </a:extLst>
                </a:gridCol>
              </a:tblGrid>
              <a:tr h="753454"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Cự 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Kỉ lục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516065"/>
                  </a:ext>
                </a:extLst>
              </a:tr>
              <a:tr h="753454"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 100m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9,58 giây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533020"/>
                  </a:ext>
                </a:extLst>
              </a:tr>
              <a:tr h="753454"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 200m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19,19 giây</a:t>
                      </a:r>
                      <a:endParaRPr lang="en-SG" sz="6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36483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AE5532-048D-A473-6991-537BDAE4CFBE}"/>
              </a:ext>
            </a:extLst>
          </p:cNvPr>
          <p:cNvSpPr txBox="1"/>
          <p:nvPr/>
        </p:nvSpPr>
        <p:spPr>
          <a:xfrm>
            <a:off x="3935653" y="6059499"/>
            <a:ext cx="100938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làm tròn các kỉ lục trên đến:</a:t>
            </a:r>
          </a:p>
          <a:p>
            <a:pPr marL="914400" indent="-914400">
              <a:buAutoNum type="alphaLcParenR"/>
            </a:pPr>
            <a:r>
              <a:rPr lang="vi-VN" sz="5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phần mười.</a:t>
            </a:r>
          </a:p>
          <a:p>
            <a:endParaRPr lang="vi-VN" sz="50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50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tự nhiên gần nhất.</a:t>
            </a:r>
            <a:endParaRPr lang="en-SG" sz="50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239</Words>
  <Application>Microsoft Office PowerPoint</Application>
  <PresentationFormat>Custom</PresentationFormat>
  <Paragraphs>95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 Light</vt:lpstr>
      <vt:lpstr>Calibri</vt:lpstr>
      <vt:lpstr>Cambria</vt:lpstr>
      <vt:lpstr>#9Slide07 Crocante</vt:lpstr>
      <vt:lpstr>Cambria Math</vt:lpstr>
      <vt:lpstr>等线</vt:lpstr>
      <vt:lpstr>TAN Nimbus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dc:creator>ADMIN</dc:creator>
  <cp:lastModifiedBy>PC</cp:lastModifiedBy>
  <cp:revision>27</cp:revision>
  <dcterms:created xsi:type="dcterms:W3CDTF">2006-08-16T00:00:00Z</dcterms:created>
  <dcterms:modified xsi:type="dcterms:W3CDTF">2025-12-15T16:20:20Z</dcterms:modified>
  <dc:identifier>DAFwHliMVg8</dc:identifier>
</cp:coreProperties>
</file>