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Lst>
  <p:notesMasterIdLst>
    <p:notesMasterId r:id="rId46"/>
  </p:notesMasterIdLst>
  <p:sldIdLst>
    <p:sldId id="257" r:id="rId5"/>
    <p:sldId id="281" r:id="rId6"/>
    <p:sldId id="10285" r:id="rId7"/>
    <p:sldId id="10286" r:id="rId8"/>
    <p:sldId id="280" r:id="rId9"/>
    <p:sldId id="258" r:id="rId10"/>
    <p:sldId id="259" r:id="rId11"/>
    <p:sldId id="260" r:id="rId12"/>
    <p:sldId id="261" r:id="rId13"/>
    <p:sldId id="10287" r:id="rId14"/>
    <p:sldId id="10288" r:id="rId15"/>
    <p:sldId id="262" r:id="rId16"/>
    <p:sldId id="263" r:id="rId17"/>
    <p:sldId id="10289" r:id="rId18"/>
    <p:sldId id="265" r:id="rId19"/>
    <p:sldId id="266" r:id="rId20"/>
    <p:sldId id="269" r:id="rId21"/>
    <p:sldId id="270" r:id="rId22"/>
    <p:sldId id="264" r:id="rId23"/>
    <p:sldId id="272" r:id="rId24"/>
    <p:sldId id="10290" r:id="rId25"/>
    <p:sldId id="10291" r:id="rId26"/>
    <p:sldId id="10292" r:id="rId27"/>
    <p:sldId id="274" r:id="rId28"/>
    <p:sldId id="10298" r:id="rId29"/>
    <p:sldId id="275" r:id="rId30"/>
    <p:sldId id="277" r:id="rId31"/>
    <p:sldId id="10293" r:id="rId32"/>
    <p:sldId id="10294" r:id="rId33"/>
    <p:sldId id="10295" r:id="rId34"/>
    <p:sldId id="10296" r:id="rId35"/>
    <p:sldId id="10297" r:id="rId36"/>
    <p:sldId id="10299" r:id="rId37"/>
    <p:sldId id="10301" r:id="rId38"/>
    <p:sldId id="10302" r:id="rId39"/>
    <p:sldId id="10303" r:id="rId40"/>
    <p:sldId id="10304" r:id="rId41"/>
    <p:sldId id="10305" r:id="rId42"/>
    <p:sldId id="10300" r:id="rId43"/>
    <p:sldId id="278" r:id="rId44"/>
    <p:sldId id="31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FF8A3D"/>
    <a:srgbClr val="00CC00"/>
    <a:srgbClr val="FF3399"/>
    <a:srgbClr val="FFFF99"/>
    <a:srgbClr val="2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778" y="5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5057D-312F-4A9C-A431-282F01975F2C}"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2C10D-E76B-42FA-8036-469BA4C3DFF7}" type="slidenum">
              <a:rPr lang="en-US" smtClean="0"/>
              <a:t>‹#›</a:t>
            </a:fld>
            <a:endParaRPr lang="en-US"/>
          </a:p>
        </p:txBody>
      </p:sp>
    </p:spTree>
    <p:extLst>
      <p:ext uri="{BB962C8B-B14F-4D97-AF65-F5344CB8AC3E}">
        <p14:creationId xmlns:p14="http://schemas.microsoft.com/office/powerpoint/2010/main" val="115974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1538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2BD0-D13E-1A03-F7D4-4EBFF637E05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DC5D87-2F4C-569B-FABA-75678E2D949C}"/>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8E2E0085-65E6-6E65-ADD2-8413C1A545A9}"/>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063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76675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C954-5932-870B-66BC-3E0460F012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E3CBED-BC22-D17C-BACB-8769775AFADC}"/>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4" name="Footer Placeholder 3">
            <a:extLst>
              <a:ext uri="{FF2B5EF4-FFF2-40B4-BE49-F238E27FC236}">
                <a16:creationId xmlns:a16="http://schemas.microsoft.com/office/drawing/2014/main" id="{6FD4168A-6697-9FFB-959D-F60B315766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2D660A-1DF6-A2AF-A125-E2F7A7DFDE85}"/>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41200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85EF9-CD39-56E6-0169-C137E2B15EA3}"/>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3" name="Footer Placeholder 2">
            <a:extLst>
              <a:ext uri="{FF2B5EF4-FFF2-40B4-BE49-F238E27FC236}">
                <a16:creationId xmlns:a16="http://schemas.microsoft.com/office/drawing/2014/main" id="{6D46A1BD-2962-ADBE-BFE1-D74996B491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3B5E83-5195-5361-FB28-850EBB9D00C3}"/>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134715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4C8F-5401-98D2-A532-CA72824810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EDAAB-FFE8-0059-E2C4-5CE969F19DA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14DE5-249C-7FA7-B06C-06756C06AD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62AF28-3E67-774E-5E0E-586EF79D105A}"/>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6" name="Footer Placeholder 5">
            <a:extLst>
              <a:ext uri="{FF2B5EF4-FFF2-40B4-BE49-F238E27FC236}">
                <a16:creationId xmlns:a16="http://schemas.microsoft.com/office/drawing/2014/main" id="{B9583111-256C-2C48-0A37-332F930130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3AFF14-2700-14A8-4294-61474269FEAB}"/>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1465240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3C60-184F-07CB-AE1A-C2FD9449E67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61809-F3FA-9D12-F09E-F7FB19393D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16BD10-9B6C-339A-28B7-A27044C549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F2A59-1041-31F4-746E-8461398442A1}"/>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6" name="Footer Placeholder 5">
            <a:extLst>
              <a:ext uri="{FF2B5EF4-FFF2-40B4-BE49-F238E27FC236}">
                <a16:creationId xmlns:a16="http://schemas.microsoft.com/office/drawing/2014/main" id="{47279256-362B-5190-1ED0-1DB23AE2CE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5A90B40-D655-9D27-7559-2A84A0EFA877}"/>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359450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BFFF-52FE-BADC-9ADD-EBDF3E4490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6FB82-BB9C-CE5A-EF25-0CF2BC8C90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FDEA7-33CB-6174-DCF8-E49FD07FFF36}"/>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5" name="Footer Placeholder 4">
            <a:extLst>
              <a:ext uri="{FF2B5EF4-FFF2-40B4-BE49-F238E27FC236}">
                <a16:creationId xmlns:a16="http://schemas.microsoft.com/office/drawing/2014/main" id="{31CE3E5E-A35F-F770-CDC6-067266E294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631AD0-C271-3EAE-2B37-69BA63D54254}"/>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1947807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B9790-FBCA-562D-4F1C-3772F6FBF8C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D9089-3EF9-2AD4-87A7-35C99D78937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E5C6B-0927-8DC0-AFEC-A5107290E470}"/>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5" name="Footer Placeholder 4">
            <a:extLst>
              <a:ext uri="{FF2B5EF4-FFF2-40B4-BE49-F238E27FC236}">
                <a16:creationId xmlns:a16="http://schemas.microsoft.com/office/drawing/2014/main" id="{50EBE2E2-5A4A-5F32-D63F-68A12FAB3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3B7CE3-212F-341A-3163-04F0C8015C55}"/>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3138145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547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35475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8371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943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pic>
        <p:nvPicPr>
          <p:cNvPr id="2" name="Picture 1">
            <a:extLst>
              <a:ext uri="{FF2B5EF4-FFF2-40B4-BE49-F238E27FC236}">
                <a16:creationId xmlns:a16="http://schemas.microsoft.com/office/drawing/2014/main" id="{68EB35A6-523F-3899-4300-0FD92CFDB93D}"/>
              </a:ext>
            </a:extLst>
          </p:cNvPr>
          <p:cNvPicPr>
            <a:picLocks noChangeAspect="1"/>
          </p:cNvPicPr>
          <p:nvPr userDrawn="1"/>
        </p:nvPicPr>
        <p:blipFill>
          <a:blip r:embed="rId9"/>
          <a:stretch>
            <a:fillRect/>
          </a:stretch>
        </p:blipFill>
        <p:spPr>
          <a:xfrm>
            <a:off x="10443494" y="-234750"/>
            <a:ext cx="2204091" cy="931436"/>
          </a:xfrm>
          <a:prstGeom prst="rect">
            <a:avLst/>
          </a:prstGeom>
        </p:spPr>
      </p:pic>
      <p:pic>
        <p:nvPicPr>
          <p:cNvPr id="3" name="Picture 2">
            <a:extLst>
              <a:ext uri="{FF2B5EF4-FFF2-40B4-BE49-F238E27FC236}">
                <a16:creationId xmlns:a16="http://schemas.microsoft.com/office/drawing/2014/main" id="{15408BF1-4EA1-AB03-7A52-13199BA6B810}"/>
              </a:ext>
            </a:extLst>
          </p:cNvPr>
          <p:cNvPicPr>
            <a:picLocks noChangeAspect="1"/>
          </p:cNvPicPr>
          <p:nvPr userDrawn="1"/>
        </p:nvPicPr>
        <p:blipFill>
          <a:blip r:embed="rId9"/>
          <a:stretch>
            <a:fillRect/>
          </a:stretch>
        </p:blipFill>
        <p:spPr>
          <a:xfrm>
            <a:off x="4094644" y="6195535"/>
            <a:ext cx="1817697" cy="768148"/>
          </a:xfrm>
          <a:prstGeom prst="rect">
            <a:avLst/>
          </a:prstGeom>
        </p:spPr>
      </p:pic>
    </p:spTree>
    <p:extLst>
      <p:ext uri="{BB962C8B-B14F-4D97-AF65-F5344CB8AC3E}">
        <p14:creationId xmlns:p14="http://schemas.microsoft.com/office/powerpoint/2010/main" val="418775883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13521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1140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14056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5974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790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4881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68618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999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51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373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pic>
        <p:nvPicPr>
          <p:cNvPr id="2" name="Picture 1">
            <a:extLst>
              <a:ext uri="{FF2B5EF4-FFF2-40B4-BE49-F238E27FC236}">
                <a16:creationId xmlns:a16="http://schemas.microsoft.com/office/drawing/2014/main" id="{1674ADD8-E06C-8035-BD31-37EA8CEB0C9F}"/>
              </a:ext>
            </a:extLst>
          </p:cNvPr>
          <p:cNvPicPr>
            <a:picLocks noChangeAspect="1"/>
          </p:cNvPicPr>
          <p:nvPr userDrawn="1"/>
        </p:nvPicPr>
        <p:blipFill>
          <a:blip r:embed="rId9"/>
          <a:stretch>
            <a:fillRect/>
          </a:stretch>
        </p:blipFill>
        <p:spPr>
          <a:xfrm>
            <a:off x="10443494" y="-234750"/>
            <a:ext cx="2204091" cy="931436"/>
          </a:xfrm>
          <a:prstGeom prst="rect">
            <a:avLst/>
          </a:prstGeom>
        </p:spPr>
      </p:pic>
      <p:pic>
        <p:nvPicPr>
          <p:cNvPr id="3" name="Picture 2">
            <a:extLst>
              <a:ext uri="{FF2B5EF4-FFF2-40B4-BE49-F238E27FC236}">
                <a16:creationId xmlns:a16="http://schemas.microsoft.com/office/drawing/2014/main" id="{FD9BE672-BF22-F135-A9EE-FBD4E35D8C68}"/>
              </a:ext>
            </a:extLst>
          </p:cNvPr>
          <p:cNvPicPr>
            <a:picLocks noChangeAspect="1"/>
          </p:cNvPicPr>
          <p:nvPr userDrawn="1"/>
        </p:nvPicPr>
        <p:blipFill>
          <a:blip r:embed="rId9"/>
          <a:stretch>
            <a:fillRect/>
          </a:stretch>
        </p:blipFill>
        <p:spPr>
          <a:xfrm>
            <a:off x="4051100" y="6162877"/>
            <a:ext cx="1817697" cy="768148"/>
          </a:xfrm>
          <a:prstGeom prst="rect">
            <a:avLst/>
          </a:prstGeom>
        </p:spPr>
      </p:pic>
    </p:spTree>
    <p:extLst>
      <p:ext uri="{BB962C8B-B14F-4D97-AF65-F5344CB8AC3E}">
        <p14:creationId xmlns:p14="http://schemas.microsoft.com/office/powerpoint/2010/main" val="964677142"/>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3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844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22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7526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7555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011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13987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747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pic>
        <p:nvPicPr>
          <p:cNvPr id="2" name="Picture 1">
            <a:extLst>
              <a:ext uri="{FF2B5EF4-FFF2-40B4-BE49-F238E27FC236}">
                <a16:creationId xmlns:a16="http://schemas.microsoft.com/office/drawing/2014/main" id="{0C27FFBA-E188-22E7-BFD6-1B896CEE3EB1}"/>
              </a:ext>
            </a:extLst>
          </p:cNvPr>
          <p:cNvPicPr>
            <a:picLocks noChangeAspect="1"/>
          </p:cNvPicPr>
          <p:nvPr userDrawn="1"/>
        </p:nvPicPr>
        <p:blipFill>
          <a:blip r:embed="rId9"/>
          <a:stretch>
            <a:fillRect/>
          </a:stretch>
        </p:blipFill>
        <p:spPr>
          <a:xfrm>
            <a:off x="10443494" y="-234750"/>
            <a:ext cx="2204091" cy="931436"/>
          </a:xfrm>
          <a:prstGeom prst="rect">
            <a:avLst/>
          </a:prstGeom>
        </p:spPr>
      </p:pic>
      <p:pic>
        <p:nvPicPr>
          <p:cNvPr id="3" name="Picture 2">
            <a:extLst>
              <a:ext uri="{FF2B5EF4-FFF2-40B4-BE49-F238E27FC236}">
                <a16:creationId xmlns:a16="http://schemas.microsoft.com/office/drawing/2014/main" id="{A37418D5-9F1E-96FB-D015-FC00C1CFFFF1}"/>
              </a:ext>
            </a:extLst>
          </p:cNvPr>
          <p:cNvPicPr>
            <a:picLocks noChangeAspect="1"/>
          </p:cNvPicPr>
          <p:nvPr userDrawn="1"/>
        </p:nvPicPr>
        <p:blipFill>
          <a:blip r:embed="rId9"/>
          <a:stretch>
            <a:fillRect/>
          </a:stretch>
        </p:blipFill>
        <p:spPr>
          <a:xfrm>
            <a:off x="2739390" y="6162877"/>
            <a:ext cx="1817697" cy="768148"/>
          </a:xfrm>
          <a:prstGeom prst="rect">
            <a:avLst/>
          </a:prstGeom>
        </p:spPr>
      </p:pic>
    </p:spTree>
    <p:extLst>
      <p:ext uri="{BB962C8B-B14F-4D97-AF65-F5344CB8AC3E}">
        <p14:creationId xmlns:p14="http://schemas.microsoft.com/office/powerpoint/2010/main" val="84955587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0675-FB57-F649-BBD2-2DAA1D2054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FDD59D-73EA-5EF0-4433-2664024474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DFD6DF-57C3-3DE1-E3DE-FF457C5A1F6B}"/>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5" name="Footer Placeholder 4">
            <a:extLst>
              <a:ext uri="{FF2B5EF4-FFF2-40B4-BE49-F238E27FC236}">
                <a16:creationId xmlns:a16="http://schemas.microsoft.com/office/drawing/2014/main" id="{B3A1E6C3-EAFE-F620-4BE8-EFCF98C9D3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F1A5B6-9B32-E8B6-D6C8-0048A9328DBB}"/>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421443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C9F398-15D6-820B-5BD4-83361A27B90A}"/>
              </a:ext>
            </a:extLst>
          </p:cNvPr>
          <p:cNvSpPr/>
          <p:nvPr userDrawn="1"/>
        </p:nvSpPr>
        <p:spPr>
          <a:xfrm>
            <a:off x="270931" y="248356"/>
            <a:ext cx="11661423" cy="6366934"/>
          </a:xfrm>
          <a:prstGeom prst="rect">
            <a:avLst/>
          </a:prstGeom>
          <a:solidFill>
            <a:schemeClr val="bg1">
              <a:alpha val="94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540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4004-3EA8-8F8F-FF27-A4F78CC795F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AAAC1C-F491-B099-EC53-1036FBFC929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65BDC-B205-9632-1827-1EBFF065587F}"/>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5" name="Footer Placeholder 4">
            <a:extLst>
              <a:ext uri="{FF2B5EF4-FFF2-40B4-BE49-F238E27FC236}">
                <a16:creationId xmlns:a16="http://schemas.microsoft.com/office/drawing/2014/main" id="{B03BA7B1-8682-3141-EB68-40398228F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EFD9FF-5128-65E8-84C7-698F5840337B}"/>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284855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44AE-0D6E-F4CC-4DA4-C25F1A60F1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7FC1A-A83D-9EF6-6186-C46E878F07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06AD58-0212-478D-E168-AFB3A2731BE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D6066-A4BF-A356-6BCC-E1B2B9166479}"/>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6" name="Footer Placeholder 5">
            <a:extLst>
              <a:ext uri="{FF2B5EF4-FFF2-40B4-BE49-F238E27FC236}">
                <a16:creationId xmlns:a16="http://schemas.microsoft.com/office/drawing/2014/main" id="{5DDCF72B-70A5-D27C-3F34-98DED2279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0DE2F50-0CF5-E8E7-43D0-C482A049F0DB}"/>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146102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F5C15-B9A9-BCDD-93ED-0AAFBFD0D3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9FDA0F3-F395-A588-02A3-C750BC1CA0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79CC25-96B5-F379-8B9B-A0A558ED494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9109A8-EADC-F479-CCDA-ADB6E0989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B4382E-FBBA-1846-ED78-AA6163AF6F1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2D75E7-2E75-6A60-3325-A5ED708A8CA9}"/>
              </a:ext>
            </a:extLst>
          </p:cNvPr>
          <p:cNvSpPr>
            <a:spLocks noGrp="1"/>
          </p:cNvSpPr>
          <p:nvPr>
            <p:ph type="dt" sz="half" idx="10"/>
          </p:nvPr>
        </p:nvSpPr>
        <p:spPr>
          <a:xfrm>
            <a:off x="838200" y="6356350"/>
            <a:ext cx="2743200" cy="365125"/>
          </a:xfrm>
          <a:prstGeom prst="rect">
            <a:avLst/>
          </a:prstGeom>
        </p:spPr>
        <p:txBody>
          <a:bodyPr/>
          <a:lstStyle/>
          <a:p>
            <a:fld id="{A779B5E3-6032-4595-AA22-2D1EBA9ED0E6}" type="datetimeFigureOut">
              <a:rPr lang="en-US" smtClean="0"/>
              <a:t>11/3/2024</a:t>
            </a:fld>
            <a:endParaRPr lang="en-US"/>
          </a:p>
        </p:txBody>
      </p:sp>
      <p:sp>
        <p:nvSpPr>
          <p:cNvPr id="8" name="Footer Placeholder 7">
            <a:extLst>
              <a:ext uri="{FF2B5EF4-FFF2-40B4-BE49-F238E27FC236}">
                <a16:creationId xmlns:a16="http://schemas.microsoft.com/office/drawing/2014/main" id="{48C32305-6BBD-AF62-3BAF-370EA0D47C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90A1F6-D03D-B53E-BAC4-D13DB24156FC}"/>
              </a:ext>
            </a:extLst>
          </p:cNvPr>
          <p:cNvSpPr>
            <a:spLocks noGrp="1"/>
          </p:cNvSpPr>
          <p:nvPr>
            <p:ph type="sldNum" sz="quarter" idx="12"/>
          </p:nvPr>
        </p:nvSpPr>
        <p:spPr>
          <a:xfrm>
            <a:off x="8610600" y="6356350"/>
            <a:ext cx="2743200" cy="365125"/>
          </a:xfrm>
          <a:prstGeom prst="rect">
            <a:avLst/>
          </a:prstGeom>
        </p:spPr>
        <p:txBody>
          <a:bodyPr/>
          <a:lstStyle/>
          <a:p>
            <a:fld id="{76E3C3DD-1678-4DE8-9C80-278B3B751548}" type="slidenum">
              <a:rPr lang="en-US" smtClean="0"/>
              <a:t>‹#›</a:t>
            </a:fld>
            <a:endParaRPr lang="en-US"/>
          </a:p>
        </p:txBody>
      </p:sp>
    </p:spTree>
    <p:extLst>
      <p:ext uri="{BB962C8B-B14F-4D97-AF65-F5344CB8AC3E}">
        <p14:creationId xmlns:p14="http://schemas.microsoft.com/office/powerpoint/2010/main" val="3229222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hyperlink" Target="https://www.facebook.com/groups/629898828017053" TargetMode="External"/><Relationship Id="rId18"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17" Type="http://schemas.openxmlformats.org/officeDocument/2006/relationships/image" Target="../media/image8.png"/><Relationship Id="rId2" Type="http://schemas.openxmlformats.org/officeDocument/2006/relationships/slideLayout" Target="../slideLayouts/slideLayout28.xml"/><Relationship Id="rId16"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8C6C94-6E07-C51E-61F0-CF5B57DC6388}"/>
              </a:ext>
            </a:extLst>
          </p:cNvPr>
          <p:cNvPicPr>
            <a:picLocks noChangeAspect="1"/>
          </p:cNvPicPr>
          <p:nvPr userDrawn="1"/>
        </p:nvPicPr>
        <p:blipFill>
          <a:blip r:embed="rId7"/>
          <a:stretch>
            <a:fillRect/>
          </a:stretch>
        </p:blipFill>
        <p:spPr>
          <a:xfrm>
            <a:off x="10443494" y="-234750"/>
            <a:ext cx="2204091" cy="931436"/>
          </a:xfrm>
          <a:prstGeom prst="rect">
            <a:avLst/>
          </a:prstGeom>
        </p:spPr>
      </p:pic>
      <p:pic>
        <p:nvPicPr>
          <p:cNvPr id="7" name="Picture 6">
            <a:extLst>
              <a:ext uri="{FF2B5EF4-FFF2-40B4-BE49-F238E27FC236}">
                <a16:creationId xmlns:a16="http://schemas.microsoft.com/office/drawing/2014/main" id="{011AF6B7-9DC6-1D03-5771-8AD3403186AA}"/>
              </a:ext>
            </a:extLst>
          </p:cNvPr>
          <p:cNvPicPr>
            <a:picLocks noChangeAspect="1"/>
          </p:cNvPicPr>
          <p:nvPr userDrawn="1"/>
        </p:nvPicPr>
        <p:blipFill>
          <a:blip r:embed="rId7"/>
          <a:stretch>
            <a:fillRect/>
          </a:stretch>
        </p:blipFill>
        <p:spPr>
          <a:xfrm>
            <a:off x="-292300" y="6193971"/>
            <a:ext cx="1817697" cy="768148"/>
          </a:xfrm>
          <a:prstGeom prst="rect">
            <a:avLst/>
          </a:prstGeom>
        </p:spPr>
      </p:pic>
    </p:spTree>
    <p:custDataLst>
      <p:tags r:id="rId6"/>
    </p:custDataLst>
    <p:extLst>
      <p:ext uri="{BB962C8B-B14F-4D97-AF65-F5344CB8AC3E}">
        <p14:creationId xmlns:p14="http://schemas.microsoft.com/office/powerpoint/2010/main" val="1058860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people rowing a dragon boat&#10;&#10;Description automatically generated">
            <a:extLst>
              <a:ext uri="{FF2B5EF4-FFF2-40B4-BE49-F238E27FC236}">
                <a16:creationId xmlns:a16="http://schemas.microsoft.com/office/drawing/2014/main" id="{15A67D0D-D045-031B-38C2-2A12F0678EE9}"/>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r="11096" b="1"/>
          <a:stretch/>
        </p:blipFill>
        <p:spPr>
          <a:xfrm>
            <a:off x="20" y="1282"/>
            <a:ext cx="12191980" cy="6856718"/>
          </a:xfrm>
          <a:prstGeom prst="rect">
            <a:avLst/>
          </a:prstGeom>
        </p:spPr>
      </p:pic>
    </p:spTree>
    <p:extLst>
      <p:ext uri="{BB962C8B-B14F-4D97-AF65-F5344CB8AC3E}">
        <p14:creationId xmlns:p14="http://schemas.microsoft.com/office/powerpoint/2010/main" val="7210562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39674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52491116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53.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0.png"/><Relationship Id="rId11" Type="http://schemas.openxmlformats.org/officeDocument/2006/relationships/image" Target="../media/image23.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0" y="0"/>
            <a:ext cx="12192000" cy="2305050"/>
          </a:xfrm>
          <a:prstGeom prst="rect">
            <a:avLst/>
          </a:prstGeom>
        </p:spPr>
      </p:pic>
      <p:grpSp>
        <p:nvGrpSpPr>
          <p:cNvPr id="3" name="图形"/>
          <p:cNvGrpSpPr/>
          <p:nvPr/>
        </p:nvGrpSpPr>
        <p:grpSpPr>
          <a:xfrm>
            <a:off x="8608350" y="2305050"/>
            <a:ext cx="4025265" cy="4633595"/>
            <a:chOff x="12914" y="3040"/>
            <a:chExt cx="6339" cy="7297"/>
          </a:xfrm>
        </p:grpSpPr>
        <p:pic>
          <p:nvPicPr>
            <p:cNvPr id="13" name="图形" descr="5b8b67sdd52b6e0a"/>
            <p:cNvPicPr>
              <a:picLocks noChangeAspect="1"/>
            </p:cNvPicPr>
            <p:nvPr/>
          </p:nvPicPr>
          <p:blipFill>
            <a:blip r:embed="rId8"/>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2"/>
              </p:custDataLst>
            </p:nvPr>
          </p:nvPicPr>
          <p:blipFill>
            <a:blip r:embed="rId8"/>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7"/>
          <a:srcRect l="88234" t="44365" b="25750"/>
          <a:stretch>
            <a:fillRect/>
          </a:stretch>
        </p:blipFill>
        <p:spPr>
          <a:xfrm flipH="1">
            <a:off x="230685" y="4021455"/>
            <a:ext cx="1228725" cy="1561465"/>
          </a:xfrm>
          <a:prstGeom prst="rect">
            <a:avLst/>
          </a:prstGeom>
        </p:spPr>
      </p:pic>
      <p:pic>
        <p:nvPicPr>
          <p:cNvPr id="12" name="Picture 11"/>
          <p:cNvPicPr>
            <a:picLocks noChangeAspect="1"/>
          </p:cNvPicPr>
          <p:nvPr/>
        </p:nvPicPr>
        <p:blipFill rotWithShape="1">
          <a:blip r:embed="rId9"/>
          <a:srcRect b="53723"/>
          <a:stretch/>
        </p:blipFill>
        <p:spPr>
          <a:xfrm rot="182133">
            <a:off x="2218608" y="888743"/>
            <a:ext cx="7754784" cy="1847969"/>
          </a:xfrm>
          <a:prstGeom prst="rect">
            <a:avLst/>
          </a:prstGeom>
        </p:spPr>
      </p:pic>
      <p:pic>
        <p:nvPicPr>
          <p:cNvPr id="16" name="Picture 15">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21" name="Picture 20">
            <a:extLst>
              <a:ext uri="{FF2B5EF4-FFF2-40B4-BE49-F238E27FC236}">
                <a16:creationId xmlns:a16="http://schemas.microsoft.com/office/drawing/2014/main" id="{14F65C1C-CE99-1394-619A-43786F1E9B90}"/>
              </a:ext>
            </a:extLst>
          </p:cNvPr>
          <p:cNvPicPr>
            <a:picLocks noChangeAspect="1"/>
          </p:cNvPicPr>
          <p:nvPr/>
        </p:nvPicPr>
        <p:blipFill>
          <a:blip r:embed="rId11"/>
          <a:stretch>
            <a:fillRect/>
          </a:stretch>
        </p:blipFill>
        <p:spPr>
          <a:xfrm>
            <a:off x="4353615" y="1639120"/>
            <a:ext cx="3103133" cy="1524132"/>
          </a:xfrm>
          <a:prstGeom prst="rect">
            <a:avLst/>
          </a:prstGeom>
        </p:spPr>
      </p:pic>
      <p:pic>
        <p:nvPicPr>
          <p:cNvPr id="24" name="Picture 23">
            <a:extLst>
              <a:ext uri="{FF2B5EF4-FFF2-40B4-BE49-F238E27FC236}">
                <a16:creationId xmlns:a16="http://schemas.microsoft.com/office/drawing/2014/main" id="{632B300F-2BC1-07AA-D2BB-B6AE8D85DEDE}"/>
              </a:ext>
            </a:extLst>
          </p:cNvPr>
          <p:cNvPicPr>
            <a:picLocks noChangeAspect="1"/>
          </p:cNvPicPr>
          <p:nvPr/>
        </p:nvPicPr>
        <p:blipFill>
          <a:blip r:embed="rId12"/>
          <a:stretch>
            <a:fillRect/>
          </a:stretch>
        </p:blipFill>
        <p:spPr>
          <a:xfrm>
            <a:off x="873312" y="2823317"/>
            <a:ext cx="10445376" cy="2031769"/>
          </a:xfrm>
          <a:prstGeom prst="rect">
            <a:avLst/>
          </a:prstGeom>
        </p:spPr>
      </p:pic>
    </p:spTree>
    <p:custDataLst>
      <p:tags r:id="rId1"/>
    </p:custDataLst>
    <p:extLst>
      <p:ext uri="{BB962C8B-B14F-4D97-AF65-F5344CB8AC3E}">
        <p14:creationId xmlns:p14="http://schemas.microsoft.com/office/powerpoint/2010/main" val="68913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par>
                          <p:cTn id="24" fill="hold">
                            <p:stCondLst>
                              <p:cond delay="4000"/>
                            </p:stCondLst>
                            <p:childTnLst>
                              <p:par>
                                <p:cTn id="25" presetID="14" presetClass="entr" presetSubtype="1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par>
                          <p:cTn id="28" fill="hold">
                            <p:stCondLst>
                              <p:cond delay="4500"/>
                            </p:stCondLst>
                            <p:childTnLst>
                              <p:par>
                                <p:cTn id="29" presetID="14" presetClass="entr" presetSubtype="1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character with a megaphone&#10;&#10;Description automatically generated">
            <a:extLst>
              <a:ext uri="{FF2B5EF4-FFF2-40B4-BE49-F238E27FC236}">
                <a16:creationId xmlns:a16="http://schemas.microsoft.com/office/drawing/2014/main" id="{041D582D-82DB-5593-C8C8-A2AB350120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8686" y="1275563"/>
            <a:ext cx="5693228" cy="5693228"/>
          </a:xfrm>
          <a:prstGeom prst="rect">
            <a:avLst/>
          </a:prstGeom>
        </p:spPr>
      </p:pic>
      <p:pic>
        <p:nvPicPr>
          <p:cNvPr id="4" name="Picture 3">
            <a:extLst>
              <a:ext uri="{FF2B5EF4-FFF2-40B4-BE49-F238E27FC236}">
                <a16:creationId xmlns:a16="http://schemas.microsoft.com/office/drawing/2014/main" id="{361B710C-7A66-6B24-CC12-03ABD61FBF2F}"/>
              </a:ext>
            </a:extLst>
          </p:cNvPr>
          <p:cNvPicPr>
            <a:picLocks noChangeAspect="1"/>
          </p:cNvPicPr>
          <p:nvPr/>
        </p:nvPicPr>
        <p:blipFill>
          <a:blip r:embed="rId3"/>
          <a:stretch>
            <a:fillRect/>
          </a:stretch>
        </p:blipFill>
        <p:spPr>
          <a:xfrm>
            <a:off x="915279" y="74580"/>
            <a:ext cx="4157464" cy="1821038"/>
          </a:xfrm>
          <a:prstGeom prst="rect">
            <a:avLst/>
          </a:prstGeom>
        </p:spPr>
      </p:pic>
      <p:pic>
        <p:nvPicPr>
          <p:cNvPr id="5" name="Picture 4">
            <a:extLst>
              <a:ext uri="{FF2B5EF4-FFF2-40B4-BE49-F238E27FC236}">
                <a16:creationId xmlns:a16="http://schemas.microsoft.com/office/drawing/2014/main" id="{53EBC9D3-7566-65A4-F51C-FF20B23154B2}"/>
              </a:ext>
            </a:extLst>
          </p:cNvPr>
          <p:cNvPicPr>
            <a:picLocks noChangeAspect="1"/>
          </p:cNvPicPr>
          <p:nvPr/>
        </p:nvPicPr>
        <p:blipFill>
          <a:blip r:embed="rId4"/>
          <a:srcRect r="45522" b="23223"/>
          <a:stretch/>
        </p:blipFill>
        <p:spPr>
          <a:xfrm>
            <a:off x="304800" y="1849442"/>
            <a:ext cx="4767943" cy="2272735"/>
          </a:xfrm>
          <a:prstGeom prst="rect">
            <a:avLst/>
          </a:prstGeom>
        </p:spPr>
      </p:pic>
      <p:pic>
        <p:nvPicPr>
          <p:cNvPr id="6" name="Picture 5">
            <a:extLst>
              <a:ext uri="{FF2B5EF4-FFF2-40B4-BE49-F238E27FC236}">
                <a16:creationId xmlns:a16="http://schemas.microsoft.com/office/drawing/2014/main" id="{AC6325FC-45FD-98D0-A069-B5E07CF81499}"/>
              </a:ext>
            </a:extLst>
          </p:cNvPr>
          <p:cNvPicPr>
            <a:picLocks noChangeAspect="1"/>
          </p:cNvPicPr>
          <p:nvPr/>
        </p:nvPicPr>
        <p:blipFill>
          <a:blip r:embed="rId4"/>
          <a:srcRect l="53359" t="3863" r="11317" b="19360"/>
          <a:stretch/>
        </p:blipFill>
        <p:spPr>
          <a:xfrm>
            <a:off x="1448239" y="3537603"/>
            <a:ext cx="3091544" cy="2272735"/>
          </a:xfrm>
          <a:prstGeom prst="rect">
            <a:avLst/>
          </a:prstGeom>
        </p:spPr>
      </p:pic>
    </p:spTree>
    <p:extLst>
      <p:ext uri="{BB962C8B-B14F-4D97-AF65-F5344CB8AC3E}">
        <p14:creationId xmlns:p14="http://schemas.microsoft.com/office/powerpoint/2010/main" val="205368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4"/>
                                        </p:tgtEl>
                                      </p:cBhvr>
                                    </p:animEffect>
                                    <p:animScale>
                                      <p:cBhvr>
                                        <p:cTn id="12" dur="600" autoRev="1" fill="hold"/>
                                        <p:tgtEl>
                                          <p:spTgt spid="4"/>
                                        </p:tgtEl>
                                      </p:cBhvr>
                                      <p:by x="105000" y="105000"/>
                                    </p:animScale>
                                  </p:childTnLst>
                                </p:cTn>
                              </p:par>
                            </p:childTnLst>
                          </p:cTn>
                        </p:par>
                        <p:par>
                          <p:cTn id="13" fill="hold">
                            <p:stCondLst>
                              <p:cond delay="17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22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C45F7-09F2-FA72-6CEB-281F3A1D3917}"/>
              </a:ext>
            </a:extLst>
          </p:cNvPr>
          <p:cNvPicPr>
            <a:picLocks noChangeAspect="1"/>
          </p:cNvPicPr>
          <p:nvPr/>
        </p:nvPicPr>
        <p:blipFill>
          <a:blip r:embed="rId2"/>
          <a:stretch>
            <a:fillRect/>
          </a:stretch>
        </p:blipFill>
        <p:spPr>
          <a:xfrm>
            <a:off x="3481508" y="740055"/>
            <a:ext cx="4737206" cy="1177252"/>
          </a:xfrm>
          <a:prstGeom prst="rect">
            <a:avLst/>
          </a:prstGeom>
        </p:spPr>
      </p:pic>
      <p:pic>
        <p:nvPicPr>
          <p:cNvPr id="9" name="Picture 8">
            <a:extLst>
              <a:ext uri="{FF2B5EF4-FFF2-40B4-BE49-F238E27FC236}">
                <a16:creationId xmlns:a16="http://schemas.microsoft.com/office/drawing/2014/main" id="{B30B4881-2F84-F27F-61A5-8C71BDC4E70A}"/>
              </a:ext>
            </a:extLst>
          </p:cNvPr>
          <p:cNvPicPr>
            <a:picLocks noChangeAspect="1"/>
          </p:cNvPicPr>
          <p:nvPr/>
        </p:nvPicPr>
        <p:blipFill>
          <a:blip r:embed="rId3"/>
          <a:stretch>
            <a:fillRect/>
          </a:stretch>
        </p:blipFill>
        <p:spPr>
          <a:xfrm>
            <a:off x="1923327" y="3904905"/>
            <a:ext cx="9150889" cy="2213040"/>
          </a:xfrm>
          <a:prstGeom prst="rect">
            <a:avLst/>
          </a:prstGeom>
        </p:spPr>
      </p:pic>
      <p:pic>
        <p:nvPicPr>
          <p:cNvPr id="10" name="Picture 9">
            <a:extLst>
              <a:ext uri="{FF2B5EF4-FFF2-40B4-BE49-F238E27FC236}">
                <a16:creationId xmlns:a16="http://schemas.microsoft.com/office/drawing/2014/main" id="{E144913D-3912-3C40-A159-8A603D0C42E7}"/>
              </a:ext>
            </a:extLst>
          </p:cNvPr>
          <p:cNvPicPr>
            <a:picLocks noChangeAspect="1"/>
          </p:cNvPicPr>
          <p:nvPr/>
        </p:nvPicPr>
        <p:blipFill>
          <a:blip r:embed="rId4"/>
          <a:stretch>
            <a:fillRect/>
          </a:stretch>
        </p:blipFill>
        <p:spPr>
          <a:xfrm>
            <a:off x="365178" y="1583377"/>
            <a:ext cx="8898566" cy="3009708"/>
          </a:xfrm>
          <a:prstGeom prst="rect">
            <a:avLst/>
          </a:prstGeom>
        </p:spPr>
      </p:pic>
    </p:spTree>
    <p:extLst>
      <p:ext uri="{BB962C8B-B14F-4D97-AF65-F5344CB8AC3E}">
        <p14:creationId xmlns:p14="http://schemas.microsoft.com/office/powerpoint/2010/main" val="3508390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3" name="Picture 2"/>
          <p:cNvPicPr>
            <a:picLocks noChangeAspect="1"/>
          </p:cNvPicPr>
          <p:nvPr/>
        </p:nvPicPr>
        <p:blipFill>
          <a:blip r:embed="rId3"/>
          <a:stretch>
            <a:fillRect/>
          </a:stretch>
        </p:blipFill>
        <p:spPr>
          <a:xfrm>
            <a:off x="2222281" y="2547670"/>
            <a:ext cx="7747435" cy="1631883"/>
          </a:xfrm>
          <a:prstGeom prst="rect">
            <a:avLst/>
          </a:prstGeom>
        </p:spPr>
      </p:pic>
      <p:pic>
        <p:nvPicPr>
          <p:cNvPr id="5" name="Đồ họa 5">
            <a:extLst>
              <a:ext uri="{FF2B5EF4-FFF2-40B4-BE49-F238E27FC236}">
                <a16:creationId xmlns:a16="http://schemas.microsoft.com/office/drawing/2014/main" id="{900413A0-4EF4-2CE1-DC66-887E124C0124}"/>
              </a:ext>
            </a:extLst>
          </p:cNvPr>
          <p:cNvPicPr>
            <a:picLocks noChangeAspect="1"/>
          </p:cNvPicPr>
          <p:nvPr/>
        </p:nvPicPr>
        <p:blipFill>
          <a:blip r:embed="rId4"/>
          <a:stretch>
            <a:fillRect/>
          </a:stretch>
        </p:blipFill>
        <p:spPr>
          <a:xfrm flipH="1">
            <a:off x="360020" y="2547670"/>
            <a:ext cx="2336792" cy="3807835"/>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spTree>
    <p:extLst>
      <p:ext uri="{BB962C8B-B14F-4D97-AF65-F5344CB8AC3E}">
        <p14:creationId xmlns:p14="http://schemas.microsoft.com/office/powerpoint/2010/main" val="1270405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324" t="8756" r="31490" b="43689"/>
          <a:stretch/>
        </p:blipFill>
        <p:spPr>
          <a:xfrm rot="1771175">
            <a:off x="3635802" y="631426"/>
            <a:ext cx="5163690" cy="3491262"/>
          </a:xfrm>
          <a:prstGeom prst="rect">
            <a:avLst/>
          </a:prstGeom>
        </p:spPr>
      </p:pic>
      <p:pic>
        <p:nvPicPr>
          <p:cNvPr id="8"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6" name="Picture 5">
            <a:extLst>
              <a:ext uri="{FF2B5EF4-FFF2-40B4-BE49-F238E27FC236}">
                <a16:creationId xmlns:a16="http://schemas.microsoft.com/office/drawing/2014/main" id="{551732AA-BA81-F22E-1031-8CF99AB4DC84}"/>
              </a:ext>
            </a:extLst>
          </p:cNvPr>
          <p:cNvPicPr>
            <a:picLocks noChangeAspect="1"/>
          </p:cNvPicPr>
          <p:nvPr/>
        </p:nvPicPr>
        <p:blipFill>
          <a:blip r:embed="rId4"/>
          <a:stretch>
            <a:fillRect/>
          </a:stretch>
        </p:blipFill>
        <p:spPr>
          <a:xfrm>
            <a:off x="907571" y="3221661"/>
            <a:ext cx="10620152" cy="1780186"/>
          </a:xfrm>
          <a:prstGeom prst="rect">
            <a:avLst/>
          </a:prstGeom>
        </p:spPr>
      </p:pic>
    </p:spTree>
    <p:extLst>
      <p:ext uri="{BB962C8B-B14F-4D97-AF65-F5344CB8AC3E}">
        <p14:creationId xmlns:p14="http://schemas.microsoft.com/office/powerpoint/2010/main" val="1322466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4F6CF-C8F0-8A3C-BA0F-86524A02D7B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2C4A24C-334D-8968-601C-75E9E53E6778}"/>
              </a:ext>
            </a:extLst>
          </p:cNvPr>
          <p:cNvPicPr>
            <a:picLocks noChangeAspect="1"/>
          </p:cNvPicPr>
          <p:nvPr/>
        </p:nvPicPr>
        <p:blipFill>
          <a:blip r:embed="rId2"/>
          <a:stretch>
            <a:fillRect/>
          </a:stretch>
        </p:blipFill>
        <p:spPr>
          <a:xfrm>
            <a:off x="1036166" y="501754"/>
            <a:ext cx="3655577" cy="4999080"/>
          </a:xfrm>
          <a:prstGeom prst="rect">
            <a:avLst/>
          </a:prstGeom>
          <a:ln>
            <a:noFill/>
          </a:ln>
          <a:effectLst>
            <a:softEdge rad="112500"/>
          </a:effectLst>
        </p:spPr>
      </p:pic>
      <p:sp>
        <p:nvSpPr>
          <p:cNvPr id="9" name="TextBox 8">
            <a:extLst>
              <a:ext uri="{FF2B5EF4-FFF2-40B4-BE49-F238E27FC236}">
                <a16:creationId xmlns:a16="http://schemas.microsoft.com/office/drawing/2014/main" id="{5113D69D-4C76-60FB-0A0D-0CF34C1E90B3}"/>
              </a:ext>
            </a:extLst>
          </p:cNvPr>
          <p:cNvSpPr txBox="1"/>
          <p:nvPr/>
        </p:nvSpPr>
        <p:spPr>
          <a:xfrm>
            <a:off x="4582886" y="654154"/>
            <a:ext cx="7097486" cy="3855286"/>
          </a:xfrm>
          <a:prstGeom prst="rect">
            <a:avLst/>
          </a:prstGeom>
          <a:noFill/>
        </p:spPr>
        <p:txBody>
          <a:bodyPr wrap="square" rtlCol="0">
            <a:spAutoFit/>
          </a:bodyPr>
          <a:lstStyle/>
          <a:p>
            <a:pPr marL="457200" indent="-457200" algn="just">
              <a:lnSpc>
                <a:spcPct val="110000"/>
              </a:lnSpc>
              <a:spcBef>
                <a:spcPts val="600"/>
              </a:spcBef>
              <a:spcAft>
                <a:spcPts val="600"/>
              </a:spcAft>
              <a:buFontTx/>
              <a:buChar char="-"/>
            </a:pPr>
            <a:r>
              <a:rPr lang="vi-VN" sz="3600" dirty="0">
                <a:solidFill>
                  <a:srgbClr val="002060"/>
                </a:solidFill>
                <a:latin typeface="Cambria" panose="02040503050406030204" pitchFamily="18" charset="0"/>
                <a:ea typeface="Cambria" panose="02040503050406030204" pitchFamily="18" charset="0"/>
              </a:rPr>
              <a:t>Xác định ý tưởng kinh doanh sau khi có sự đánh giá, phân tích kết quả khảo sát nhu cầu khách hàng từ buổi HĐTN trước.</a:t>
            </a:r>
          </a:p>
          <a:p>
            <a:pPr marL="457200" indent="-457200" algn="just">
              <a:lnSpc>
                <a:spcPct val="110000"/>
              </a:lnSpc>
              <a:spcBef>
                <a:spcPts val="600"/>
              </a:spcBef>
              <a:spcAft>
                <a:spcPts val="600"/>
              </a:spcAft>
              <a:buFontTx/>
              <a:buChar char="-"/>
            </a:pPr>
            <a:r>
              <a:rPr lang="vi-VN" sz="3600" dirty="0">
                <a:solidFill>
                  <a:srgbClr val="002060"/>
                </a:solidFill>
                <a:latin typeface="Cambria" panose="02040503050406030204" pitchFamily="18" charset="0"/>
                <a:ea typeface="Cambria" panose="02040503050406030204" pitchFamily="18" charset="0"/>
              </a:rPr>
              <a:t>Chia sẻ ý tưởng kinh doanh của nhóm mìnhtrước lớp.</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4423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3">
            <a:extLst>
              <a:ext uri="{FF2B5EF4-FFF2-40B4-BE49-F238E27FC236}">
                <a16:creationId xmlns:a16="http://schemas.microsoft.com/office/drawing/2014/main" id="{D7DF91C0-DB27-1015-BAC8-EBFA1FC7C59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58587" y="3159628"/>
            <a:ext cx="5651725" cy="3344939"/>
          </a:xfrm>
          <a:prstGeom prst="rect">
            <a:avLst/>
          </a:prstGeom>
        </p:spPr>
      </p:pic>
      <p:grpSp>
        <p:nvGrpSpPr>
          <p:cNvPr id="6" name="Group 5"/>
          <p:cNvGrpSpPr/>
          <p:nvPr/>
        </p:nvGrpSpPr>
        <p:grpSpPr>
          <a:xfrm>
            <a:off x="2286434" y="316143"/>
            <a:ext cx="7913047" cy="1780186"/>
            <a:chOff x="1670007" y="353433"/>
            <a:chExt cx="7913047" cy="1780186"/>
          </a:xfrm>
        </p:grpSpPr>
        <p:pic>
          <p:nvPicPr>
            <p:cNvPr id="2" name="Hình ảnh 4">
              <a:extLst>
                <a:ext uri="{FF2B5EF4-FFF2-40B4-BE49-F238E27FC236}">
                  <a16:creationId xmlns:a16="http://schemas.microsoft.com/office/drawing/2014/main" id="{5A6A5F5C-0534-0FED-176A-4CD3D55FC9D4}"/>
                </a:ext>
              </a:extLst>
            </p:cNvPr>
            <p:cNvPicPr>
              <a:picLocks noChangeAspect="1"/>
            </p:cNvPicPr>
            <p:nvPr/>
          </p:nvPicPr>
          <p:blipFill>
            <a:blip r:embed="rId4"/>
            <a:stretch>
              <a:fillRect/>
            </a:stretch>
          </p:blipFill>
          <p:spPr>
            <a:xfrm>
              <a:off x="1670007" y="509414"/>
              <a:ext cx="6840305" cy="1103472"/>
            </a:xfrm>
            <a:prstGeom prst="rect">
              <a:avLst/>
            </a:prstGeom>
          </p:spPr>
        </p:pic>
        <p:pic>
          <p:nvPicPr>
            <p:cNvPr id="5" name="Picture 4"/>
            <p:cNvPicPr>
              <a:picLocks noChangeAspect="1"/>
            </p:cNvPicPr>
            <p:nvPr/>
          </p:nvPicPr>
          <p:blipFill>
            <a:blip r:embed="rId5"/>
            <a:stretch>
              <a:fillRect/>
            </a:stretch>
          </p:blipFill>
          <p:spPr>
            <a:xfrm>
              <a:off x="8016246" y="353433"/>
              <a:ext cx="1566808" cy="1780186"/>
            </a:xfrm>
            <a:prstGeom prst="rect">
              <a:avLst/>
            </a:prstGeom>
          </p:spPr>
        </p:pic>
      </p:grpSp>
      <p:sp>
        <p:nvSpPr>
          <p:cNvPr id="7" name="TextBox 6"/>
          <p:cNvSpPr txBox="1"/>
          <p:nvPr/>
        </p:nvSpPr>
        <p:spPr>
          <a:xfrm>
            <a:off x="642258" y="1612886"/>
            <a:ext cx="11201400" cy="12003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Xác định ý tưởng kinh doanh sau khi có sự đánh giá, phân tích kết quả khảo sát nhu cầu khách hàng.</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5674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3">
            <a:extLst>
              <a:ext uri="{FF2B5EF4-FFF2-40B4-BE49-F238E27FC236}">
                <a16:creationId xmlns:a16="http://schemas.microsoft.com/office/drawing/2014/main" id="{D7DF91C0-DB27-1015-BAC8-EBFA1FC7C59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79161" y="4546693"/>
            <a:ext cx="3256868" cy="1927558"/>
          </a:xfrm>
          <a:prstGeom prst="rect">
            <a:avLst/>
          </a:prstGeom>
        </p:spPr>
      </p:pic>
      <p:grpSp>
        <p:nvGrpSpPr>
          <p:cNvPr id="3" name="Group 2"/>
          <p:cNvGrpSpPr/>
          <p:nvPr/>
        </p:nvGrpSpPr>
        <p:grpSpPr>
          <a:xfrm>
            <a:off x="4180114" y="383749"/>
            <a:ext cx="3422469" cy="1214846"/>
            <a:chOff x="252583" y="146709"/>
            <a:chExt cx="4995863" cy="1581150"/>
          </a:xfrm>
        </p:grpSpPr>
        <p:pic>
          <p:nvPicPr>
            <p:cNvPr id="4" name="图片 62"/>
            <p:cNvPicPr>
              <a:picLocks noChangeAspect="1"/>
            </p:cNvPicPr>
            <p:nvPr/>
          </p:nvPicPr>
          <p:blipFill rotWithShape="1">
            <a:blip r:embed="rId4"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5" name="TextBox 4"/>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sp>
        <p:nvSpPr>
          <p:cNvPr id="9" name="TextBox 8"/>
          <p:cNvSpPr txBox="1"/>
          <p:nvPr/>
        </p:nvSpPr>
        <p:spPr>
          <a:xfrm>
            <a:off x="770710" y="1588616"/>
            <a:ext cx="10868296" cy="1200329"/>
          </a:xfrm>
          <a:prstGeom prst="rect">
            <a:avLst/>
          </a:prstGeom>
          <a:noFill/>
        </p:spPr>
        <p:txBody>
          <a:bodyPr wrap="square" rtlCol="0">
            <a:spAutoFit/>
          </a:bodyPr>
          <a:lstStyle/>
          <a:p>
            <a:r>
              <a:rPr lang="vi-VN" sz="3600" dirty="0">
                <a:solidFill>
                  <a:srgbClr val="002060"/>
                </a:solidFill>
                <a:latin typeface="Cambria" panose="02040503050406030204" pitchFamily="18" charset="0"/>
                <a:ea typeface="Cambria" panose="02040503050406030204" pitchFamily="18" charset="0"/>
              </a:rPr>
              <a:t>+ Nhu cầu của khách đa phần là các mặt hàng liên quan đến ẩm </a:t>
            </a:r>
            <a:r>
              <a:rPr lang="en-US" sz="3600" dirty="0" err="1" smtClean="0">
                <a:solidFill>
                  <a:srgbClr val="002060"/>
                </a:solidFill>
                <a:latin typeface="Cambria" panose="02040503050406030204" pitchFamily="18" charset="0"/>
                <a:ea typeface="Cambria" panose="02040503050406030204" pitchFamily="18" charset="0"/>
              </a:rPr>
              <a:t>thự</a:t>
            </a:r>
            <a:r>
              <a:rPr lang="vi-VN" sz="3600" dirty="0" smtClean="0">
                <a:solidFill>
                  <a:srgbClr val="002060"/>
                </a:solidFill>
                <a:latin typeface="Cambria" panose="02040503050406030204" pitchFamily="18" charset="0"/>
                <a:ea typeface="Cambria" panose="02040503050406030204" pitchFamily="18" charset="0"/>
              </a:rPr>
              <a:t>c </a:t>
            </a:r>
            <a:r>
              <a:rPr lang="vi-VN" sz="3600" dirty="0">
                <a:solidFill>
                  <a:srgbClr val="002060"/>
                </a:solidFill>
                <a:latin typeface="Cambria" panose="02040503050406030204" pitchFamily="18" charset="0"/>
                <a:ea typeface="Cambria" panose="02040503050406030204" pitchFamily="18" charset="0"/>
              </a:rPr>
              <a:t>thì mình sẽ bán các đồ ăn nước uống.</a:t>
            </a:r>
            <a:endParaRPr lang="en-US" sz="3600"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770710" y="2782422"/>
            <a:ext cx="10868296" cy="1754326"/>
          </a:xfrm>
          <a:prstGeom prst="rect">
            <a:avLst/>
          </a:prstGeom>
          <a:noFill/>
        </p:spPr>
        <p:txBody>
          <a:bodyPr wrap="square" rtlCol="0">
            <a:spAutoFit/>
          </a:bodyPr>
          <a:lstStyle/>
          <a:p>
            <a:pPr algn="just"/>
            <a:r>
              <a:rPr lang="nl-NL" sz="3600"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Nhu cầu của khách hàng là các mặt hàng về đồ đã qua sử dụng như: sách, truyện, đồ chơi,… thì mình cũng sẽ bán các mặt hàng đó,…</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554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1B8F5CE4-43CB-514E-4C43-46768B45E28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4CB8DA00-82F7-55C1-1E6E-75B56DB2CC33}"/>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3975038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069" t="10582" r="38495" b="50757"/>
          <a:stretch/>
        </p:blipFill>
        <p:spPr>
          <a:xfrm rot="1203949">
            <a:off x="3934018" y="349386"/>
            <a:ext cx="2925116" cy="2152552"/>
          </a:xfrm>
          <a:prstGeom prst="rect">
            <a:avLst/>
          </a:prstGeom>
        </p:spPr>
      </p:pic>
      <p:sp>
        <p:nvSpPr>
          <p:cNvPr id="3" name="TextBox 2"/>
          <p:cNvSpPr txBox="1"/>
          <p:nvPr/>
        </p:nvSpPr>
        <p:spPr>
          <a:xfrm>
            <a:off x="598714" y="2015528"/>
            <a:ext cx="10308771" cy="2748125"/>
          </a:xfrm>
          <a:prstGeom prst="rect">
            <a:avLst/>
          </a:prstGeom>
          <a:noFill/>
        </p:spPr>
        <p:txBody>
          <a:bodyPr wrap="square" rtlCol="0">
            <a:spAutoFit/>
          </a:bodyPr>
          <a:lstStyle/>
          <a:p>
            <a:pPr algn="just">
              <a:lnSpc>
                <a:spcPct val="110000"/>
              </a:lnSpc>
              <a:spcBef>
                <a:spcPts val="600"/>
              </a:spcBef>
            </a:pPr>
            <a:r>
              <a:rPr kumimoji="0" lang="en-US" sz="40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525041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rot="562472">
            <a:off x="1192601" y="77893"/>
            <a:ext cx="4801948" cy="3220298"/>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2" name="Picture 1">
            <a:extLst>
              <a:ext uri="{FF2B5EF4-FFF2-40B4-BE49-F238E27FC236}">
                <a16:creationId xmlns:a16="http://schemas.microsoft.com/office/drawing/2014/main" id="{8C96E180-AB56-8F17-193F-F65F67CD3CBF}"/>
              </a:ext>
            </a:extLst>
          </p:cNvPr>
          <p:cNvPicPr>
            <a:picLocks noChangeAspect="1"/>
          </p:cNvPicPr>
          <p:nvPr/>
        </p:nvPicPr>
        <p:blipFill>
          <a:blip r:embed="rId4"/>
          <a:stretch>
            <a:fillRect/>
          </a:stretch>
        </p:blipFill>
        <p:spPr>
          <a:xfrm>
            <a:off x="1140809" y="2167640"/>
            <a:ext cx="9910382" cy="3959467"/>
          </a:xfrm>
          <a:prstGeom prst="rect">
            <a:avLst/>
          </a:prstGeom>
        </p:spPr>
      </p:pic>
    </p:spTree>
    <p:extLst>
      <p:ext uri="{BB962C8B-B14F-4D97-AF65-F5344CB8AC3E}">
        <p14:creationId xmlns:p14="http://schemas.microsoft.com/office/powerpoint/2010/main" val="359457726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D43D310-596C-C7F2-2391-0DF15496329D}"/>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84292"/>
            <a:ext cx="12192000" cy="7103722"/>
          </a:xfrm>
          <a:prstGeom prst="rect">
            <a:avLst/>
          </a:prstGeom>
        </p:spPr>
      </p:pic>
      <p:pic>
        <p:nvPicPr>
          <p:cNvPr id="3" name="Picture 2">
            <a:extLst>
              <a:ext uri="{FF2B5EF4-FFF2-40B4-BE49-F238E27FC236}">
                <a16:creationId xmlns:a16="http://schemas.microsoft.com/office/drawing/2014/main" id="{94C61ED3-814B-E3C7-8C6C-E1BE17334FF8}"/>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147122" y="1405890"/>
            <a:ext cx="2463132" cy="5452110"/>
          </a:xfrm>
          <a:prstGeom prst="rect">
            <a:avLst/>
          </a:prstGeom>
        </p:spPr>
      </p:pic>
      <p:pic>
        <p:nvPicPr>
          <p:cNvPr id="4" name="Picture 3">
            <a:extLst>
              <a:ext uri="{FF2B5EF4-FFF2-40B4-BE49-F238E27FC236}">
                <a16:creationId xmlns:a16="http://schemas.microsoft.com/office/drawing/2014/main" id="{034049EB-EFBF-C622-31C9-6DB8617D6A5B}"/>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2497270" y="1467321"/>
            <a:ext cx="2557350" cy="5452109"/>
          </a:xfrm>
          <a:prstGeom prst="rect">
            <a:avLst/>
          </a:prstGeom>
        </p:spPr>
      </p:pic>
      <p:pic>
        <p:nvPicPr>
          <p:cNvPr id="5" name="Picture 2" descr="Lá Cờ Việt Nam Hình ảnh PNG | Vector Và Các Tập Tin PSD | Tải Về Miễn Phí  Trên Pngtree">
            <a:extLst>
              <a:ext uri="{FF2B5EF4-FFF2-40B4-BE49-F238E27FC236}">
                <a16:creationId xmlns:a16="http://schemas.microsoft.com/office/drawing/2014/main" id="{FF448C59-6913-2D54-0E16-1324D9C928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5107524" y="1204964"/>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271C94-1485-096E-DA5C-846F37901D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8688" y="0"/>
            <a:ext cx="9942118" cy="1765086"/>
          </a:xfrm>
          <a:prstGeom prst="rect">
            <a:avLst/>
          </a:prstGeom>
        </p:spPr>
      </p:pic>
      <p:pic>
        <p:nvPicPr>
          <p:cNvPr id="7" name="Picture 6">
            <a:extLst>
              <a:ext uri="{FF2B5EF4-FFF2-40B4-BE49-F238E27FC236}">
                <a16:creationId xmlns:a16="http://schemas.microsoft.com/office/drawing/2014/main" id="{16F3357C-D413-D9DA-42FC-8440D61466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01882" y="6300808"/>
            <a:ext cx="542996" cy="557192"/>
          </a:xfrm>
          <a:prstGeom prst="rect">
            <a:avLst/>
          </a:prstGeom>
        </p:spPr>
      </p:pic>
    </p:spTree>
    <p:extLst>
      <p:ext uri="{BB962C8B-B14F-4D97-AF65-F5344CB8AC3E}">
        <p14:creationId xmlns:p14="http://schemas.microsoft.com/office/powerpoint/2010/main" val="414737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8092" y="580791"/>
            <a:ext cx="10554787" cy="1200329"/>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Liệt kê những nội dung cần làm để thực hiện ý tưởng kinh doanh:</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2238103" y="1892131"/>
            <a:ext cx="10554787" cy="4431983"/>
          </a:xfrm>
          <a:prstGeom prst="rect">
            <a:avLst/>
          </a:prstGeom>
          <a:noFill/>
        </p:spPr>
        <p:txBody>
          <a:bodyPr wrap="square" rtlCol="0">
            <a:spAutoFit/>
          </a:bodyPr>
          <a:lstStyle/>
          <a:p>
            <a:pPr algn="just">
              <a:spcAft>
                <a:spcPts val="60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endParaRPr lang="vi-VN" sz="3600" dirty="0">
              <a:latin typeface="Cambria" panose="02040503050406030204" pitchFamily="18" charset="0"/>
              <a:ea typeface="Cambria" panose="02040503050406030204" pitchFamily="18" charset="0"/>
            </a:endParaRPr>
          </a:p>
          <a:p>
            <a:pPr algn="just">
              <a:spcAft>
                <a:spcPts val="60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thiệu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endParaRPr lang="vi-VN" sz="3600" dirty="0">
              <a:latin typeface="Cambria" panose="02040503050406030204" pitchFamily="18" charset="0"/>
              <a:ea typeface="Cambria" panose="02040503050406030204" pitchFamily="18" charset="0"/>
            </a:endParaRPr>
          </a:p>
          <a:p>
            <a:pPr algn="just">
              <a:spcAft>
                <a:spcPts val="60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trù</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phí</a:t>
            </a:r>
            <a:endParaRPr lang="vi-VN" sz="3600" dirty="0">
              <a:latin typeface="Cambria" panose="02040503050406030204" pitchFamily="18" charset="0"/>
              <a:ea typeface="Cambria" panose="02040503050406030204" pitchFamily="18" charset="0"/>
            </a:endParaRPr>
          </a:p>
          <a:p>
            <a:pPr algn="just">
              <a:spcAft>
                <a:spcPts val="600"/>
              </a:spcAft>
            </a:pP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Tổ chức bán hàng</a:t>
            </a:r>
          </a:p>
          <a:p>
            <a:pPr algn="just">
              <a:spcAft>
                <a:spcPts val="600"/>
              </a:spcAft>
            </a:pPr>
            <a:r>
              <a:rPr lang="vi-VN" sz="3600" dirty="0">
                <a:latin typeface="Cambria" panose="02040503050406030204" pitchFamily="18" charset="0"/>
                <a:ea typeface="Cambria" panose="02040503050406030204" pitchFamily="18" charset="0"/>
              </a:rPr>
              <a:t>+ Xác định nguồn vốn</a:t>
            </a:r>
          </a:p>
          <a:p>
            <a:pPr algn="just">
              <a:spcAft>
                <a:spcPts val="600"/>
              </a:spcAft>
            </a:pPr>
            <a:r>
              <a:rPr lang="vi-VN" sz="3600" dirty="0">
                <a:latin typeface="Cambria" panose="02040503050406030204" pitchFamily="18" charset="0"/>
                <a:ea typeface="Cambria" panose="02040503050406030204" pitchFamily="18" charset="0"/>
              </a:rPr>
              <a:t>+ Chăm sóc khách hàng</a:t>
            </a:r>
          </a:p>
          <a:p>
            <a:pPr algn="just">
              <a:spcAft>
                <a:spcPts val="600"/>
              </a:spcAft>
            </a:pPr>
            <a:r>
              <a:rPr lang="vi-VN"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4" name="Đồ họa 5">
            <a:extLst>
              <a:ext uri="{FF2B5EF4-FFF2-40B4-BE49-F238E27FC236}">
                <a16:creationId xmlns:a16="http://schemas.microsoft.com/office/drawing/2014/main" id="{2D54EEF0-8F0E-AE12-A1A8-66AB8826F0BA}"/>
              </a:ext>
            </a:extLst>
          </p:cNvPr>
          <p:cNvPicPr>
            <a:picLocks noChangeAspect="1"/>
          </p:cNvPicPr>
          <p:nvPr/>
        </p:nvPicPr>
        <p:blipFill>
          <a:blip r:embed="rId2"/>
          <a:stretch>
            <a:fillRect/>
          </a:stretch>
        </p:blipFill>
        <p:spPr>
          <a:xfrm>
            <a:off x="8350135" y="2583276"/>
            <a:ext cx="2336792" cy="3807835"/>
          </a:xfrm>
          <a:prstGeom prst="rect">
            <a:avLst/>
          </a:prstGeom>
        </p:spPr>
      </p:pic>
    </p:spTree>
    <p:extLst>
      <p:ext uri="{BB962C8B-B14F-4D97-AF65-F5344CB8AC3E}">
        <p14:creationId xmlns:p14="http://schemas.microsoft.com/office/powerpoint/2010/main" val="2403797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A147E7-A50C-0DB4-EC88-ABB54AFBC928}"/>
              </a:ext>
            </a:extLst>
          </p:cNvPr>
          <p:cNvGrpSpPr/>
          <p:nvPr/>
        </p:nvGrpSpPr>
        <p:grpSpPr>
          <a:xfrm>
            <a:off x="4180114" y="383749"/>
            <a:ext cx="3422469" cy="1214846"/>
            <a:chOff x="252583" y="146709"/>
            <a:chExt cx="4995863" cy="1581150"/>
          </a:xfrm>
        </p:grpSpPr>
        <p:pic>
          <p:nvPicPr>
            <p:cNvPr id="3" name="图片 62">
              <a:extLst>
                <a:ext uri="{FF2B5EF4-FFF2-40B4-BE49-F238E27FC236}">
                  <a16:creationId xmlns:a16="http://schemas.microsoft.com/office/drawing/2014/main" id="{519B1651-FD04-3E30-FF63-69E4F186A7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a:extLst>
                <a:ext uri="{FF2B5EF4-FFF2-40B4-BE49-F238E27FC236}">
                  <a16:creationId xmlns:a16="http://schemas.microsoft.com/office/drawing/2014/main" id="{72774CDE-ECFA-1464-97F4-3269BD28C226}"/>
                </a:ext>
              </a:extLst>
            </p:cNvPr>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sp>
        <p:nvSpPr>
          <p:cNvPr id="5" name="TextBox 4">
            <a:extLst>
              <a:ext uri="{FF2B5EF4-FFF2-40B4-BE49-F238E27FC236}">
                <a16:creationId xmlns:a16="http://schemas.microsoft.com/office/drawing/2014/main" id="{3447E2D5-42AA-07C5-FD13-D0A3C92A4C19}"/>
              </a:ext>
            </a:extLst>
          </p:cNvPr>
          <p:cNvSpPr txBox="1"/>
          <p:nvPr/>
        </p:nvSpPr>
        <p:spPr>
          <a:xfrm>
            <a:off x="685801" y="1423348"/>
            <a:ext cx="11051176" cy="452431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 Liệt kê những nội dung cần làm để thực hiện ý tưởng kinh doanh:</a:t>
            </a:r>
          </a:p>
          <a:p>
            <a:pPr algn="just"/>
            <a:r>
              <a:rPr lang="vi-VN" sz="3200" dirty="0">
                <a:solidFill>
                  <a:srgbClr val="002060"/>
                </a:solidFill>
                <a:latin typeface="Cambria" panose="02040503050406030204" pitchFamily="18" charset="0"/>
                <a:ea typeface="Cambria" panose="02040503050406030204" pitchFamily="18" charset="0"/>
              </a:rPr>
              <a:t>+ Sản xuất sản phẩm: thủ công hay cần sử dụng máy móc,…</a:t>
            </a:r>
          </a:p>
          <a:p>
            <a:pPr algn="just"/>
            <a:r>
              <a:rPr lang="vi-VN" sz="3200" dirty="0">
                <a:solidFill>
                  <a:srgbClr val="002060"/>
                </a:solidFill>
                <a:latin typeface="Cambria" panose="02040503050406030204" pitchFamily="18" charset="0"/>
                <a:ea typeface="Cambria" panose="02040503050406030204" pitchFamily="18" charset="0"/>
              </a:rPr>
              <a:t>+ Giới thiệu sản phẩm: trưng bày sản phẩm, phát tờ rơi hay quảng cáo trên mạng,...</a:t>
            </a:r>
          </a:p>
          <a:p>
            <a:pPr algn="just"/>
            <a:r>
              <a:rPr lang="vi-VN" sz="3200" dirty="0">
                <a:solidFill>
                  <a:srgbClr val="002060"/>
                </a:solidFill>
                <a:latin typeface="Cambria" panose="02040503050406030204" pitchFamily="18" charset="0"/>
                <a:ea typeface="Cambria" panose="02040503050406030204" pitchFamily="18" charset="0"/>
              </a:rPr>
              <a:t>+ Dự trù kinh phí: tham khảo giá mua các nguyên liệu cần thiết trên thị trường để xác định số tiền chi để sản xuất và dự kiến giá bán để thu về lợi nhuận,…</a:t>
            </a:r>
          </a:p>
          <a:p>
            <a:pPr marL="571500" indent="-571500" algn="just">
              <a:buFontTx/>
              <a:buChar char="-"/>
            </a:pP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2781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697EA-BEDC-76D3-8F00-BBD7AE863AB5}"/>
              </a:ext>
            </a:extLst>
          </p:cNvPr>
          <p:cNvSpPr txBox="1"/>
          <p:nvPr/>
        </p:nvSpPr>
        <p:spPr>
          <a:xfrm>
            <a:off x="1058092" y="580791"/>
            <a:ext cx="10554787" cy="1077218"/>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 Thảo luận về những công việc cụ thể cần làm để sản xuất sản phẩm theo ý tưởng kinh doanh của nhóm.</a:t>
            </a:r>
            <a:endParaRPr lang="en-US" sz="32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6FFA1EC-7CF7-739F-D9A7-730C3AF5F654}"/>
              </a:ext>
            </a:extLst>
          </p:cNvPr>
          <p:cNvPicPr>
            <a:picLocks noChangeAspect="1"/>
          </p:cNvPicPr>
          <p:nvPr/>
        </p:nvPicPr>
        <p:blipFill>
          <a:blip r:embed="rId2"/>
          <a:stretch>
            <a:fillRect/>
          </a:stretch>
        </p:blipFill>
        <p:spPr>
          <a:xfrm>
            <a:off x="898276" y="1856436"/>
            <a:ext cx="9701029" cy="3466677"/>
          </a:xfrm>
          <a:prstGeom prst="rect">
            <a:avLst/>
          </a:prstGeom>
          <a:ln>
            <a:noFill/>
          </a:ln>
          <a:effectLst>
            <a:softEdge rad="112500"/>
          </a:effectLst>
        </p:spPr>
      </p:pic>
    </p:spTree>
    <p:extLst>
      <p:ext uri="{BB962C8B-B14F-4D97-AF65-F5344CB8AC3E}">
        <p14:creationId xmlns:p14="http://schemas.microsoft.com/office/powerpoint/2010/main" val="1606237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C34C7-2E7B-813B-55CF-7306FE0008BB}"/>
            </a:ext>
          </a:extLst>
        </p:cNvPr>
        <p:cNvGrpSpPr/>
        <p:nvPr/>
      </p:nvGrpSpPr>
      <p:grpSpPr>
        <a:xfrm>
          <a:off x="0" y="0"/>
          <a:ext cx="0" cy="0"/>
          <a:chOff x="0" y="0"/>
          <a:chExt cx="0" cy="0"/>
        </a:xfrm>
      </p:grpSpPr>
      <p:pic>
        <p:nvPicPr>
          <p:cNvPr id="3" name="Đồ họa 3">
            <a:extLst>
              <a:ext uri="{FF2B5EF4-FFF2-40B4-BE49-F238E27FC236}">
                <a16:creationId xmlns:a16="http://schemas.microsoft.com/office/drawing/2014/main" id="{A807B32D-BCA8-1793-9444-8969BEE8E55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58587" y="3159628"/>
            <a:ext cx="5651725" cy="3344939"/>
          </a:xfrm>
          <a:prstGeom prst="rect">
            <a:avLst/>
          </a:prstGeom>
        </p:spPr>
      </p:pic>
      <p:grpSp>
        <p:nvGrpSpPr>
          <p:cNvPr id="6" name="Group 5">
            <a:extLst>
              <a:ext uri="{FF2B5EF4-FFF2-40B4-BE49-F238E27FC236}">
                <a16:creationId xmlns:a16="http://schemas.microsoft.com/office/drawing/2014/main" id="{BEC0FCF4-47F0-7218-D56E-B57AA6E3DCCF}"/>
              </a:ext>
            </a:extLst>
          </p:cNvPr>
          <p:cNvGrpSpPr/>
          <p:nvPr/>
        </p:nvGrpSpPr>
        <p:grpSpPr>
          <a:xfrm>
            <a:off x="2286434" y="316143"/>
            <a:ext cx="7913047" cy="1780186"/>
            <a:chOff x="1670007" y="353433"/>
            <a:chExt cx="7913047" cy="1780186"/>
          </a:xfrm>
        </p:grpSpPr>
        <p:pic>
          <p:nvPicPr>
            <p:cNvPr id="2" name="Hình ảnh 4">
              <a:extLst>
                <a:ext uri="{FF2B5EF4-FFF2-40B4-BE49-F238E27FC236}">
                  <a16:creationId xmlns:a16="http://schemas.microsoft.com/office/drawing/2014/main" id="{A7FFDAEE-AFBC-6F4E-8929-D542451F292E}"/>
                </a:ext>
              </a:extLst>
            </p:cNvPr>
            <p:cNvPicPr>
              <a:picLocks noChangeAspect="1"/>
            </p:cNvPicPr>
            <p:nvPr/>
          </p:nvPicPr>
          <p:blipFill>
            <a:blip r:embed="rId4"/>
            <a:stretch>
              <a:fillRect/>
            </a:stretch>
          </p:blipFill>
          <p:spPr>
            <a:xfrm>
              <a:off x="1670007" y="509414"/>
              <a:ext cx="6840305" cy="1103472"/>
            </a:xfrm>
            <a:prstGeom prst="rect">
              <a:avLst/>
            </a:prstGeom>
          </p:spPr>
        </p:pic>
        <p:pic>
          <p:nvPicPr>
            <p:cNvPr id="5" name="Picture 4">
              <a:extLst>
                <a:ext uri="{FF2B5EF4-FFF2-40B4-BE49-F238E27FC236}">
                  <a16:creationId xmlns:a16="http://schemas.microsoft.com/office/drawing/2014/main" id="{7D8FB90D-F9A7-63BD-AA62-1DD85DD87F35}"/>
                </a:ext>
              </a:extLst>
            </p:cNvPr>
            <p:cNvPicPr>
              <a:picLocks noChangeAspect="1"/>
            </p:cNvPicPr>
            <p:nvPr/>
          </p:nvPicPr>
          <p:blipFill>
            <a:blip r:embed="rId5"/>
            <a:stretch>
              <a:fillRect/>
            </a:stretch>
          </p:blipFill>
          <p:spPr>
            <a:xfrm>
              <a:off x="8016246" y="353433"/>
              <a:ext cx="1566808" cy="1780186"/>
            </a:xfrm>
            <a:prstGeom prst="rect">
              <a:avLst/>
            </a:prstGeom>
          </p:spPr>
        </p:pic>
      </p:grpSp>
      <p:sp>
        <p:nvSpPr>
          <p:cNvPr id="7" name="TextBox 6">
            <a:extLst>
              <a:ext uri="{FF2B5EF4-FFF2-40B4-BE49-F238E27FC236}">
                <a16:creationId xmlns:a16="http://schemas.microsoft.com/office/drawing/2014/main" id="{561F9479-A0D4-F5C8-B030-AF77B8009AE1}"/>
              </a:ext>
            </a:extLst>
          </p:cNvPr>
          <p:cNvSpPr txBox="1"/>
          <p:nvPr/>
        </p:nvSpPr>
        <p:spPr>
          <a:xfrm>
            <a:off x="914401" y="1557720"/>
            <a:ext cx="10885713"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Thảo luận về những công việc cụ thể cần làm để sản xuất sản phẩm theo ý tưởng kinh doanh nhóm đã lựa chọn.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149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4CB8DA00-82F7-55C1-1E6E-75B56DB2CC33}"/>
              </a:ext>
            </a:extLst>
          </p:cNvPr>
          <p:cNvPicPr>
            <a:picLocks noChangeAspect="1"/>
          </p:cNvPicPr>
          <p:nvPr/>
        </p:nvPicPr>
        <p:blipFill>
          <a:blip r:embed="rId2"/>
          <a:stretch>
            <a:fillRect/>
          </a:stretch>
        </p:blipFill>
        <p:spPr>
          <a:xfrm>
            <a:off x="3270275" y="544286"/>
            <a:ext cx="5668001" cy="1196724"/>
          </a:xfrm>
          <a:prstGeom prst="rect">
            <a:avLst/>
          </a:prstGeom>
        </p:spPr>
      </p:pic>
      <p:pic>
        <p:nvPicPr>
          <p:cNvPr id="4" name="Đồ họa 5">
            <a:extLst>
              <a:ext uri="{FF2B5EF4-FFF2-40B4-BE49-F238E27FC236}">
                <a16:creationId xmlns:a16="http://schemas.microsoft.com/office/drawing/2014/main" id="{8B6D8AA8-79E3-7101-C2E0-94EB8945742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54358" y="1989205"/>
            <a:ext cx="10083282" cy="4466896"/>
          </a:xfrm>
          <a:prstGeom prst="rect">
            <a:avLst/>
          </a:prstGeom>
        </p:spPr>
      </p:pic>
    </p:spTree>
    <p:extLst>
      <p:ext uri="{BB962C8B-B14F-4D97-AF65-F5344CB8AC3E}">
        <p14:creationId xmlns:p14="http://schemas.microsoft.com/office/powerpoint/2010/main" val="2592594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922-B34A-B4E9-F2FD-0FD11B302C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4D5C38C-360A-356B-87B4-7D42A3CFF60D}"/>
              </a:ext>
            </a:extLst>
          </p:cNvPr>
          <p:cNvPicPr>
            <a:picLocks noChangeAspect="1"/>
          </p:cNvPicPr>
          <p:nvPr/>
        </p:nvPicPr>
        <p:blipFill rotWithShape="1">
          <a:blip r:embed="rId2"/>
          <a:srcRect l="21069" t="10582" r="38495" b="50757"/>
          <a:stretch/>
        </p:blipFill>
        <p:spPr>
          <a:xfrm rot="1203949">
            <a:off x="3934018" y="349386"/>
            <a:ext cx="2925116" cy="2152552"/>
          </a:xfrm>
          <a:prstGeom prst="rect">
            <a:avLst/>
          </a:prstGeom>
        </p:spPr>
      </p:pic>
      <p:sp>
        <p:nvSpPr>
          <p:cNvPr id="3" name="TextBox 2">
            <a:extLst>
              <a:ext uri="{FF2B5EF4-FFF2-40B4-BE49-F238E27FC236}">
                <a16:creationId xmlns:a16="http://schemas.microsoft.com/office/drawing/2014/main" id="{A92F5AFD-DB61-F3B7-B9DF-1B1850028B8A}"/>
              </a:ext>
            </a:extLst>
          </p:cNvPr>
          <p:cNvSpPr txBox="1"/>
          <p:nvPr/>
        </p:nvSpPr>
        <p:spPr>
          <a:xfrm>
            <a:off x="718457" y="2048186"/>
            <a:ext cx="10308771" cy="2071016"/>
          </a:xfrm>
          <a:prstGeom prst="rect">
            <a:avLst/>
          </a:prstGeom>
          <a:noFill/>
        </p:spPr>
        <p:txBody>
          <a:bodyPr wrap="square" rtlCol="0">
            <a:spAutoFit/>
          </a:bodyPr>
          <a:lstStyle/>
          <a:p>
            <a:pPr lvl="0" algn="just">
              <a:lnSpc>
                <a:spcPct val="110000"/>
              </a:lnSpc>
              <a:spcBef>
                <a:spcPts val="600"/>
              </a:spcBef>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vi-VN" sz="4000" b="1" dirty="0">
                <a:solidFill>
                  <a:srgbClr val="002060"/>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图片 1">
            <a:extLst>
              <a:ext uri="{FF2B5EF4-FFF2-40B4-BE49-F238E27FC236}">
                <a16:creationId xmlns:a16="http://schemas.microsoft.com/office/drawing/2014/main" id="{4C600639-5790-10F1-ED72-587C574C9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1166153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5" name="Đồ họa 5">
            <a:extLst>
              <a:ext uri="{FF2B5EF4-FFF2-40B4-BE49-F238E27FC236}">
                <a16:creationId xmlns:a16="http://schemas.microsoft.com/office/drawing/2014/main" id="{900413A0-4EF4-2CE1-DC66-887E124C0124}"/>
              </a:ext>
            </a:extLst>
          </p:cNvPr>
          <p:cNvPicPr>
            <a:picLocks noChangeAspect="1"/>
          </p:cNvPicPr>
          <p:nvPr/>
        </p:nvPicPr>
        <p:blipFill>
          <a:blip r:embed="rId3"/>
          <a:stretch>
            <a:fillRect/>
          </a:stretch>
        </p:blipFill>
        <p:spPr>
          <a:xfrm flipH="1">
            <a:off x="360020" y="2547670"/>
            <a:ext cx="2336792" cy="3807835"/>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7" name="Picture 6"/>
          <p:cNvPicPr>
            <a:picLocks noChangeAspect="1"/>
          </p:cNvPicPr>
          <p:nvPr/>
        </p:nvPicPr>
        <p:blipFill>
          <a:blip r:embed="rId5"/>
          <a:stretch>
            <a:fillRect/>
          </a:stretch>
        </p:blipFill>
        <p:spPr>
          <a:xfrm>
            <a:off x="3648690" y="1848862"/>
            <a:ext cx="4881355" cy="2986619"/>
          </a:xfrm>
          <a:prstGeom prst="rect">
            <a:avLst/>
          </a:prstGeom>
        </p:spPr>
      </p:pic>
    </p:spTree>
    <p:extLst>
      <p:ext uri="{BB962C8B-B14F-4D97-AF65-F5344CB8AC3E}">
        <p14:creationId xmlns:p14="http://schemas.microsoft.com/office/powerpoint/2010/main" val="3111248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artoon of a family in a grocery store&#10;&#10;Description automatically generated">
            <a:extLst>
              <a:ext uri="{FF2B5EF4-FFF2-40B4-BE49-F238E27FC236}">
                <a16:creationId xmlns:a16="http://schemas.microsoft.com/office/drawing/2014/main" id="{FDF24CAA-FB19-919A-18EB-9FED5ABD4867}"/>
              </a:ext>
            </a:extLst>
          </p:cNvPr>
          <p:cNvPicPr>
            <a:picLocks noChangeAspect="1"/>
          </p:cNvPicPr>
          <p:nvPr/>
        </p:nvPicPr>
        <p:blipFill>
          <a:blip r:embed="rId2">
            <a:extLst>
              <a:ext uri="{28A0092B-C50C-407E-A947-70E740481C1C}">
                <a14:useLocalDpi xmlns:a14="http://schemas.microsoft.com/office/drawing/2010/main" val="0"/>
              </a:ext>
            </a:extLst>
          </a:blip>
          <a:srcRect t="22752" b="2099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3875" y="5317240"/>
            <a:ext cx="11210925" cy="744836"/>
          </a:xfrm>
          <a:prstGeom prst="rect">
            <a:avLst/>
          </a:prstGeom>
          <a:scene3d>
            <a:camera prst="orthographicFront">
              <a:rot lat="0" lon="0" rev="0"/>
            </a:camera>
            <a:lightRig rig="brightRoom" dir="t">
              <a:rot lat="0" lon="0" rev="600000"/>
            </a:lightRig>
          </a:scene3d>
        </p:spPr>
        <p:txBody>
          <a:bodyPr vert="horz" lIns="91440" tIns="45720" rIns="91440" bIns="45720" rtlCol="0" anchor="ctr">
            <a:normAutofit fontScale="92500"/>
          </a:bodyPr>
          <a:lstStyle/>
          <a:p>
            <a:pPr algn="ctr">
              <a:lnSpc>
                <a:spcPct val="90000"/>
              </a:lnSpc>
              <a:spcBef>
                <a:spcPct val="0"/>
              </a:spcBef>
              <a:spcAft>
                <a:spcPts val="600"/>
              </a:spcAft>
            </a:pPr>
            <a:r>
              <a:rPr lang="en-US" sz="3600" b="1">
                <a:solidFill>
                  <a:schemeClr val="tx1">
                    <a:lumMod val="85000"/>
                    <a:lumOff val="15000"/>
                  </a:schemeClr>
                </a:solidFill>
                <a:latin typeface="+mj-lt"/>
                <a:ea typeface="+mj-ea"/>
                <a:cs typeface="+mj-cs"/>
              </a:rPr>
              <a:t>Tìm hiểu, trải nghiệm những cách bán hàng hiệu quả.</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174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in a classroom&#10;&#10;Description automatically generated">
            <a:extLst>
              <a:ext uri="{FF2B5EF4-FFF2-40B4-BE49-F238E27FC236}">
                <a16:creationId xmlns:a16="http://schemas.microsoft.com/office/drawing/2014/main" id="{A9684151-7A73-9CF3-B549-9DFF3E8B775D}"/>
              </a:ext>
            </a:extLst>
          </p:cNvPr>
          <p:cNvPicPr>
            <a:picLocks noChangeAspect="1"/>
          </p:cNvPicPr>
          <p:nvPr/>
        </p:nvPicPr>
        <p:blipFill>
          <a:blip r:embed="rId2"/>
          <a:srcRect r="44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8373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a:extLst>
              <a:ext uri="{FF2B5EF4-FFF2-40B4-BE49-F238E27FC236}">
                <a16:creationId xmlns:a16="http://schemas.microsoft.com/office/drawing/2014/main" id="{CE61493D-300F-8063-24DB-D5B7A687F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56"/>
            <a:ext cx="12192000" cy="6833288"/>
          </a:xfrm>
          <a:prstGeom prst="rect">
            <a:avLst/>
          </a:prstGeom>
        </p:spPr>
      </p:pic>
      <p:pic>
        <p:nvPicPr>
          <p:cNvPr id="2" name="Picture 1"/>
          <p:cNvPicPr>
            <a:picLocks noChangeAspect="1"/>
          </p:cNvPicPr>
          <p:nvPr/>
        </p:nvPicPr>
        <p:blipFill>
          <a:blip r:embed="rId3"/>
          <a:stretch>
            <a:fillRect/>
          </a:stretch>
        </p:blipFill>
        <p:spPr>
          <a:xfrm>
            <a:off x="468904" y="1135948"/>
            <a:ext cx="11254191" cy="3359187"/>
          </a:xfrm>
          <a:prstGeom prst="rect">
            <a:avLst/>
          </a:prstGeom>
        </p:spPr>
      </p:pic>
      <p:pic>
        <p:nvPicPr>
          <p:cNvPr id="10" name="Picture 9"/>
          <p:cNvPicPr>
            <a:picLocks noChangeAspect="1"/>
          </p:cNvPicPr>
          <p:nvPr/>
        </p:nvPicPr>
        <p:blipFill>
          <a:blip r:embed="rId4"/>
          <a:stretch>
            <a:fillRect/>
          </a:stretch>
        </p:blipFill>
        <p:spPr>
          <a:xfrm>
            <a:off x="2915598" y="0"/>
            <a:ext cx="5944115" cy="1926503"/>
          </a:xfrm>
          <a:prstGeom prst="rect">
            <a:avLst/>
          </a:prstGeom>
        </p:spPr>
      </p:pic>
    </p:spTree>
    <p:extLst>
      <p:ext uri="{BB962C8B-B14F-4D97-AF65-F5344CB8AC3E}">
        <p14:creationId xmlns:p14="http://schemas.microsoft.com/office/powerpoint/2010/main" val="70633235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87" y="-359465"/>
            <a:ext cx="14424386" cy="7827942"/>
          </a:xfrm>
          <a:prstGeom prst="rect">
            <a:avLst/>
          </a:prstGeom>
        </p:spPr>
      </p:pic>
    </p:spTree>
    <p:extLst>
      <p:ext uri="{BB962C8B-B14F-4D97-AF65-F5344CB8AC3E}">
        <p14:creationId xmlns:p14="http://schemas.microsoft.com/office/powerpoint/2010/main" val="2727064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in a classroom&#10;&#10;Description automatically generated">
            <a:extLst>
              <a:ext uri="{FF2B5EF4-FFF2-40B4-BE49-F238E27FC236}">
                <a16:creationId xmlns:a16="http://schemas.microsoft.com/office/drawing/2014/main" id="{E5F83CD4-9EF7-4D04-66F0-E2FC73636014}"/>
              </a:ext>
            </a:extLst>
          </p:cNvPr>
          <p:cNvPicPr>
            <a:picLocks noChangeAspect="1"/>
          </p:cNvPicPr>
          <p:nvPr/>
        </p:nvPicPr>
        <p:blipFill>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2869936869"/>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elling vegetables&#10;&#10;Description automatically generated">
            <a:extLst>
              <a:ext uri="{FF2B5EF4-FFF2-40B4-BE49-F238E27FC236}">
                <a16:creationId xmlns:a16="http://schemas.microsoft.com/office/drawing/2014/main" id="{B40B16A5-A9FB-A296-D78A-5BA2DB26A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629" y="213687"/>
            <a:ext cx="5884170" cy="6858000"/>
          </a:xfrm>
          <a:prstGeom prst="rect">
            <a:avLst/>
          </a:prstGeom>
        </p:spPr>
      </p:pic>
      <p:pic>
        <p:nvPicPr>
          <p:cNvPr id="10" name="Picture 9">
            <a:extLst>
              <a:ext uri="{FF2B5EF4-FFF2-40B4-BE49-F238E27FC236}">
                <a16:creationId xmlns:a16="http://schemas.microsoft.com/office/drawing/2014/main" id="{53EFEFFD-C899-1307-7487-25FA365EA982}"/>
              </a:ext>
            </a:extLst>
          </p:cNvPr>
          <p:cNvPicPr>
            <a:picLocks noChangeAspect="1"/>
          </p:cNvPicPr>
          <p:nvPr/>
        </p:nvPicPr>
        <p:blipFill>
          <a:blip r:embed="rId3"/>
          <a:stretch>
            <a:fillRect/>
          </a:stretch>
        </p:blipFill>
        <p:spPr>
          <a:xfrm>
            <a:off x="652885" y="170144"/>
            <a:ext cx="5944115" cy="2139881"/>
          </a:xfrm>
          <a:prstGeom prst="rect">
            <a:avLst/>
          </a:prstGeom>
        </p:spPr>
      </p:pic>
      <p:pic>
        <p:nvPicPr>
          <p:cNvPr id="11" name="Picture 10">
            <a:extLst>
              <a:ext uri="{FF2B5EF4-FFF2-40B4-BE49-F238E27FC236}">
                <a16:creationId xmlns:a16="http://schemas.microsoft.com/office/drawing/2014/main" id="{E22FA3C1-76CC-E354-227F-E9F68417F496}"/>
              </a:ext>
            </a:extLst>
          </p:cNvPr>
          <p:cNvPicPr>
            <a:picLocks noChangeAspect="1"/>
          </p:cNvPicPr>
          <p:nvPr/>
        </p:nvPicPr>
        <p:blipFill>
          <a:blip r:embed="rId4"/>
          <a:stretch>
            <a:fillRect/>
          </a:stretch>
        </p:blipFill>
        <p:spPr>
          <a:xfrm>
            <a:off x="-5541" y="1417546"/>
            <a:ext cx="7260965" cy="4828450"/>
          </a:xfrm>
          <a:prstGeom prst="rect">
            <a:avLst/>
          </a:prstGeom>
        </p:spPr>
      </p:pic>
    </p:spTree>
    <p:extLst>
      <p:ext uri="{BB962C8B-B14F-4D97-AF65-F5344CB8AC3E}">
        <p14:creationId xmlns:p14="http://schemas.microsoft.com/office/powerpoint/2010/main" val="557005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8F9D5C-FD66-EDB2-753A-6A96E84259BC}"/>
              </a:ext>
            </a:extLst>
          </p:cNvPr>
          <p:cNvSpPr txBox="1"/>
          <p:nvPr/>
        </p:nvSpPr>
        <p:spPr>
          <a:xfrm>
            <a:off x="1058092" y="580791"/>
            <a:ext cx="10554787" cy="58477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Đề xuất cách bán hàng hiệu quả</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6A3F83C-9569-43E9-D84D-6787186C5734}"/>
              </a:ext>
            </a:extLst>
          </p:cNvPr>
          <p:cNvSpPr txBox="1"/>
          <p:nvPr/>
        </p:nvSpPr>
        <p:spPr>
          <a:xfrm>
            <a:off x="579121" y="1366897"/>
            <a:ext cx="11033758" cy="2062103"/>
          </a:xfrm>
          <a:prstGeom prst="rect">
            <a:avLst/>
          </a:prstGeom>
          <a:noFill/>
        </p:spPr>
        <p:txBody>
          <a:bodyPr wrap="square" rtlCol="0">
            <a:spAutoFit/>
          </a:bodyPr>
          <a:lstStyle/>
          <a:p>
            <a:pPr marL="457200" indent="-457200" algn="just">
              <a:buFontTx/>
              <a:buChar char="-"/>
            </a:pPr>
            <a:r>
              <a:rPr lang="vi-VN" sz="3200" dirty="0">
                <a:solidFill>
                  <a:srgbClr val="002060"/>
                </a:solidFill>
                <a:latin typeface="Cambria" panose="02040503050406030204" pitchFamily="18" charset="0"/>
                <a:ea typeface="Cambria" panose="02040503050406030204" pitchFamily="18" charset="0"/>
              </a:rPr>
              <a:t>Chia sẻ về những cách bán hàng em đã tìm hiểu được.</a:t>
            </a:r>
          </a:p>
          <a:p>
            <a:pPr marL="457200" indent="-457200" algn="just">
              <a:buFontTx/>
              <a:buChar char="-"/>
            </a:pPr>
            <a:r>
              <a:rPr lang="vi-VN" sz="3200" dirty="0">
                <a:solidFill>
                  <a:srgbClr val="002060"/>
                </a:solidFill>
                <a:latin typeface="Cambria" panose="02040503050406030204" pitchFamily="18" charset="0"/>
                <a:ea typeface="Cambria" panose="02040503050406030204" pitchFamily="18" charset="0"/>
              </a:rPr>
              <a:t>Thảo luận, đề xuất các cách bán hàng hiệu quả cho sản phẩm của nhóm em.</a:t>
            </a:r>
          </a:p>
          <a:p>
            <a:pPr marL="457200" indent="-457200" algn="just">
              <a:buFontTx/>
              <a:buChar char="-"/>
            </a:pPr>
            <a:r>
              <a:rPr lang="vi-VN" sz="3200" dirty="0">
                <a:solidFill>
                  <a:srgbClr val="002060"/>
                </a:solidFill>
                <a:latin typeface="Cambria" panose="02040503050406030204" pitchFamily="18" charset="0"/>
                <a:ea typeface="Cambria" panose="02040503050406030204" pitchFamily="18" charset="0"/>
              </a:rPr>
              <a:t>Lựa chọn cách làm phù hợp để thực hiện.</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262F80D-E6AB-6D4D-E279-743133F68C81}"/>
              </a:ext>
            </a:extLst>
          </p:cNvPr>
          <p:cNvPicPr>
            <a:picLocks noChangeAspect="1"/>
          </p:cNvPicPr>
          <p:nvPr/>
        </p:nvPicPr>
        <p:blipFill>
          <a:blip r:embed="rId2"/>
          <a:stretch>
            <a:fillRect/>
          </a:stretch>
        </p:blipFill>
        <p:spPr>
          <a:xfrm>
            <a:off x="2016253" y="3350487"/>
            <a:ext cx="7506350" cy="3139712"/>
          </a:xfrm>
          <a:prstGeom prst="rect">
            <a:avLst/>
          </a:prstGeom>
          <a:ln>
            <a:noFill/>
          </a:ln>
          <a:effectLst>
            <a:softEdge rad="112500"/>
          </a:effectLst>
        </p:spPr>
      </p:pic>
    </p:spTree>
    <p:extLst>
      <p:ext uri="{BB962C8B-B14F-4D97-AF65-F5344CB8AC3E}">
        <p14:creationId xmlns:p14="http://schemas.microsoft.com/office/powerpoint/2010/main" val="900825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D41E9ECF-4A92-7EE0-0C3D-502F719E0305}"/>
              </a:ext>
            </a:extLst>
          </p:cNvPr>
          <p:cNvPicPr>
            <a:picLocks noChangeAspect="1"/>
          </p:cNvPicPr>
          <p:nvPr/>
        </p:nvPicPr>
        <p:blipFill>
          <a:blip r:embed="rId2"/>
          <a:stretch>
            <a:fillRect/>
          </a:stretch>
        </p:blipFill>
        <p:spPr>
          <a:xfrm>
            <a:off x="1158447" y="533400"/>
            <a:ext cx="3261154" cy="688550"/>
          </a:xfrm>
          <a:prstGeom prst="rect">
            <a:avLst/>
          </a:prstGeom>
        </p:spPr>
      </p:pic>
      <p:sp>
        <p:nvSpPr>
          <p:cNvPr id="3" name="TextBox 2">
            <a:extLst>
              <a:ext uri="{FF2B5EF4-FFF2-40B4-BE49-F238E27FC236}">
                <a16:creationId xmlns:a16="http://schemas.microsoft.com/office/drawing/2014/main" id="{722B16BE-A82C-6502-8749-4F59CCFB07FF}"/>
              </a:ext>
            </a:extLst>
          </p:cNvPr>
          <p:cNvSpPr txBox="1"/>
          <p:nvPr/>
        </p:nvSpPr>
        <p:spPr>
          <a:xfrm>
            <a:off x="1158447" y="1134862"/>
            <a:ext cx="10554787" cy="58477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Những cách bán hàng em đã tìm hiểu được.</a:t>
            </a:r>
          </a:p>
        </p:txBody>
      </p:sp>
      <p:sp>
        <p:nvSpPr>
          <p:cNvPr id="4" name="TextBox 3">
            <a:extLst>
              <a:ext uri="{FF2B5EF4-FFF2-40B4-BE49-F238E27FC236}">
                <a16:creationId xmlns:a16="http://schemas.microsoft.com/office/drawing/2014/main" id="{50582C25-4FAC-C79F-A03A-29E6A9D46F7A}"/>
              </a:ext>
            </a:extLst>
          </p:cNvPr>
          <p:cNvSpPr txBox="1"/>
          <p:nvPr/>
        </p:nvSpPr>
        <p:spPr>
          <a:xfrm>
            <a:off x="478766" y="1648367"/>
            <a:ext cx="11234468" cy="1938992"/>
          </a:xfrm>
          <a:prstGeom prst="rect">
            <a:avLst/>
          </a:prstGeom>
          <a:noFill/>
        </p:spPr>
        <p:txBody>
          <a:bodyPr wrap="square" rtlCol="0">
            <a:spAutoFit/>
          </a:bodyPr>
          <a:lstStyle/>
          <a:p>
            <a:pPr algn="just"/>
            <a:r>
              <a:rPr lang="vi-VN" sz="3000" dirty="0">
                <a:solidFill>
                  <a:srgbClr val="002060"/>
                </a:solidFill>
                <a:latin typeface="Cambria" panose="02040503050406030204" pitchFamily="18" charset="0"/>
                <a:ea typeface="Cambria" panose="02040503050406030204" pitchFamily="18" charset="0"/>
              </a:rPr>
              <a:t>‒ Những thông tin về sản phẩm được tiếp cận khách hàng bằng những hình thức như: Qua blog, fanpage, email marketing, video, ebooks, kênh mạng xã hội,… hoặc hình thức truyền thống như tờ rơi, truyền hình, báo đài, biển quảng cáo,…</a:t>
            </a:r>
            <a:endParaRPr lang="en-US" sz="3000"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6DC693A-4F82-7204-5A46-2CE3D6616496}"/>
              </a:ext>
            </a:extLst>
          </p:cNvPr>
          <p:cNvSpPr txBox="1"/>
          <p:nvPr/>
        </p:nvSpPr>
        <p:spPr>
          <a:xfrm>
            <a:off x="478766" y="3516088"/>
            <a:ext cx="11234468" cy="1015663"/>
          </a:xfrm>
          <a:prstGeom prst="rect">
            <a:avLst/>
          </a:prstGeom>
          <a:noFill/>
        </p:spPr>
        <p:txBody>
          <a:bodyPr wrap="square" rtlCol="0">
            <a:spAutoFit/>
          </a:bodyPr>
          <a:lstStyle/>
          <a:p>
            <a:pPr algn="just"/>
            <a:r>
              <a:rPr lang="vi-VN" sz="3000" dirty="0">
                <a:solidFill>
                  <a:srgbClr val="002060"/>
                </a:solidFill>
                <a:latin typeface="Cambria" panose="02040503050406030204" pitchFamily="18" charset="0"/>
                <a:ea typeface="Cambria" panose="02040503050406030204" pitchFamily="18" charset="0"/>
              </a:rPr>
              <a:t>‒ Những hình thức khuyến mãi: Giảm giá theo số tiền đã mua hoặc theo tỉ lệ phần trăm, tặng kèm quà tặng miễn phí, tặng voucher,…</a:t>
            </a:r>
            <a:endParaRPr lang="en-US" sz="3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9A62205-48F2-B88F-0CD3-84EF5B4630F5}"/>
              </a:ext>
            </a:extLst>
          </p:cNvPr>
          <p:cNvSpPr txBox="1"/>
          <p:nvPr/>
        </p:nvSpPr>
        <p:spPr>
          <a:xfrm>
            <a:off x="478766" y="4439417"/>
            <a:ext cx="11234468" cy="1015663"/>
          </a:xfrm>
          <a:prstGeom prst="rect">
            <a:avLst/>
          </a:prstGeom>
          <a:noFill/>
        </p:spPr>
        <p:txBody>
          <a:bodyPr wrap="square" rtlCol="0">
            <a:spAutoFit/>
          </a:bodyPr>
          <a:lstStyle/>
          <a:p>
            <a:pPr algn="just"/>
            <a:r>
              <a:rPr lang="vi-VN" sz="3000" dirty="0">
                <a:solidFill>
                  <a:srgbClr val="002060"/>
                </a:solidFill>
                <a:latin typeface="Cambria" panose="02040503050406030204" pitchFamily="18" charset="0"/>
                <a:ea typeface="Cambria" panose="02040503050406030204" pitchFamily="18" charset="0"/>
              </a:rPr>
              <a:t>‒ Trải nghiệm các doanh nghiệp dành cho khách hàng: Dùng thử miễn phí, đón tiếp khách hàng ân cần, chăm sóc khách hàng,…</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6310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D27A3-37F2-ED24-C6F8-7DF95BEE77E9}"/>
            </a:ext>
          </a:extLst>
        </p:cNvPr>
        <p:cNvGrpSpPr/>
        <p:nvPr/>
      </p:nvGrpSpPr>
      <p:grpSpPr>
        <a:xfrm>
          <a:off x="0" y="0"/>
          <a:ext cx="0" cy="0"/>
          <a:chOff x="0" y="0"/>
          <a:chExt cx="0" cy="0"/>
        </a:xfrm>
      </p:grpSpPr>
      <p:pic>
        <p:nvPicPr>
          <p:cNvPr id="3" name="Đồ họa 3">
            <a:extLst>
              <a:ext uri="{FF2B5EF4-FFF2-40B4-BE49-F238E27FC236}">
                <a16:creationId xmlns:a16="http://schemas.microsoft.com/office/drawing/2014/main" id="{D1AC477A-B8E0-6C65-F041-1D360F25001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58587" y="3159628"/>
            <a:ext cx="5651725" cy="3344939"/>
          </a:xfrm>
          <a:prstGeom prst="rect">
            <a:avLst/>
          </a:prstGeom>
        </p:spPr>
      </p:pic>
      <p:grpSp>
        <p:nvGrpSpPr>
          <p:cNvPr id="6" name="Group 5">
            <a:extLst>
              <a:ext uri="{FF2B5EF4-FFF2-40B4-BE49-F238E27FC236}">
                <a16:creationId xmlns:a16="http://schemas.microsoft.com/office/drawing/2014/main" id="{1508D9F4-7D64-2CE6-5878-426906A09ACB}"/>
              </a:ext>
            </a:extLst>
          </p:cNvPr>
          <p:cNvGrpSpPr/>
          <p:nvPr/>
        </p:nvGrpSpPr>
        <p:grpSpPr>
          <a:xfrm>
            <a:off x="2286434" y="316143"/>
            <a:ext cx="7913047" cy="1780186"/>
            <a:chOff x="1670007" y="353433"/>
            <a:chExt cx="7913047" cy="1780186"/>
          </a:xfrm>
        </p:grpSpPr>
        <p:pic>
          <p:nvPicPr>
            <p:cNvPr id="2" name="Hình ảnh 4">
              <a:extLst>
                <a:ext uri="{FF2B5EF4-FFF2-40B4-BE49-F238E27FC236}">
                  <a16:creationId xmlns:a16="http://schemas.microsoft.com/office/drawing/2014/main" id="{1EFD46AF-E6CC-61F9-31FC-B66B3D7238E1}"/>
                </a:ext>
              </a:extLst>
            </p:cNvPr>
            <p:cNvPicPr>
              <a:picLocks noChangeAspect="1"/>
            </p:cNvPicPr>
            <p:nvPr/>
          </p:nvPicPr>
          <p:blipFill>
            <a:blip r:embed="rId4"/>
            <a:stretch>
              <a:fillRect/>
            </a:stretch>
          </p:blipFill>
          <p:spPr>
            <a:xfrm>
              <a:off x="1670007" y="509414"/>
              <a:ext cx="6840305" cy="1103472"/>
            </a:xfrm>
            <a:prstGeom prst="rect">
              <a:avLst/>
            </a:prstGeom>
          </p:spPr>
        </p:pic>
        <p:pic>
          <p:nvPicPr>
            <p:cNvPr id="5" name="Picture 4">
              <a:extLst>
                <a:ext uri="{FF2B5EF4-FFF2-40B4-BE49-F238E27FC236}">
                  <a16:creationId xmlns:a16="http://schemas.microsoft.com/office/drawing/2014/main" id="{442B2435-F188-AED2-8936-204727CEB339}"/>
                </a:ext>
              </a:extLst>
            </p:cNvPr>
            <p:cNvPicPr>
              <a:picLocks noChangeAspect="1"/>
            </p:cNvPicPr>
            <p:nvPr/>
          </p:nvPicPr>
          <p:blipFill>
            <a:blip r:embed="rId5"/>
            <a:stretch>
              <a:fillRect/>
            </a:stretch>
          </p:blipFill>
          <p:spPr>
            <a:xfrm>
              <a:off x="8016246" y="353433"/>
              <a:ext cx="1566808" cy="1780186"/>
            </a:xfrm>
            <a:prstGeom prst="rect">
              <a:avLst/>
            </a:prstGeom>
          </p:spPr>
        </p:pic>
      </p:grpSp>
      <p:sp>
        <p:nvSpPr>
          <p:cNvPr id="7" name="TextBox 6">
            <a:extLst>
              <a:ext uri="{FF2B5EF4-FFF2-40B4-BE49-F238E27FC236}">
                <a16:creationId xmlns:a16="http://schemas.microsoft.com/office/drawing/2014/main" id="{9A7184EA-0F18-D6EB-296F-B3C74C268F95}"/>
              </a:ext>
            </a:extLst>
          </p:cNvPr>
          <p:cNvSpPr txBox="1"/>
          <p:nvPr/>
        </p:nvSpPr>
        <p:spPr>
          <a:xfrm>
            <a:off x="707572" y="1513646"/>
            <a:ext cx="11081658" cy="1477328"/>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rPr>
              <a:t>Thảo luận để đề xuất những cách bán hàng hiệu quả cho sản phẩm hoặc dịch vụ của nhóm và lựa chọn cách làm phù hợp để thực hiện.</a:t>
            </a:r>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102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5FBA-7D4C-E1CC-5D44-2CBA03883B4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113DA32-7500-328B-CC2F-F9C85DB6A800}"/>
              </a:ext>
            </a:extLst>
          </p:cNvPr>
          <p:cNvGrpSpPr/>
          <p:nvPr/>
        </p:nvGrpSpPr>
        <p:grpSpPr>
          <a:xfrm>
            <a:off x="4180114" y="383749"/>
            <a:ext cx="3422469" cy="1214846"/>
            <a:chOff x="252583" y="146709"/>
            <a:chExt cx="4995863" cy="1581150"/>
          </a:xfrm>
        </p:grpSpPr>
        <p:pic>
          <p:nvPicPr>
            <p:cNvPr id="3" name="图片 62">
              <a:extLst>
                <a:ext uri="{FF2B5EF4-FFF2-40B4-BE49-F238E27FC236}">
                  <a16:creationId xmlns:a16="http://schemas.microsoft.com/office/drawing/2014/main" id="{7F28FEB1-2D2B-C1B0-5CFA-CC73E8F12B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a:extLst>
                <a:ext uri="{FF2B5EF4-FFF2-40B4-BE49-F238E27FC236}">
                  <a16:creationId xmlns:a16="http://schemas.microsoft.com/office/drawing/2014/main" id="{68B449FE-D57F-64BA-448C-95F2C98F7B83}"/>
                </a:ext>
              </a:extLst>
            </p:cNvPr>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sp>
        <p:nvSpPr>
          <p:cNvPr id="5" name="TextBox 4">
            <a:extLst>
              <a:ext uri="{FF2B5EF4-FFF2-40B4-BE49-F238E27FC236}">
                <a16:creationId xmlns:a16="http://schemas.microsoft.com/office/drawing/2014/main" id="{5B155CC3-1386-2107-EB7F-4AA8FB7FC2DD}"/>
              </a:ext>
            </a:extLst>
          </p:cNvPr>
          <p:cNvSpPr txBox="1"/>
          <p:nvPr/>
        </p:nvSpPr>
        <p:spPr>
          <a:xfrm>
            <a:off x="685801" y="1598595"/>
            <a:ext cx="11051176" cy="2062103"/>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Mô tả chi tiết cách bán hàng hiệu quả cho nhóm: </a:t>
            </a:r>
          </a:p>
          <a:p>
            <a:pPr lvl="0" algn="just"/>
            <a:r>
              <a:rPr lang="vi-VN" sz="3200" dirty="0">
                <a:solidFill>
                  <a:srgbClr val="002060"/>
                </a:solidFill>
                <a:latin typeface="Cambria" panose="02040503050406030204" pitchFamily="18" charset="0"/>
                <a:ea typeface="Cambria" panose="02040503050406030204" pitchFamily="18" charset="0"/>
              </a:rPr>
              <a:t>+ Làm cái gì và làm như thế nào?; </a:t>
            </a:r>
          </a:p>
          <a:p>
            <a:pPr lvl="0" algn="just"/>
            <a:r>
              <a:rPr lang="vi-VN" sz="3200" dirty="0">
                <a:solidFill>
                  <a:srgbClr val="002060"/>
                </a:solidFill>
                <a:latin typeface="Cambria" panose="02040503050406030204" pitchFamily="18" charset="0"/>
                <a:ea typeface="Cambria" panose="02040503050406030204" pitchFamily="18" charset="0"/>
              </a:rPr>
              <a:t>+ Khuyến mãi khoảng bao nhiêu thì phù hợp mà vẫn đảm bảo có lãi?;...</a:t>
            </a:r>
          </a:p>
        </p:txBody>
      </p:sp>
    </p:spTree>
    <p:extLst>
      <p:ext uri="{BB962C8B-B14F-4D97-AF65-F5344CB8AC3E}">
        <p14:creationId xmlns:p14="http://schemas.microsoft.com/office/powerpoint/2010/main" val="6054287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EABD-D884-9DC2-1475-831DF6C1889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E5FE224-62F7-FBA1-23B8-DE733C6BF50E}"/>
              </a:ext>
            </a:extLst>
          </p:cNvPr>
          <p:cNvGrpSpPr/>
          <p:nvPr/>
        </p:nvGrpSpPr>
        <p:grpSpPr>
          <a:xfrm>
            <a:off x="4180114" y="383749"/>
            <a:ext cx="3422469" cy="1214846"/>
            <a:chOff x="252583" y="146709"/>
            <a:chExt cx="4995863" cy="1581150"/>
          </a:xfrm>
        </p:grpSpPr>
        <p:pic>
          <p:nvPicPr>
            <p:cNvPr id="3" name="图片 62">
              <a:extLst>
                <a:ext uri="{FF2B5EF4-FFF2-40B4-BE49-F238E27FC236}">
                  <a16:creationId xmlns:a16="http://schemas.microsoft.com/office/drawing/2014/main" id="{D72C627B-D817-E4E7-FF8C-CAA3B0F5B5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a:extLst>
                <a:ext uri="{FF2B5EF4-FFF2-40B4-BE49-F238E27FC236}">
                  <a16:creationId xmlns:a16="http://schemas.microsoft.com/office/drawing/2014/main" id="{AD8489C9-7A50-543D-D597-6B235508A424}"/>
                </a:ext>
              </a:extLst>
            </p:cNvPr>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sp>
        <p:nvSpPr>
          <p:cNvPr id="5" name="TextBox 4">
            <a:extLst>
              <a:ext uri="{FF2B5EF4-FFF2-40B4-BE49-F238E27FC236}">
                <a16:creationId xmlns:a16="http://schemas.microsoft.com/office/drawing/2014/main" id="{90D500BD-B330-BE14-B378-8BDE8419C9A9}"/>
              </a:ext>
            </a:extLst>
          </p:cNvPr>
          <p:cNvSpPr txBox="1"/>
          <p:nvPr/>
        </p:nvSpPr>
        <p:spPr>
          <a:xfrm>
            <a:off x="685801" y="1598595"/>
            <a:ext cx="11051176" cy="3539430"/>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 Nhóm tiếp tục thiết kế các việc làm cụ thể để bán hàng hiệu quả:</a:t>
            </a:r>
          </a:p>
          <a:p>
            <a:pPr lvl="0" algn="just"/>
            <a:r>
              <a:rPr lang="vi-VN" sz="3200" dirty="0">
                <a:solidFill>
                  <a:srgbClr val="002060"/>
                </a:solidFill>
                <a:latin typeface="Cambria" panose="02040503050406030204" pitchFamily="18" charset="0"/>
                <a:ea typeface="Cambria" panose="02040503050406030204" pitchFamily="18" charset="0"/>
              </a:rPr>
              <a:t>+ Trang trí quầy hàng như thể nào để khách hàng dễ nhìn thấy và muốn vào mua?</a:t>
            </a:r>
          </a:p>
          <a:p>
            <a:pPr lvl="0" algn="just"/>
            <a:r>
              <a:rPr lang="vi-VN" sz="3200" dirty="0">
                <a:solidFill>
                  <a:srgbClr val="002060"/>
                </a:solidFill>
                <a:latin typeface="Cambria" panose="02040503050406030204" pitchFamily="18" charset="0"/>
                <a:ea typeface="Cambria" panose="02040503050406030204" pitchFamily="18" charset="0"/>
              </a:rPr>
              <a:t>+ Chỗ ngồi của khách hàng như thế nào để tạo cảm giác thuận lợi?</a:t>
            </a:r>
          </a:p>
          <a:p>
            <a:pPr lvl="0" algn="just"/>
            <a:r>
              <a:rPr lang="vi-VN" sz="3200" dirty="0">
                <a:solidFill>
                  <a:srgbClr val="002060"/>
                </a:solidFill>
                <a:latin typeface="Cambria" panose="02040503050406030204" pitchFamily="18" charset="0"/>
                <a:ea typeface="Cambria" panose="02040503050406030204" pitchFamily="18" charset="0"/>
              </a:rPr>
              <a:t>+ Tặng quà miễn phí nào cho khách hàng?</a:t>
            </a:r>
          </a:p>
        </p:txBody>
      </p:sp>
    </p:spTree>
    <p:extLst>
      <p:ext uri="{BB962C8B-B14F-4D97-AF65-F5344CB8AC3E}">
        <p14:creationId xmlns:p14="http://schemas.microsoft.com/office/powerpoint/2010/main" val="43698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92D0-A187-1E2E-3B6B-35EDFB59F2A7}"/>
            </a:ext>
          </a:extLst>
        </p:cNvPr>
        <p:cNvGrpSpPr/>
        <p:nvPr/>
      </p:nvGrpSpPr>
      <p:grpSpPr>
        <a:xfrm>
          <a:off x="0" y="0"/>
          <a:ext cx="0" cy="0"/>
          <a:chOff x="0" y="0"/>
          <a:chExt cx="0" cy="0"/>
        </a:xfrm>
      </p:grpSpPr>
      <p:pic>
        <p:nvPicPr>
          <p:cNvPr id="9" name="Picture 8" descr="A person and person selling vegetables&#10;&#10;Description automatically generated">
            <a:extLst>
              <a:ext uri="{FF2B5EF4-FFF2-40B4-BE49-F238E27FC236}">
                <a16:creationId xmlns:a16="http://schemas.microsoft.com/office/drawing/2014/main" id="{92A96171-8271-D71D-F711-4BFF4F5FED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629" y="213687"/>
            <a:ext cx="5884170" cy="6858000"/>
          </a:xfrm>
          <a:prstGeom prst="rect">
            <a:avLst/>
          </a:prstGeom>
        </p:spPr>
      </p:pic>
      <p:pic>
        <p:nvPicPr>
          <p:cNvPr id="2" name="Hình ảnh 7">
            <a:extLst>
              <a:ext uri="{FF2B5EF4-FFF2-40B4-BE49-F238E27FC236}">
                <a16:creationId xmlns:a16="http://schemas.microsoft.com/office/drawing/2014/main" id="{842DD77B-F6E2-0978-A2E5-0CB0809A9065}"/>
              </a:ext>
            </a:extLst>
          </p:cNvPr>
          <p:cNvPicPr>
            <a:picLocks noChangeAspect="1"/>
          </p:cNvPicPr>
          <p:nvPr/>
        </p:nvPicPr>
        <p:blipFill>
          <a:blip r:embed="rId3"/>
          <a:stretch>
            <a:fillRect/>
          </a:stretch>
        </p:blipFill>
        <p:spPr>
          <a:xfrm>
            <a:off x="530928" y="1595409"/>
            <a:ext cx="6054930" cy="1278419"/>
          </a:xfrm>
          <a:prstGeom prst="rect">
            <a:avLst/>
          </a:prstGeom>
        </p:spPr>
      </p:pic>
    </p:spTree>
    <p:extLst>
      <p:ext uri="{BB962C8B-B14F-4D97-AF65-F5344CB8AC3E}">
        <p14:creationId xmlns:p14="http://schemas.microsoft.com/office/powerpoint/2010/main" val="42307885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4B06-1D1A-2379-8D6D-8C84E2E12A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8C988A-5AEB-9D1A-9127-88C47A72E9D0}"/>
              </a:ext>
            </a:extLst>
          </p:cNvPr>
          <p:cNvPicPr>
            <a:picLocks noChangeAspect="1"/>
          </p:cNvPicPr>
          <p:nvPr/>
        </p:nvPicPr>
        <p:blipFill rotWithShape="1">
          <a:blip r:embed="rId2"/>
          <a:srcRect l="21069" t="10582" r="38495" b="50757"/>
          <a:stretch/>
        </p:blipFill>
        <p:spPr>
          <a:xfrm rot="1203949">
            <a:off x="2997847" y="305843"/>
            <a:ext cx="2925116" cy="2152552"/>
          </a:xfrm>
          <a:prstGeom prst="rect">
            <a:avLst/>
          </a:prstGeom>
        </p:spPr>
      </p:pic>
      <p:sp>
        <p:nvSpPr>
          <p:cNvPr id="3" name="TextBox 2">
            <a:extLst>
              <a:ext uri="{FF2B5EF4-FFF2-40B4-BE49-F238E27FC236}">
                <a16:creationId xmlns:a16="http://schemas.microsoft.com/office/drawing/2014/main" id="{C198D311-C214-8E6B-52C8-3F9377BD437E}"/>
              </a:ext>
            </a:extLst>
          </p:cNvPr>
          <p:cNvSpPr txBox="1"/>
          <p:nvPr/>
        </p:nvSpPr>
        <p:spPr>
          <a:xfrm>
            <a:off x="642258" y="1993758"/>
            <a:ext cx="10123714" cy="3092000"/>
          </a:xfrm>
          <a:prstGeom prst="rect">
            <a:avLst/>
          </a:prstGeom>
          <a:noFill/>
        </p:spPr>
        <p:txBody>
          <a:bodyPr wrap="square" rtlCol="0">
            <a:spAutoFit/>
          </a:bodyPr>
          <a:lstStyle/>
          <a:p>
            <a:pPr lvl="0" algn="just">
              <a:lnSpc>
                <a:spcPct val="110000"/>
              </a:lnSpc>
              <a:spcBef>
                <a:spcPts val="600"/>
              </a:spcBef>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Chiến lược bán hàng bao gồm từ việc tiếp thị giới thiệu sản phẩm/ dịch vụ, chính sách khuyến mãi và chăm sóc khách hàng khi bán hàng để thu hút khách hàng, khuyến khích khách hàng mua nhiều hơn và lâu dài hơn.</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图片 1">
            <a:extLst>
              <a:ext uri="{FF2B5EF4-FFF2-40B4-BE49-F238E27FC236}">
                <a16:creationId xmlns:a16="http://schemas.microsoft.com/office/drawing/2014/main" id="{4E63C08D-E547-C3E8-DEA9-82AE5602E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133100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30059-A075-6AAD-6ED1-28C422E90B60}"/>
              </a:ext>
            </a:extLst>
          </p:cNvPr>
          <p:cNvSpPr txBox="1"/>
          <p:nvPr/>
        </p:nvSpPr>
        <p:spPr>
          <a:xfrm>
            <a:off x="536667" y="1960767"/>
            <a:ext cx="10842170" cy="3645229"/>
          </a:xfrm>
          <a:prstGeom prst="rect">
            <a:avLst/>
          </a:prstGeom>
          <a:noFill/>
        </p:spPr>
        <p:txBody>
          <a:bodyPr wrap="square">
            <a:spAutoFit/>
          </a:bodyPr>
          <a:lstStyle/>
          <a:p>
            <a:pPr marL="228600" marR="0" algn="just">
              <a:lnSpc>
                <a:spcPct val="107000"/>
              </a:lnSpc>
              <a:spcBef>
                <a:spcPts val="0"/>
              </a:spcBef>
              <a:spcAft>
                <a:spcPts val="800"/>
              </a:spcAft>
            </a:pP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Em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đánh</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giá</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mức</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hoạt</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theo</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gợi</a:t>
            </a:r>
            <a:r>
              <a:rPr lang="en-US" sz="40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ý:</a:t>
            </a:r>
          </a:p>
          <a:p>
            <a:pPr marL="228600" marR="0" algn="just">
              <a:lnSpc>
                <a:spcPct val="107000"/>
              </a:lnSpc>
              <a:spcBef>
                <a:spcPts val="0"/>
              </a:spcBef>
              <a:spcAft>
                <a:spcPts val="800"/>
              </a:spcAft>
            </a:pPr>
            <a:r>
              <a:rPr lang="vi-VN"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Hoàn </a:t>
            </a:r>
            <a:r>
              <a:rPr lang="en-US" sz="4000"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Segoe UI Emoji" panose="020B0502040204020203" pitchFamily="34" charset="0"/>
              </a:rPr>
              <a:t>⭐⭐⭐</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endParaRPr lang="vi-VN"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07000"/>
              </a:lnSpc>
              <a:spcBef>
                <a:spcPts val="0"/>
              </a:spcBef>
              <a:spcAft>
                <a:spcPts val="800"/>
              </a:spcAft>
            </a:pPr>
            <a:r>
              <a:rPr lang="vi-VN" sz="40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Hoàn </a:t>
            </a:r>
            <a:r>
              <a:rPr lang="en-US" sz="4000"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Segoe UI Emoji" panose="020B0502040204020203" pitchFamily="34" charset="0"/>
              </a:rPr>
              <a:t>⭐⭐</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endParaRPr lang="vi-VN"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228600" marR="0" algn="just">
              <a:lnSpc>
                <a:spcPct val="107000"/>
              </a:lnSpc>
              <a:spcBef>
                <a:spcPts val="0"/>
              </a:spcBef>
              <a:spcAft>
                <a:spcPts val="800"/>
              </a:spcAft>
            </a:pPr>
            <a:r>
              <a:rPr lang="vi-VN"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Ch</a:t>
            </a:r>
            <a:r>
              <a:rPr lang="vi-VN"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ư</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a </a:t>
            </a:r>
            <a:r>
              <a:rPr lang="en-US" sz="4000"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hoàn</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err="1">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kern="100" dirty="0">
                <a:solidFill>
                  <a:schemeClr val="accent3">
                    <a:lumMod val="50000"/>
                  </a:schemeClr>
                </a:solidFill>
                <a:effectLst/>
                <a:latin typeface="Cambria" panose="02040503050406030204" pitchFamily="18" charset="0"/>
                <a:ea typeface="Cambria" panose="02040503050406030204" pitchFamily="18" charset="0"/>
                <a:cs typeface="Segoe UI Emoji" panose="020B0502040204020203" pitchFamily="34" charset="0"/>
              </a:rPr>
              <a:t>⭐</a:t>
            </a:r>
            <a:endParaRPr lang="en-US" sz="4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AD4B71-2ED0-39AF-9EA6-306648626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17" y="613014"/>
            <a:ext cx="10661470" cy="1255068"/>
          </a:xfrm>
          <a:prstGeom prst="rect">
            <a:avLst/>
          </a:prstGeom>
        </p:spPr>
      </p:pic>
    </p:spTree>
    <p:extLst>
      <p:ext uri="{BB962C8B-B14F-4D97-AF65-F5344CB8AC3E}">
        <p14:creationId xmlns:p14="http://schemas.microsoft.com/office/powerpoint/2010/main" val="1905503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room&#10;&#10;Description automatically generated">
            <a:extLst>
              <a:ext uri="{FF2B5EF4-FFF2-40B4-BE49-F238E27FC236}">
                <a16:creationId xmlns:a16="http://schemas.microsoft.com/office/drawing/2014/main" id="{C6529E2F-9F37-CE2E-FD7A-B126A377ED6A}"/>
              </a:ext>
            </a:extLst>
          </p:cNvPr>
          <p:cNvPicPr>
            <a:picLocks noChangeAspect="1"/>
          </p:cNvPicPr>
          <p:nvPr/>
        </p:nvPicPr>
        <p:blipFill>
          <a:blip r:embed="rId2"/>
          <a:srcRect b="19"/>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A459B4BE-C19D-FC31-1D18-D3D697F531F7}"/>
              </a:ext>
            </a:extLst>
          </p:cNvPr>
          <p:cNvGrpSpPr/>
          <p:nvPr/>
        </p:nvGrpSpPr>
        <p:grpSpPr>
          <a:xfrm>
            <a:off x="1140179" y="4469165"/>
            <a:ext cx="10239022" cy="2308324"/>
            <a:chOff x="1088571" y="4349432"/>
            <a:chExt cx="10080172" cy="2429461"/>
          </a:xfrm>
        </p:grpSpPr>
        <p:sp>
          <p:nvSpPr>
            <p:cNvPr id="5" name="Rectangle: Rounded Corners 4">
              <a:extLst>
                <a:ext uri="{FF2B5EF4-FFF2-40B4-BE49-F238E27FC236}">
                  <a16:creationId xmlns:a16="http://schemas.microsoft.com/office/drawing/2014/main" id="{9CA7C2FF-E8B1-64D5-76CC-D7431BE3136D}"/>
                </a:ext>
              </a:extLst>
            </p:cNvPr>
            <p:cNvSpPr/>
            <p:nvPr/>
          </p:nvSpPr>
          <p:spPr>
            <a:xfrm>
              <a:off x="1088571" y="4349432"/>
              <a:ext cx="10080172" cy="2401323"/>
            </a:xfrm>
            <a:custGeom>
              <a:avLst/>
              <a:gdLst>
                <a:gd name="connsiteX0" fmla="*/ 0 w 10239022"/>
                <a:gd name="connsiteY0" fmla="*/ 380272 h 2281589"/>
                <a:gd name="connsiteX1" fmla="*/ 380272 w 10239022"/>
                <a:gd name="connsiteY1" fmla="*/ 0 h 2281589"/>
                <a:gd name="connsiteX2" fmla="*/ 1246876 w 10239022"/>
                <a:gd name="connsiteY2" fmla="*/ 0 h 2281589"/>
                <a:gd name="connsiteX3" fmla="*/ 1734340 w 10239022"/>
                <a:gd name="connsiteY3" fmla="*/ 0 h 2281589"/>
                <a:gd name="connsiteX4" fmla="*/ 2316590 w 10239022"/>
                <a:gd name="connsiteY4" fmla="*/ 0 h 2281589"/>
                <a:gd name="connsiteX5" fmla="*/ 2709269 w 10239022"/>
                <a:gd name="connsiteY5" fmla="*/ 0 h 2281589"/>
                <a:gd name="connsiteX6" fmla="*/ 3291519 w 10239022"/>
                <a:gd name="connsiteY6" fmla="*/ 0 h 2281589"/>
                <a:gd name="connsiteX7" fmla="*/ 4063338 w 10239022"/>
                <a:gd name="connsiteY7" fmla="*/ 0 h 2281589"/>
                <a:gd name="connsiteX8" fmla="*/ 4835157 w 10239022"/>
                <a:gd name="connsiteY8" fmla="*/ 0 h 2281589"/>
                <a:gd name="connsiteX9" fmla="*/ 5606976 w 10239022"/>
                <a:gd name="connsiteY9" fmla="*/ 0 h 2281589"/>
                <a:gd name="connsiteX10" fmla="*/ 6378795 w 10239022"/>
                <a:gd name="connsiteY10" fmla="*/ 0 h 2281589"/>
                <a:gd name="connsiteX11" fmla="*/ 7150613 w 10239022"/>
                <a:gd name="connsiteY11" fmla="*/ 0 h 2281589"/>
                <a:gd name="connsiteX12" fmla="*/ 7827648 w 10239022"/>
                <a:gd name="connsiteY12" fmla="*/ 0 h 2281589"/>
                <a:gd name="connsiteX13" fmla="*/ 8409897 w 10239022"/>
                <a:gd name="connsiteY13" fmla="*/ 0 h 2281589"/>
                <a:gd name="connsiteX14" fmla="*/ 9181716 w 10239022"/>
                <a:gd name="connsiteY14" fmla="*/ 0 h 2281589"/>
                <a:gd name="connsiteX15" fmla="*/ 9858750 w 10239022"/>
                <a:gd name="connsiteY15" fmla="*/ 0 h 2281589"/>
                <a:gd name="connsiteX16" fmla="*/ 10239022 w 10239022"/>
                <a:gd name="connsiteY16" fmla="*/ 380272 h 2281589"/>
                <a:gd name="connsiteX17" fmla="*/ 10239022 w 10239022"/>
                <a:gd name="connsiteY17" fmla="*/ 872077 h 2281589"/>
                <a:gd name="connsiteX18" fmla="*/ 10239022 w 10239022"/>
                <a:gd name="connsiteY18" fmla="*/ 1348671 h 2281589"/>
                <a:gd name="connsiteX19" fmla="*/ 10239022 w 10239022"/>
                <a:gd name="connsiteY19" fmla="*/ 1901317 h 2281589"/>
                <a:gd name="connsiteX20" fmla="*/ 9858750 w 10239022"/>
                <a:gd name="connsiteY20" fmla="*/ 2281589 h 2281589"/>
                <a:gd name="connsiteX21" fmla="*/ 9276501 w 10239022"/>
                <a:gd name="connsiteY21" fmla="*/ 2281589 h 2281589"/>
                <a:gd name="connsiteX22" fmla="*/ 8599466 w 10239022"/>
                <a:gd name="connsiteY22" fmla="*/ 2281589 h 2281589"/>
                <a:gd name="connsiteX23" fmla="*/ 8112002 w 10239022"/>
                <a:gd name="connsiteY23" fmla="*/ 2281589 h 2281589"/>
                <a:gd name="connsiteX24" fmla="*/ 7719322 w 10239022"/>
                <a:gd name="connsiteY24" fmla="*/ 2281589 h 2281589"/>
                <a:gd name="connsiteX25" fmla="*/ 7326642 w 10239022"/>
                <a:gd name="connsiteY25" fmla="*/ 2281589 h 2281589"/>
                <a:gd name="connsiteX26" fmla="*/ 6839178 w 10239022"/>
                <a:gd name="connsiteY26" fmla="*/ 2281589 h 2281589"/>
                <a:gd name="connsiteX27" fmla="*/ 6256928 w 10239022"/>
                <a:gd name="connsiteY27" fmla="*/ 2281589 h 2281589"/>
                <a:gd name="connsiteX28" fmla="*/ 5485109 w 10239022"/>
                <a:gd name="connsiteY28" fmla="*/ 2281589 h 2281589"/>
                <a:gd name="connsiteX29" fmla="*/ 4808075 w 10239022"/>
                <a:gd name="connsiteY29" fmla="*/ 2281589 h 2281589"/>
                <a:gd name="connsiteX30" fmla="*/ 4415395 w 10239022"/>
                <a:gd name="connsiteY30" fmla="*/ 2281589 h 2281589"/>
                <a:gd name="connsiteX31" fmla="*/ 3833146 w 10239022"/>
                <a:gd name="connsiteY31" fmla="*/ 2281589 h 2281589"/>
                <a:gd name="connsiteX32" fmla="*/ 3061327 w 10239022"/>
                <a:gd name="connsiteY32" fmla="*/ 2281589 h 2281589"/>
                <a:gd name="connsiteX33" fmla="*/ 2289508 w 10239022"/>
                <a:gd name="connsiteY33" fmla="*/ 2281589 h 2281589"/>
                <a:gd name="connsiteX34" fmla="*/ 1802044 w 10239022"/>
                <a:gd name="connsiteY34" fmla="*/ 2281589 h 2281589"/>
                <a:gd name="connsiteX35" fmla="*/ 380272 w 10239022"/>
                <a:gd name="connsiteY35" fmla="*/ 2281589 h 2281589"/>
                <a:gd name="connsiteX36" fmla="*/ 0 w 10239022"/>
                <a:gd name="connsiteY36" fmla="*/ 1901317 h 2281589"/>
                <a:gd name="connsiteX37" fmla="*/ 0 w 10239022"/>
                <a:gd name="connsiteY37" fmla="*/ 1439933 h 2281589"/>
                <a:gd name="connsiteX38" fmla="*/ 0 w 10239022"/>
                <a:gd name="connsiteY38" fmla="*/ 963339 h 2281589"/>
                <a:gd name="connsiteX39" fmla="*/ 0 w 10239022"/>
                <a:gd name="connsiteY39" fmla="*/ 380272 h 228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239022" h="2281589" fill="none" extrusionOk="0">
                  <a:moveTo>
                    <a:pt x="0" y="380272"/>
                  </a:moveTo>
                  <a:cubicBezTo>
                    <a:pt x="-2664" y="177589"/>
                    <a:pt x="184526" y="406"/>
                    <a:pt x="380272" y="0"/>
                  </a:cubicBezTo>
                  <a:cubicBezTo>
                    <a:pt x="789486" y="12305"/>
                    <a:pt x="878767" y="-33466"/>
                    <a:pt x="1246876" y="0"/>
                  </a:cubicBezTo>
                  <a:cubicBezTo>
                    <a:pt x="1614985" y="33466"/>
                    <a:pt x="1523986" y="-15522"/>
                    <a:pt x="1734340" y="0"/>
                  </a:cubicBezTo>
                  <a:cubicBezTo>
                    <a:pt x="1944694" y="15522"/>
                    <a:pt x="2174277" y="513"/>
                    <a:pt x="2316590" y="0"/>
                  </a:cubicBezTo>
                  <a:cubicBezTo>
                    <a:pt x="2458903" y="-513"/>
                    <a:pt x="2627274" y="1241"/>
                    <a:pt x="2709269" y="0"/>
                  </a:cubicBezTo>
                  <a:cubicBezTo>
                    <a:pt x="2791264" y="-1241"/>
                    <a:pt x="3023010" y="-18059"/>
                    <a:pt x="3291519" y="0"/>
                  </a:cubicBezTo>
                  <a:cubicBezTo>
                    <a:pt x="3560028" y="18059"/>
                    <a:pt x="3883645" y="-35488"/>
                    <a:pt x="4063338" y="0"/>
                  </a:cubicBezTo>
                  <a:cubicBezTo>
                    <a:pt x="4243031" y="35488"/>
                    <a:pt x="4579524" y="-37173"/>
                    <a:pt x="4835157" y="0"/>
                  </a:cubicBezTo>
                  <a:cubicBezTo>
                    <a:pt x="5090790" y="37173"/>
                    <a:pt x="5374986" y="-779"/>
                    <a:pt x="5606976" y="0"/>
                  </a:cubicBezTo>
                  <a:cubicBezTo>
                    <a:pt x="5838966" y="779"/>
                    <a:pt x="6197746" y="36314"/>
                    <a:pt x="6378795" y="0"/>
                  </a:cubicBezTo>
                  <a:cubicBezTo>
                    <a:pt x="6559844" y="-36314"/>
                    <a:pt x="6898078" y="-5305"/>
                    <a:pt x="7150613" y="0"/>
                  </a:cubicBezTo>
                  <a:cubicBezTo>
                    <a:pt x="7403148" y="5305"/>
                    <a:pt x="7538315" y="416"/>
                    <a:pt x="7827648" y="0"/>
                  </a:cubicBezTo>
                  <a:cubicBezTo>
                    <a:pt x="8116982" y="-416"/>
                    <a:pt x="8273218" y="-3349"/>
                    <a:pt x="8409897" y="0"/>
                  </a:cubicBezTo>
                  <a:cubicBezTo>
                    <a:pt x="8546576" y="3349"/>
                    <a:pt x="8954053" y="-27561"/>
                    <a:pt x="9181716" y="0"/>
                  </a:cubicBezTo>
                  <a:cubicBezTo>
                    <a:pt x="9409379" y="27561"/>
                    <a:pt x="9551652" y="4416"/>
                    <a:pt x="9858750" y="0"/>
                  </a:cubicBezTo>
                  <a:cubicBezTo>
                    <a:pt x="10091041" y="30835"/>
                    <a:pt x="10212215" y="175198"/>
                    <a:pt x="10239022" y="380272"/>
                  </a:cubicBezTo>
                  <a:cubicBezTo>
                    <a:pt x="10259265" y="500046"/>
                    <a:pt x="10226459" y="766407"/>
                    <a:pt x="10239022" y="872077"/>
                  </a:cubicBezTo>
                  <a:cubicBezTo>
                    <a:pt x="10251585" y="977748"/>
                    <a:pt x="10246634" y="1160901"/>
                    <a:pt x="10239022" y="1348671"/>
                  </a:cubicBezTo>
                  <a:cubicBezTo>
                    <a:pt x="10231410" y="1536441"/>
                    <a:pt x="10255387" y="1674693"/>
                    <a:pt x="10239022" y="1901317"/>
                  </a:cubicBezTo>
                  <a:cubicBezTo>
                    <a:pt x="10207172" y="2130775"/>
                    <a:pt x="10020112" y="2296896"/>
                    <a:pt x="9858750" y="2281589"/>
                  </a:cubicBezTo>
                  <a:cubicBezTo>
                    <a:pt x="9644183" y="2274058"/>
                    <a:pt x="9541332" y="2263195"/>
                    <a:pt x="9276501" y="2281589"/>
                  </a:cubicBezTo>
                  <a:cubicBezTo>
                    <a:pt x="9011670" y="2299983"/>
                    <a:pt x="8796429" y="2256096"/>
                    <a:pt x="8599466" y="2281589"/>
                  </a:cubicBezTo>
                  <a:cubicBezTo>
                    <a:pt x="8402504" y="2307082"/>
                    <a:pt x="8321497" y="2262631"/>
                    <a:pt x="8112002" y="2281589"/>
                  </a:cubicBezTo>
                  <a:cubicBezTo>
                    <a:pt x="7902507" y="2300547"/>
                    <a:pt x="7868913" y="2263428"/>
                    <a:pt x="7719322" y="2281589"/>
                  </a:cubicBezTo>
                  <a:cubicBezTo>
                    <a:pt x="7569731" y="2299750"/>
                    <a:pt x="7425693" y="2283400"/>
                    <a:pt x="7326642" y="2281589"/>
                  </a:cubicBezTo>
                  <a:cubicBezTo>
                    <a:pt x="7227591" y="2279778"/>
                    <a:pt x="7046536" y="2301021"/>
                    <a:pt x="6839178" y="2281589"/>
                  </a:cubicBezTo>
                  <a:cubicBezTo>
                    <a:pt x="6631820" y="2262157"/>
                    <a:pt x="6507957" y="2263674"/>
                    <a:pt x="6256928" y="2281589"/>
                  </a:cubicBezTo>
                  <a:cubicBezTo>
                    <a:pt x="6005899" y="2299505"/>
                    <a:pt x="5765606" y="2267315"/>
                    <a:pt x="5485109" y="2281589"/>
                  </a:cubicBezTo>
                  <a:cubicBezTo>
                    <a:pt x="5204612" y="2295863"/>
                    <a:pt x="5125770" y="2279714"/>
                    <a:pt x="4808075" y="2281589"/>
                  </a:cubicBezTo>
                  <a:cubicBezTo>
                    <a:pt x="4490380" y="2283464"/>
                    <a:pt x="4582854" y="2276496"/>
                    <a:pt x="4415395" y="2281589"/>
                  </a:cubicBezTo>
                  <a:cubicBezTo>
                    <a:pt x="4247936" y="2286682"/>
                    <a:pt x="3990685" y="2273213"/>
                    <a:pt x="3833146" y="2281589"/>
                  </a:cubicBezTo>
                  <a:cubicBezTo>
                    <a:pt x="3675607" y="2289965"/>
                    <a:pt x="3344467" y="2313892"/>
                    <a:pt x="3061327" y="2281589"/>
                  </a:cubicBezTo>
                  <a:cubicBezTo>
                    <a:pt x="2778187" y="2249286"/>
                    <a:pt x="2517794" y="2290547"/>
                    <a:pt x="2289508" y="2281589"/>
                  </a:cubicBezTo>
                  <a:cubicBezTo>
                    <a:pt x="2061222" y="2272631"/>
                    <a:pt x="2011985" y="2258555"/>
                    <a:pt x="1802044" y="2281589"/>
                  </a:cubicBezTo>
                  <a:cubicBezTo>
                    <a:pt x="1592103" y="2304623"/>
                    <a:pt x="827495" y="2322101"/>
                    <a:pt x="380272" y="2281589"/>
                  </a:cubicBezTo>
                  <a:cubicBezTo>
                    <a:pt x="178934" y="2271185"/>
                    <a:pt x="-17842" y="2070402"/>
                    <a:pt x="0" y="1901317"/>
                  </a:cubicBezTo>
                  <a:cubicBezTo>
                    <a:pt x="-5628" y="1808846"/>
                    <a:pt x="1278" y="1550521"/>
                    <a:pt x="0" y="1439933"/>
                  </a:cubicBezTo>
                  <a:cubicBezTo>
                    <a:pt x="-1278" y="1329345"/>
                    <a:pt x="-20024" y="1079838"/>
                    <a:pt x="0" y="963339"/>
                  </a:cubicBezTo>
                  <a:cubicBezTo>
                    <a:pt x="20024" y="846840"/>
                    <a:pt x="5998" y="530617"/>
                    <a:pt x="0" y="380272"/>
                  </a:cubicBezTo>
                  <a:close/>
                </a:path>
                <a:path w="10239022" h="2281589" stroke="0" extrusionOk="0">
                  <a:moveTo>
                    <a:pt x="0" y="380272"/>
                  </a:moveTo>
                  <a:cubicBezTo>
                    <a:pt x="15555" y="172236"/>
                    <a:pt x="151067" y="26147"/>
                    <a:pt x="380272" y="0"/>
                  </a:cubicBezTo>
                  <a:cubicBezTo>
                    <a:pt x="594385" y="1537"/>
                    <a:pt x="708839" y="5471"/>
                    <a:pt x="962521" y="0"/>
                  </a:cubicBezTo>
                  <a:cubicBezTo>
                    <a:pt x="1216203" y="-5471"/>
                    <a:pt x="1640755" y="21833"/>
                    <a:pt x="1829125" y="0"/>
                  </a:cubicBezTo>
                  <a:cubicBezTo>
                    <a:pt x="2017495" y="-21833"/>
                    <a:pt x="2503946" y="-4320"/>
                    <a:pt x="2695729" y="0"/>
                  </a:cubicBezTo>
                  <a:cubicBezTo>
                    <a:pt x="2887512" y="4320"/>
                    <a:pt x="3110770" y="24493"/>
                    <a:pt x="3372763" y="0"/>
                  </a:cubicBezTo>
                  <a:cubicBezTo>
                    <a:pt x="3634756" y="-24493"/>
                    <a:pt x="3666464" y="-836"/>
                    <a:pt x="3765443" y="0"/>
                  </a:cubicBezTo>
                  <a:cubicBezTo>
                    <a:pt x="3864422" y="836"/>
                    <a:pt x="4215201" y="-11374"/>
                    <a:pt x="4347692" y="0"/>
                  </a:cubicBezTo>
                  <a:cubicBezTo>
                    <a:pt x="4480183" y="11374"/>
                    <a:pt x="4658134" y="22756"/>
                    <a:pt x="4929941" y="0"/>
                  </a:cubicBezTo>
                  <a:cubicBezTo>
                    <a:pt x="5201748" y="-22756"/>
                    <a:pt x="5229408" y="4747"/>
                    <a:pt x="5417406" y="0"/>
                  </a:cubicBezTo>
                  <a:cubicBezTo>
                    <a:pt x="5605405" y="-4747"/>
                    <a:pt x="5761678" y="-8034"/>
                    <a:pt x="5999655" y="0"/>
                  </a:cubicBezTo>
                  <a:cubicBezTo>
                    <a:pt x="6237632" y="8034"/>
                    <a:pt x="6611070" y="30472"/>
                    <a:pt x="6866259" y="0"/>
                  </a:cubicBezTo>
                  <a:cubicBezTo>
                    <a:pt x="7121448" y="-30472"/>
                    <a:pt x="7539762" y="-34799"/>
                    <a:pt x="7732863" y="0"/>
                  </a:cubicBezTo>
                  <a:cubicBezTo>
                    <a:pt x="7925964" y="34799"/>
                    <a:pt x="8187238" y="1993"/>
                    <a:pt x="8315112" y="0"/>
                  </a:cubicBezTo>
                  <a:cubicBezTo>
                    <a:pt x="8442986" y="-1993"/>
                    <a:pt x="8744683" y="-10081"/>
                    <a:pt x="8992146" y="0"/>
                  </a:cubicBezTo>
                  <a:cubicBezTo>
                    <a:pt x="9239609" y="10081"/>
                    <a:pt x="9641139" y="-29510"/>
                    <a:pt x="9858750" y="0"/>
                  </a:cubicBezTo>
                  <a:cubicBezTo>
                    <a:pt x="10073069" y="9605"/>
                    <a:pt x="10194817" y="169130"/>
                    <a:pt x="10239022" y="380272"/>
                  </a:cubicBezTo>
                  <a:cubicBezTo>
                    <a:pt x="10235567" y="517431"/>
                    <a:pt x="10229342" y="726320"/>
                    <a:pt x="10239022" y="856866"/>
                  </a:cubicBezTo>
                  <a:cubicBezTo>
                    <a:pt x="10248702" y="987412"/>
                    <a:pt x="10215751" y="1146363"/>
                    <a:pt x="10239022" y="1348671"/>
                  </a:cubicBezTo>
                  <a:cubicBezTo>
                    <a:pt x="10262293" y="1550980"/>
                    <a:pt x="10254129" y="1710105"/>
                    <a:pt x="10239022" y="1901317"/>
                  </a:cubicBezTo>
                  <a:cubicBezTo>
                    <a:pt x="10227823" y="2064218"/>
                    <a:pt x="10054617" y="2283368"/>
                    <a:pt x="9858750" y="2281589"/>
                  </a:cubicBezTo>
                  <a:cubicBezTo>
                    <a:pt x="9663376" y="2263313"/>
                    <a:pt x="9171574" y="2297269"/>
                    <a:pt x="8992146" y="2281589"/>
                  </a:cubicBezTo>
                  <a:cubicBezTo>
                    <a:pt x="8812718" y="2265909"/>
                    <a:pt x="8391317" y="2257044"/>
                    <a:pt x="8125543" y="2281589"/>
                  </a:cubicBezTo>
                  <a:cubicBezTo>
                    <a:pt x="7859769" y="2306134"/>
                    <a:pt x="7624920" y="2303967"/>
                    <a:pt x="7258939" y="2281589"/>
                  </a:cubicBezTo>
                  <a:cubicBezTo>
                    <a:pt x="6892958" y="2259211"/>
                    <a:pt x="6896908" y="2273676"/>
                    <a:pt x="6676690" y="2281589"/>
                  </a:cubicBezTo>
                  <a:cubicBezTo>
                    <a:pt x="6456472" y="2289502"/>
                    <a:pt x="6161876" y="2277571"/>
                    <a:pt x="5904871" y="2281589"/>
                  </a:cubicBezTo>
                  <a:cubicBezTo>
                    <a:pt x="5647866" y="2285607"/>
                    <a:pt x="5368968" y="2284247"/>
                    <a:pt x="5227836" y="2281589"/>
                  </a:cubicBezTo>
                  <a:cubicBezTo>
                    <a:pt x="5086704" y="2278931"/>
                    <a:pt x="4718197" y="2279711"/>
                    <a:pt x="4456018" y="2281589"/>
                  </a:cubicBezTo>
                  <a:cubicBezTo>
                    <a:pt x="4193839" y="2283467"/>
                    <a:pt x="4120510" y="2264328"/>
                    <a:pt x="3873768" y="2281589"/>
                  </a:cubicBezTo>
                  <a:cubicBezTo>
                    <a:pt x="3627026" y="2298851"/>
                    <a:pt x="3433812" y="2295189"/>
                    <a:pt x="3101949" y="2281589"/>
                  </a:cubicBezTo>
                  <a:cubicBezTo>
                    <a:pt x="2770086" y="2267989"/>
                    <a:pt x="2727422" y="2263168"/>
                    <a:pt x="2519700" y="2281589"/>
                  </a:cubicBezTo>
                  <a:cubicBezTo>
                    <a:pt x="2311978" y="2300010"/>
                    <a:pt x="2068489" y="2276503"/>
                    <a:pt x="1653096" y="2281589"/>
                  </a:cubicBezTo>
                  <a:cubicBezTo>
                    <a:pt x="1237703" y="2286675"/>
                    <a:pt x="1256775" y="2301068"/>
                    <a:pt x="1070847" y="2281589"/>
                  </a:cubicBezTo>
                  <a:cubicBezTo>
                    <a:pt x="884919" y="2262110"/>
                    <a:pt x="632543" y="2267839"/>
                    <a:pt x="380272" y="2281589"/>
                  </a:cubicBezTo>
                  <a:cubicBezTo>
                    <a:pt x="156485" y="2327637"/>
                    <a:pt x="29710" y="2083168"/>
                    <a:pt x="0" y="1901317"/>
                  </a:cubicBezTo>
                  <a:cubicBezTo>
                    <a:pt x="-6156" y="1716389"/>
                    <a:pt x="-10678" y="1517782"/>
                    <a:pt x="0" y="1409512"/>
                  </a:cubicBezTo>
                  <a:cubicBezTo>
                    <a:pt x="10678" y="1301242"/>
                    <a:pt x="141" y="1063550"/>
                    <a:pt x="0" y="902497"/>
                  </a:cubicBezTo>
                  <a:cubicBezTo>
                    <a:pt x="-141" y="741444"/>
                    <a:pt x="-18296" y="584150"/>
                    <a:pt x="0" y="380272"/>
                  </a:cubicBezTo>
                  <a:close/>
                </a:path>
              </a:pathLst>
            </a:custGeom>
            <a:solidFill>
              <a:schemeClr val="bg1">
                <a:alpha val="90000"/>
              </a:schemeClr>
            </a:solidFill>
            <a:ln>
              <a:solidFill>
                <a:srgbClr val="C00000"/>
              </a:solidFill>
              <a:extLst>
                <a:ext uri="{C807C97D-BFC1-408E-A445-0C87EB9F89A2}">
                  <ask:lineSketchStyleProps xmlns:ask="http://schemas.microsoft.com/office/drawing/2018/sketchyshapes" xmlns="" sd="904339567">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FC8DEF-2DE4-4E64-A15C-2DE8DD39EC2C}"/>
                </a:ext>
              </a:extLst>
            </p:cNvPr>
            <p:cNvSpPr txBox="1"/>
            <p:nvPr/>
          </p:nvSpPr>
          <p:spPr>
            <a:xfrm>
              <a:off x="1228881" y="4349432"/>
              <a:ext cx="9867622" cy="2429461"/>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Tham </a:t>
              </a:r>
              <a:r>
                <a:rPr lang="en-US" sz="3600" dirty="0" err="1">
                  <a:latin typeface="Cambria" panose="02040503050406030204" pitchFamily="18" charset="0"/>
                  <a:ea typeface="Cambria" panose="02040503050406030204" pitchFamily="18" charset="0"/>
                </a:rPr>
                <a:t>gia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biểu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diễn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mừng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Thành </a:t>
              </a:r>
              <a:r>
                <a:rPr lang="en-US" sz="3600" dirty="0" err="1">
                  <a:latin typeface="Cambria" panose="02040503050406030204" pitchFamily="18" charset="0"/>
                  <a:ea typeface="Cambria" panose="02040503050406030204" pitchFamily="18" charset="0"/>
                </a:rPr>
                <a:t>lập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dân</a:t>
              </a: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Nam 22-12.</a:t>
              </a:r>
              <a:endParaRPr lang="vi-VN"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quyết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tâm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cẩn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575695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69" r="14633" b="41954"/>
          <a:stretch/>
        </p:blipFill>
        <p:spPr>
          <a:xfrm>
            <a:off x="1742927" y="748235"/>
            <a:ext cx="7901470" cy="3368361"/>
          </a:xfrm>
          <a:prstGeom prst="rect">
            <a:avLst/>
          </a:prstGeom>
        </p:spPr>
      </p:pic>
      <p:pic>
        <p:nvPicPr>
          <p:cNvPr id="3" name="Đồ họa 5">
            <a:extLst>
              <a:ext uri="{FF2B5EF4-FFF2-40B4-BE49-F238E27FC236}">
                <a16:creationId xmlns:a16="http://schemas.microsoft.com/office/drawing/2014/main" id="{900413A0-4EF4-2CE1-DC66-887E124C0124}"/>
              </a:ext>
            </a:extLst>
          </p:cNvPr>
          <p:cNvPicPr>
            <a:picLocks noChangeAspect="1"/>
          </p:cNvPicPr>
          <p:nvPr/>
        </p:nvPicPr>
        <p:blipFill>
          <a:blip r:embed="rId3"/>
          <a:stretch>
            <a:fillRect/>
          </a:stretch>
        </p:blipFill>
        <p:spPr>
          <a:xfrm flipH="1">
            <a:off x="360020" y="2547670"/>
            <a:ext cx="2336792" cy="3807835"/>
          </a:xfrm>
          <a:prstGeom prst="rect">
            <a:avLst/>
          </a:prstGeom>
        </p:spPr>
      </p:pic>
      <p:pic>
        <p:nvPicPr>
          <p:cNvPr id="4" name="图片 3">
            <a:extLst>
              <a:ext uri="{FF2B5EF4-FFF2-40B4-BE49-F238E27FC236}">
                <a16:creationId xmlns:a16="http://schemas.microsoft.com/office/drawing/2014/main" id="{59661E9A-BB10-ADE2-16FE-57DCDFE87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spTree>
    <p:extLst>
      <p:ext uri="{BB962C8B-B14F-4D97-AF65-F5344CB8AC3E}">
        <p14:creationId xmlns:p14="http://schemas.microsoft.com/office/powerpoint/2010/main" val="28088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6B802-2CAD-CA58-35E8-47D71ED3F9EF}"/>
            </a:ext>
          </a:extLst>
        </p:cNvPr>
        <p:cNvGrpSpPr/>
        <p:nvPr/>
      </p:nvGrpSpPr>
      <p:grpSpPr>
        <a:xfrm>
          <a:off x="0" y="0"/>
          <a:ext cx="0" cy="0"/>
          <a:chOff x="0" y="0"/>
          <a:chExt cx="0" cy="0"/>
        </a:xfrm>
      </p:grpSpPr>
      <p:pic>
        <p:nvPicPr>
          <p:cNvPr id="2" name="图形" descr="5d1de482s853c6">
            <a:extLst>
              <a:ext uri="{FF2B5EF4-FFF2-40B4-BE49-F238E27FC236}">
                <a16:creationId xmlns:a16="http://schemas.microsoft.com/office/drawing/2014/main" id="{2300EBAD-3533-D840-BA85-862C8BA7AA7B}"/>
              </a:ext>
            </a:extLst>
          </p:cNvPr>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a:extLst>
              <a:ext uri="{FF2B5EF4-FFF2-40B4-BE49-F238E27FC236}">
                <a16:creationId xmlns:a16="http://schemas.microsoft.com/office/drawing/2014/main" id="{3259E94A-1CDD-4617-C91F-F24E30850F5E}"/>
              </a:ext>
            </a:extLst>
          </p:cNvPr>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a:extLst>
              <a:ext uri="{FF2B5EF4-FFF2-40B4-BE49-F238E27FC236}">
                <a16:creationId xmlns:a16="http://schemas.microsoft.com/office/drawing/2014/main" id="{1255978B-42A0-D63D-A8D8-3962A0768020}"/>
              </a:ext>
            </a:extLst>
          </p:cNvPr>
          <p:cNvPicPr>
            <a:picLocks noChangeAspect="1"/>
          </p:cNvPicPr>
          <p:nvPr/>
        </p:nvPicPr>
        <p:blipFill>
          <a:blip r:embed="rId7"/>
          <a:srcRect b="62187"/>
          <a:stretch>
            <a:fillRect/>
          </a:stretch>
        </p:blipFill>
        <p:spPr>
          <a:xfrm>
            <a:off x="0" y="0"/>
            <a:ext cx="12192000" cy="2305050"/>
          </a:xfrm>
          <a:prstGeom prst="rect">
            <a:avLst/>
          </a:prstGeom>
        </p:spPr>
      </p:pic>
      <p:grpSp>
        <p:nvGrpSpPr>
          <p:cNvPr id="3" name="图形">
            <a:extLst>
              <a:ext uri="{FF2B5EF4-FFF2-40B4-BE49-F238E27FC236}">
                <a16:creationId xmlns:a16="http://schemas.microsoft.com/office/drawing/2014/main" id="{A410E284-028F-5F34-2B7F-64E5DA5B443D}"/>
              </a:ext>
            </a:extLst>
          </p:cNvPr>
          <p:cNvGrpSpPr/>
          <p:nvPr/>
        </p:nvGrpSpPr>
        <p:grpSpPr>
          <a:xfrm>
            <a:off x="8608350" y="2305050"/>
            <a:ext cx="4025265" cy="4633595"/>
            <a:chOff x="12914" y="3040"/>
            <a:chExt cx="6339" cy="7297"/>
          </a:xfrm>
        </p:grpSpPr>
        <p:pic>
          <p:nvPicPr>
            <p:cNvPr id="13" name="图形" descr="5b8b67sdd52b6e0a">
              <a:extLst>
                <a:ext uri="{FF2B5EF4-FFF2-40B4-BE49-F238E27FC236}">
                  <a16:creationId xmlns:a16="http://schemas.microsoft.com/office/drawing/2014/main" id="{18E1C9ED-B63C-503F-2FA5-3BBAE417C2E5}"/>
                </a:ext>
              </a:extLst>
            </p:cNvPr>
            <p:cNvPicPr>
              <a:picLocks noChangeAspect="1"/>
            </p:cNvPicPr>
            <p:nvPr/>
          </p:nvPicPr>
          <p:blipFill>
            <a:blip r:embed="rId8"/>
            <a:srcRect l="56034" t="37714" b="5166"/>
            <a:stretch>
              <a:fillRect/>
            </a:stretch>
          </p:blipFill>
          <p:spPr>
            <a:xfrm>
              <a:off x="15509" y="3040"/>
              <a:ext cx="3745" cy="7297"/>
            </a:xfrm>
            <a:prstGeom prst="rect">
              <a:avLst/>
            </a:prstGeom>
          </p:spPr>
        </p:pic>
        <p:pic>
          <p:nvPicPr>
            <p:cNvPr id="14" name="图形" descr="5b8b67sdd52b6e0a">
              <a:extLst>
                <a:ext uri="{FF2B5EF4-FFF2-40B4-BE49-F238E27FC236}">
                  <a16:creationId xmlns:a16="http://schemas.microsoft.com/office/drawing/2014/main" id="{206071FF-0541-EF1F-9196-E4ADDC695192}"/>
                </a:ext>
              </a:extLst>
            </p:cNvPr>
            <p:cNvPicPr>
              <a:picLocks noChangeAspect="1"/>
            </p:cNvPicPr>
            <p:nvPr>
              <p:custDataLst>
                <p:tags r:id="rId2"/>
              </p:custDataLst>
            </p:nvPr>
          </p:nvPicPr>
          <p:blipFill>
            <a:blip r:embed="rId8"/>
            <a:srcRect l="22141" t="62090" r="43226" b="5166"/>
            <a:stretch>
              <a:fillRect/>
            </a:stretch>
          </p:blipFill>
          <p:spPr>
            <a:xfrm>
              <a:off x="12914" y="5057"/>
              <a:ext cx="3724" cy="5280"/>
            </a:xfrm>
            <a:prstGeom prst="rect">
              <a:avLst/>
            </a:prstGeom>
          </p:spPr>
        </p:pic>
      </p:grpSp>
      <p:pic>
        <p:nvPicPr>
          <p:cNvPr id="22" name="图形" descr="5d1dse482853c6">
            <a:extLst>
              <a:ext uri="{FF2B5EF4-FFF2-40B4-BE49-F238E27FC236}">
                <a16:creationId xmlns:a16="http://schemas.microsoft.com/office/drawing/2014/main" id="{F3EACFB4-DCE3-63D1-AC0E-1EC0845A14AA}"/>
              </a:ext>
            </a:extLst>
          </p:cNvPr>
          <p:cNvPicPr>
            <a:picLocks noChangeAspect="1"/>
          </p:cNvPicPr>
          <p:nvPr/>
        </p:nvPicPr>
        <p:blipFill>
          <a:blip r:embed="rId7"/>
          <a:srcRect t="64885" r="80052"/>
          <a:stretch>
            <a:fillRect/>
          </a:stretch>
        </p:blipFill>
        <p:spPr>
          <a:xfrm>
            <a:off x="-68580" y="4531995"/>
            <a:ext cx="2642870" cy="2326005"/>
          </a:xfrm>
          <a:prstGeom prst="rect">
            <a:avLst/>
          </a:prstGeom>
        </p:spPr>
      </p:pic>
      <p:pic>
        <p:nvPicPr>
          <p:cNvPr id="23" name="图形" descr="5d1dse482853c6">
            <a:extLst>
              <a:ext uri="{FF2B5EF4-FFF2-40B4-BE49-F238E27FC236}">
                <a16:creationId xmlns:a16="http://schemas.microsoft.com/office/drawing/2014/main" id="{3AEE5701-53D9-0AA7-D0B9-2972B73906EB}"/>
              </a:ext>
            </a:extLst>
          </p:cNvPr>
          <p:cNvPicPr>
            <a:picLocks noChangeAspect="1"/>
          </p:cNvPicPr>
          <p:nvPr/>
        </p:nvPicPr>
        <p:blipFill>
          <a:blip r:embed="rId7"/>
          <a:srcRect l="88234" t="44365" b="25750"/>
          <a:stretch>
            <a:fillRect/>
          </a:stretch>
        </p:blipFill>
        <p:spPr>
          <a:xfrm flipH="1">
            <a:off x="230685" y="4021455"/>
            <a:ext cx="1228725" cy="1561465"/>
          </a:xfrm>
          <a:prstGeom prst="rect">
            <a:avLst/>
          </a:prstGeom>
        </p:spPr>
      </p:pic>
      <p:pic>
        <p:nvPicPr>
          <p:cNvPr id="12" name="Picture 11">
            <a:extLst>
              <a:ext uri="{FF2B5EF4-FFF2-40B4-BE49-F238E27FC236}">
                <a16:creationId xmlns:a16="http://schemas.microsoft.com/office/drawing/2014/main" id="{C260D7D3-1054-4AD3-CC5D-A8D1DF74EAA0}"/>
              </a:ext>
            </a:extLst>
          </p:cNvPr>
          <p:cNvPicPr>
            <a:picLocks noChangeAspect="1"/>
          </p:cNvPicPr>
          <p:nvPr/>
        </p:nvPicPr>
        <p:blipFill rotWithShape="1">
          <a:blip r:embed="rId9"/>
          <a:srcRect b="53723"/>
          <a:stretch/>
        </p:blipFill>
        <p:spPr>
          <a:xfrm rot="182133">
            <a:off x="2218608" y="888743"/>
            <a:ext cx="7754784" cy="1847969"/>
          </a:xfrm>
          <a:prstGeom prst="rect">
            <a:avLst/>
          </a:prstGeom>
        </p:spPr>
      </p:pic>
      <p:pic>
        <p:nvPicPr>
          <p:cNvPr id="16" name="Picture 15">
            <a:extLst>
              <a:ext uri="{FF2B5EF4-FFF2-40B4-BE49-F238E27FC236}">
                <a16:creationId xmlns:a16="http://schemas.microsoft.com/office/drawing/2014/main" id="{FE153763-7BF4-B9A1-5BAC-B6A9AED230FC}"/>
              </a:ext>
            </a:extLst>
          </p:cNvPr>
          <p:cNvPicPr>
            <a:picLocks noChangeAspect="1"/>
          </p:cNvPicPr>
          <p:nvPr/>
        </p:nvPicPr>
        <p:blipFill>
          <a:blip r:embed="rId10"/>
          <a:stretch>
            <a:fillRect/>
          </a:stretch>
        </p:blipFill>
        <p:spPr>
          <a:xfrm>
            <a:off x="83070" y="-635"/>
            <a:ext cx="1523956" cy="1508868"/>
          </a:xfrm>
          <a:prstGeom prst="rect">
            <a:avLst/>
          </a:prstGeom>
        </p:spPr>
      </p:pic>
      <p:sp>
        <p:nvSpPr>
          <p:cNvPr id="17" name="Title 1">
            <a:extLst>
              <a:ext uri="{FF2B5EF4-FFF2-40B4-BE49-F238E27FC236}">
                <a16:creationId xmlns:a16="http://schemas.microsoft.com/office/drawing/2014/main" id="{EA697B32-A831-6290-5FCA-B3CF15140A46}"/>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5" name="Picture 4">
            <a:extLst>
              <a:ext uri="{FF2B5EF4-FFF2-40B4-BE49-F238E27FC236}">
                <a16:creationId xmlns:a16="http://schemas.microsoft.com/office/drawing/2014/main" id="{87CDC34D-EFD1-C18A-6871-7E45AA219F7A}"/>
              </a:ext>
            </a:extLst>
          </p:cNvPr>
          <p:cNvPicPr>
            <a:picLocks noChangeAspect="1"/>
          </p:cNvPicPr>
          <p:nvPr/>
        </p:nvPicPr>
        <p:blipFill>
          <a:blip r:embed="rId11"/>
          <a:stretch>
            <a:fillRect/>
          </a:stretch>
        </p:blipFill>
        <p:spPr>
          <a:xfrm>
            <a:off x="845047" y="2573447"/>
            <a:ext cx="10358002" cy="2633700"/>
          </a:xfrm>
          <a:prstGeom prst="rect">
            <a:avLst/>
          </a:prstGeom>
        </p:spPr>
      </p:pic>
    </p:spTree>
    <p:custDataLst>
      <p:tags r:id="rId1"/>
    </p:custDataLst>
    <p:extLst>
      <p:ext uri="{BB962C8B-B14F-4D97-AF65-F5344CB8AC3E}">
        <p14:creationId xmlns:p14="http://schemas.microsoft.com/office/powerpoint/2010/main" val="3761929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129017" y="836470"/>
            <a:ext cx="8964133" cy="1876420"/>
          </a:xfrm>
          <a:prstGeom prst="rect">
            <a:avLst/>
          </a:prstGeom>
        </p:spPr>
      </p:pic>
      <p:sp>
        <p:nvSpPr>
          <p:cNvPr id="3" name="TextBox 2"/>
          <p:cNvSpPr txBox="1"/>
          <p:nvPr/>
        </p:nvSpPr>
        <p:spPr>
          <a:xfrm>
            <a:off x="876300" y="2712890"/>
            <a:ext cx="10439400" cy="1754326"/>
          </a:xfrm>
          <a:prstGeom prst="rect">
            <a:avLst/>
          </a:prstGeom>
          <a:noFill/>
        </p:spPr>
        <p:txBody>
          <a:bodyPr wrap="square" rtlCol="0">
            <a:spAutoFit/>
          </a:bodyPr>
          <a:lstStyle/>
          <a:p>
            <a:pPr algn="just"/>
            <a:r>
              <a:rPr lang="vi-VN" sz="3600" b="1" dirty="0">
                <a:solidFill>
                  <a:schemeClr val="accent4">
                    <a:lumMod val="50000"/>
                  </a:schemeClr>
                </a:solidFill>
                <a:latin typeface="Cambria" panose="02040503050406030204" pitchFamily="18" charset="0"/>
                <a:ea typeface="Cambria" panose="02040503050406030204" pitchFamily="18" charset="0"/>
              </a:rPr>
              <a:t>- </a:t>
            </a:r>
            <a:r>
              <a:rPr lang="nl-NL" sz="3600" b="1" dirty="0">
                <a:solidFill>
                  <a:schemeClr val="accent4">
                    <a:lumMod val="50000"/>
                  </a:schemeClr>
                </a:solidFill>
                <a:latin typeface="Cambria" panose="02040503050406030204" pitchFamily="18" charset="0"/>
                <a:ea typeface="Cambria" panose="02040503050406030204" pitchFamily="18" charset="0"/>
              </a:rPr>
              <a:t>HS hiểu những việc cần làm để lập kế hoạch kinh doanh và trình tự thực hiện các việc khi lập kế hoạch kinh doanh.</a:t>
            </a:r>
            <a:endParaRPr lang="en-US" sz="3600" b="1" dirty="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585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71" y="547305"/>
            <a:ext cx="10916350" cy="6015244"/>
          </a:xfrm>
          <a:prstGeom prst="rect">
            <a:avLst/>
          </a:prstGeom>
        </p:spPr>
      </p:pic>
      <p:pic>
        <p:nvPicPr>
          <p:cNvPr id="3" name="Picture 2"/>
          <p:cNvPicPr>
            <a:picLocks noChangeAspect="1"/>
          </p:cNvPicPr>
          <p:nvPr/>
        </p:nvPicPr>
        <p:blipFill>
          <a:blip r:embed="rId3"/>
          <a:stretch>
            <a:fillRect/>
          </a:stretch>
        </p:blipFill>
        <p:spPr>
          <a:xfrm>
            <a:off x="2860866" y="2592220"/>
            <a:ext cx="7095814" cy="1668450"/>
          </a:xfrm>
          <a:prstGeom prst="rect">
            <a:avLst/>
          </a:prstGeom>
        </p:spPr>
      </p:pic>
      <p:pic>
        <p:nvPicPr>
          <p:cNvPr id="4" name="Đồ họa 8">
            <a:extLst>
              <a:ext uri="{FF2B5EF4-FFF2-40B4-BE49-F238E27FC236}">
                <a16:creationId xmlns:a16="http://schemas.microsoft.com/office/drawing/2014/main" id="{584E515F-E26A-13BF-A562-C04D707C3CF6}"/>
              </a:ext>
            </a:extLst>
          </p:cNvPr>
          <p:cNvPicPr>
            <a:picLocks noChangeAspect="1"/>
          </p:cNvPicPr>
          <p:nvPr/>
        </p:nvPicPr>
        <p:blipFill>
          <a:blip r:embed="rId4"/>
          <a:stretch>
            <a:fillRect/>
          </a:stretch>
        </p:blipFill>
        <p:spPr>
          <a:xfrm>
            <a:off x="0" y="2161563"/>
            <a:ext cx="2416686" cy="3358400"/>
          </a:xfrm>
          <a:prstGeom prst="rect">
            <a:avLst/>
          </a:prstGeom>
        </p:spPr>
      </p:pic>
      <p:pic>
        <p:nvPicPr>
          <p:cNvPr id="5"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spTree>
    <p:extLst>
      <p:ext uri="{BB962C8B-B14F-4D97-AF65-F5344CB8AC3E}">
        <p14:creationId xmlns:p14="http://schemas.microsoft.com/office/powerpoint/2010/main" val="5602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3">
            <a:extLst>
              <a:ext uri="{FF2B5EF4-FFF2-40B4-BE49-F238E27FC236}">
                <a16:creationId xmlns:a16="http://schemas.microsoft.com/office/drawing/2014/main" id="{4189120A-EDF5-2B66-204C-DA389D92D965}"/>
              </a:ext>
            </a:extLst>
          </p:cNvPr>
          <p:cNvPicPr>
            <a:picLocks noChangeAspect="1"/>
          </p:cNvPicPr>
          <p:nvPr/>
        </p:nvPicPr>
        <p:blipFill>
          <a:blip r:embed="rId2"/>
          <a:stretch>
            <a:fillRect/>
          </a:stretch>
        </p:blipFill>
        <p:spPr>
          <a:xfrm>
            <a:off x="1334497" y="2673026"/>
            <a:ext cx="2740097" cy="3807835"/>
          </a:xfrm>
          <a:prstGeom prst="rect">
            <a:avLst/>
          </a:prstGeom>
        </p:spPr>
      </p:pic>
      <p:pic>
        <p:nvPicPr>
          <p:cNvPr id="3" name="Đồ họa 5">
            <a:extLst>
              <a:ext uri="{FF2B5EF4-FFF2-40B4-BE49-F238E27FC236}">
                <a16:creationId xmlns:a16="http://schemas.microsoft.com/office/drawing/2014/main" id="{900413A0-4EF4-2CE1-DC66-887E124C0124}"/>
              </a:ext>
            </a:extLst>
          </p:cNvPr>
          <p:cNvPicPr>
            <a:picLocks noChangeAspect="1"/>
          </p:cNvPicPr>
          <p:nvPr/>
        </p:nvPicPr>
        <p:blipFill>
          <a:blip r:embed="rId3"/>
          <a:stretch>
            <a:fillRect/>
          </a:stretch>
        </p:blipFill>
        <p:spPr>
          <a:xfrm>
            <a:off x="8831699" y="2673026"/>
            <a:ext cx="2336792" cy="3807835"/>
          </a:xfrm>
          <a:prstGeom prst="rect">
            <a:avLst/>
          </a:prstGeom>
        </p:spPr>
      </p:pic>
      <p:pic>
        <p:nvPicPr>
          <p:cNvPr id="4" name="Picture 3"/>
          <p:cNvPicPr>
            <a:picLocks noChangeAspect="1"/>
          </p:cNvPicPr>
          <p:nvPr/>
        </p:nvPicPr>
        <p:blipFill>
          <a:blip r:embed="rId4"/>
          <a:stretch>
            <a:fillRect/>
          </a:stretch>
        </p:blipFill>
        <p:spPr>
          <a:xfrm>
            <a:off x="868593" y="377139"/>
            <a:ext cx="4157464" cy="1821038"/>
          </a:xfrm>
          <a:prstGeom prst="rect">
            <a:avLst/>
          </a:prstGeom>
        </p:spPr>
      </p:pic>
      <p:pic>
        <p:nvPicPr>
          <p:cNvPr id="8" name="Picture 7">
            <a:extLst>
              <a:ext uri="{FF2B5EF4-FFF2-40B4-BE49-F238E27FC236}">
                <a16:creationId xmlns:a16="http://schemas.microsoft.com/office/drawing/2014/main" id="{4BE3DA14-2564-21FA-210D-53183FCC6047}"/>
              </a:ext>
            </a:extLst>
          </p:cNvPr>
          <p:cNvPicPr>
            <a:picLocks noChangeAspect="1"/>
          </p:cNvPicPr>
          <p:nvPr/>
        </p:nvPicPr>
        <p:blipFill>
          <a:blip r:embed="rId5"/>
          <a:stretch>
            <a:fillRect/>
          </a:stretch>
        </p:blipFill>
        <p:spPr>
          <a:xfrm>
            <a:off x="2629406" y="1562100"/>
            <a:ext cx="8228097" cy="2782939"/>
          </a:xfrm>
          <a:prstGeom prst="rect">
            <a:avLst/>
          </a:prstGeom>
        </p:spPr>
      </p:pic>
    </p:spTree>
    <p:extLst>
      <p:ext uri="{BB962C8B-B14F-4D97-AF65-F5344CB8AC3E}">
        <p14:creationId xmlns:p14="http://schemas.microsoft.com/office/powerpoint/2010/main" val="2958425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4"/>
                                        </p:tgtEl>
                                      </p:cBhvr>
                                    </p:animEffect>
                                    <p:animScale>
                                      <p:cBhvr>
                                        <p:cTn id="12" dur="60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465" y="1508760"/>
            <a:ext cx="10944135" cy="3970318"/>
          </a:xfrm>
          <a:prstGeom prst="rect">
            <a:avLst/>
          </a:prstGeom>
          <a:noFill/>
        </p:spPr>
        <p:txBody>
          <a:bodyPr wrap="square" rtlCol="0">
            <a:spAutoFit/>
          </a:bodyPr>
          <a:lstStyle/>
          <a:p>
            <a:pPr marL="457200" indent="-457200" algn="just">
              <a:buFontTx/>
              <a:buChar char="-"/>
            </a:pPr>
            <a:r>
              <a:rPr lang="nl-NL" sz="3600" dirty="0">
                <a:solidFill>
                  <a:srgbClr val="002060"/>
                </a:solidFill>
                <a:latin typeface="Cambria" panose="02040503050406030204" pitchFamily="18" charset="0"/>
                <a:ea typeface="Cambria" panose="02040503050406030204" pitchFamily="18" charset="0"/>
              </a:rPr>
              <a:t>Mỗi nhóm bốc thăm một sản phẩm hoặc dịch vụ trong kinh doanh; sau đó thảo luận viết lời rao và thể hiện lời rao giới thiệu, bán sản phẩm đó.</a:t>
            </a:r>
            <a:endParaRPr lang="vi-VN" sz="3600" dirty="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Các nhóm lần lượt thể hiện tiếng rao của nhóm mình.</a:t>
            </a:r>
          </a:p>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HS bình chọn tiếng rao sáng tạo, cuốn hút nhất bằng cách vỗ tay hoặc biểu quyết. Nhóm được nhiều sự ủng hộ nhất sẽ đoạt danh hiệu </a:t>
            </a:r>
            <a:r>
              <a:rPr lang="vi-VN" sz="3600" b="1" dirty="0">
                <a:solidFill>
                  <a:srgbClr val="002060"/>
                </a:solidFill>
                <a:latin typeface="Cambria" panose="02040503050406030204" pitchFamily="18" charset="0"/>
                <a:ea typeface="Cambria" panose="02040503050406030204" pitchFamily="18" charset="0"/>
              </a:rPr>
              <a:t>Tiếng rao đáng giá</a:t>
            </a:r>
            <a:r>
              <a:rPr lang="vi-VN" sz="3600" dirty="0">
                <a:solidFill>
                  <a:srgbClr val="002060"/>
                </a:solidFill>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B4EFD97-122A-31C0-C3AA-B9146DBF811A}"/>
              </a:ext>
            </a:extLst>
          </p:cNvPr>
          <p:cNvPicPr>
            <a:picLocks noChangeAspect="1"/>
          </p:cNvPicPr>
          <p:nvPr/>
        </p:nvPicPr>
        <p:blipFill>
          <a:blip r:embed="rId2"/>
          <a:stretch>
            <a:fillRect/>
          </a:stretch>
        </p:blipFill>
        <p:spPr>
          <a:xfrm>
            <a:off x="1179960" y="672562"/>
            <a:ext cx="3366419" cy="836198"/>
          </a:xfrm>
          <a:prstGeom prst="rect">
            <a:avLst/>
          </a:prstGeom>
        </p:spPr>
      </p:pic>
    </p:spTree>
    <p:extLst>
      <p:ext uri="{BB962C8B-B14F-4D97-AF65-F5344CB8AC3E}">
        <p14:creationId xmlns:p14="http://schemas.microsoft.com/office/powerpoint/2010/main" val="862345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TotalTime>
  <Words>934</Words>
  <Application>Microsoft Office PowerPoint</Application>
  <PresentationFormat>Widescreen</PresentationFormat>
  <Paragraphs>55</Paragraphs>
  <Slides>41</Slides>
  <Notes>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微软雅黑</vt:lpstr>
      <vt:lpstr>#9Slide07 HoneyCream</vt:lpstr>
      <vt:lpstr>Aptos</vt:lpstr>
      <vt:lpstr>Aptos Display</vt:lpstr>
      <vt:lpstr>Arial</vt:lpstr>
      <vt:lpstr>Calibri</vt:lpstr>
      <vt:lpstr>Cambria</vt:lpstr>
      <vt:lpstr>等线</vt:lpstr>
      <vt:lpstr>Segoe UI Emoji</vt:lpstr>
      <vt:lpstr>SVN-Newton</vt:lpstr>
      <vt:lpstr>Times New Roman</vt:lpstr>
      <vt:lpstr>Wingdings</vt:lpstr>
      <vt:lpstr>思源宋体 CN Heavy</vt:lpstr>
      <vt:lpstr>思源宋体 SemiBold</vt:lpstr>
      <vt:lpstr>Office 主题​​</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Laptop T&amp;T</cp:lastModifiedBy>
  <cp:revision>46</cp:revision>
  <dcterms:created xsi:type="dcterms:W3CDTF">2023-12-09T09:48:29Z</dcterms:created>
  <dcterms:modified xsi:type="dcterms:W3CDTF">2024-11-03T01:58:45Z</dcterms:modified>
</cp:coreProperties>
</file>