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3"/>
  </p:notesMasterIdLst>
  <p:sldIdLst>
    <p:sldId id="343" r:id="rId2"/>
    <p:sldId id="256" r:id="rId3"/>
    <p:sldId id="398" r:id="rId4"/>
    <p:sldId id="402" r:id="rId5"/>
    <p:sldId id="401" r:id="rId6"/>
    <p:sldId id="325" r:id="rId7"/>
    <p:sldId id="379" r:id="rId8"/>
    <p:sldId id="412" r:id="rId9"/>
    <p:sldId id="414" r:id="rId10"/>
    <p:sldId id="393" r:id="rId11"/>
    <p:sldId id="395" r:id="rId12"/>
  </p:sldIdLst>
  <p:sldSz cx="9144000" cy="5143500" type="screen16x9"/>
  <p:notesSz cx="6858000" cy="9144000"/>
  <p:embeddedFontLst>
    <p:embeddedFont>
      <p:font typeface="Catamaran" panose="020B0604020202020204" charset="0"/>
      <p:regular r:id="rId14"/>
      <p:bold r:id="rId15"/>
    </p:embeddedFont>
    <p:embeddedFont>
      <p:font typeface="Changa One" panose="020B060402020202020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custDataLst>
    <p:tags r:id="rId3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9136" autoAdjust="0"/>
  </p:normalViewPr>
  <p:slideViewPr>
    <p:cSldViewPr snapToGrid="0">
      <p:cViewPr varScale="1">
        <p:scale>
          <a:sx n="76" d="100"/>
          <a:sy n="76" d="100"/>
        </p:scale>
        <p:origin x="10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b="1" dirty="0"/>
              <a:t>Lead in: Photo time!</a:t>
            </a:r>
            <a:r>
              <a:rPr lang="en-US" b="1" baseline="0" dirty="0"/>
              <a:t> “ </a:t>
            </a:r>
            <a:r>
              <a:rPr lang="en-US" dirty="0"/>
              <a:t>Hidden</a:t>
            </a:r>
            <a:r>
              <a:rPr lang="en-US" baseline="0" dirty="0"/>
              <a:t> faces” 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Teacher shows the picture with hidden faces and give students some questions : Are they Vietnamese ? Are they at school / at home ? Are they friends ? </a:t>
            </a:r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baseline="0" dirty="0"/>
              <a:t>Is (No 1 ) the boy or the girl ? / Is she yo</a:t>
            </a:r>
            <a:r>
              <a:rPr lang="en-US" u="none" baseline="0" dirty="0"/>
              <a:t>ung or old ?-</a:t>
            </a:r>
            <a:r>
              <a:rPr lang="en-US" u="none" baseline="0" dirty="0">
                <a:sym typeface="Wingdings" panose="05000000000000000000" pitchFamily="2" charset="2"/>
              </a:rPr>
              <a:t> Who is she ? </a:t>
            </a:r>
            <a:endParaRPr lang="en-US" u="none" baseline="0" dirty="0"/>
          </a:p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Then , </a:t>
            </a:r>
            <a:r>
              <a:rPr lang="en-US" dirty="0" err="1"/>
              <a:t>Sts</a:t>
            </a:r>
            <a:r>
              <a:rPr lang="en-US" dirty="0"/>
              <a:t> can guess</a:t>
            </a:r>
            <a:r>
              <a:rPr lang="en-US" baseline="0" dirty="0"/>
              <a:t> the members of the India and recall the learnt vocabulary like  “ young, old, grandma, grandpa, sister, father….”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7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44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83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12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audio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- KT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SGK</a:t>
            </a:r>
          </a:p>
        </p:txBody>
      </p:sp>
    </p:spTree>
    <p:extLst>
      <p:ext uri="{BB962C8B-B14F-4D97-AF65-F5344CB8AC3E}">
        <p14:creationId xmlns:p14="http://schemas.microsoft.com/office/powerpoint/2010/main" val="202365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2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790300" y="3370550"/>
            <a:ext cx="3563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727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76" r:id="rId4"/>
    <p:sldLayoutId id="2147483677" r:id="rId5"/>
    <p:sldLayoutId id="2147483678" r:id="rId6"/>
    <p:sldLayoutId id="2147483682" r:id="rId7"/>
    <p:sldLayoutId id="2147483683" r:id="rId8"/>
    <p:sldLayoutId id="214748368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image" Target="../media/image1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5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microsoft.com/office/2007/relationships/hdphoto" Target="../media/hdphoto1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microsoft.com/office/2007/relationships/hdphoto" Target="../media/hdphoto6.wdp"/><Relationship Id="rId10" Type="http://schemas.microsoft.com/office/2007/relationships/hdphoto" Target="../media/hdphoto14.wdp"/><Relationship Id="rId19" Type="http://schemas.microsoft.com/office/2007/relationships/hdphoto" Target="../media/hdphoto10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microsoft.com/office/2007/relationships/hdphoto" Target="../media/hdphoto1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16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image" Target="../media/image35.png"/><Relationship Id="rId10" Type="http://schemas.openxmlformats.org/officeDocument/2006/relationships/image" Target="../media/image31.jpeg"/><Relationship Id="rId4" Type="http://schemas.openxmlformats.org/officeDocument/2006/relationships/audio" Target="../media/audio3.wav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gif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microsoft.com/office/2007/relationships/hdphoto" Target="../media/hdphoto14.wdp"/><Relationship Id="rId10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171"/>
            <a:ext cx="970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250096"/>
            <a:ext cx="66476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3200" b="1" dirty="0">
                <a:ln/>
                <a:solidFill>
                  <a:srgbClr val="00B0F0"/>
                </a:solidFill>
              </a:rPr>
              <a:t>Write. Point and say. 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736610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father.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FA177-7DA5-B6D7-E2A7-83FD11A9A0CA}"/>
              </a:ext>
            </a:extLst>
          </p:cNvPr>
          <p:cNvSpPr txBox="1"/>
          <p:nvPr/>
        </p:nvSpPr>
        <p:spPr>
          <a:xfrm>
            <a:off x="1029306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D9DBA-80C9-8AEF-BA2A-AD75B580BD15}"/>
              </a:ext>
            </a:extLst>
          </p:cNvPr>
          <p:cNvSpPr txBox="1"/>
          <p:nvPr/>
        </p:nvSpPr>
        <p:spPr>
          <a:xfrm>
            <a:off x="2710460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2A18B-D881-BDA0-7CF1-C2A85CF42D33}"/>
              </a:ext>
            </a:extLst>
          </p:cNvPr>
          <p:cNvSpPr txBox="1"/>
          <p:nvPr/>
        </p:nvSpPr>
        <p:spPr>
          <a:xfrm>
            <a:off x="4436964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96007-67CB-7FF0-D102-A8CFC42E7A4C}"/>
              </a:ext>
            </a:extLst>
          </p:cNvPr>
          <p:cNvSpPr txBox="1"/>
          <p:nvPr/>
        </p:nvSpPr>
        <p:spPr>
          <a:xfrm>
            <a:off x="6184069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2E4C9-9E97-E427-0AFE-E26BC502BC5D}"/>
              </a:ext>
            </a:extLst>
          </p:cNvPr>
          <p:cNvSpPr txBox="1"/>
          <p:nvPr/>
        </p:nvSpPr>
        <p:spPr>
          <a:xfrm>
            <a:off x="7898191" y="2754342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0" y="189106"/>
            <a:ext cx="636088" cy="60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1" y="1099497"/>
            <a:ext cx="1884590" cy="16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91" y="1137490"/>
            <a:ext cx="2012091" cy="161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3" y="1118975"/>
            <a:ext cx="1905558" cy="16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55" y="1093356"/>
            <a:ext cx="1968907" cy="165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84" y="1162824"/>
            <a:ext cx="1770441" cy="1568444"/>
          </a:xfrm>
          <a:prstGeom prst="rect">
            <a:avLst/>
          </a:prstGeom>
        </p:spPr>
      </p:pic>
      <p:sp>
        <p:nvSpPr>
          <p:cNvPr id="19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2322008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son.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133317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mother.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3255533" y="3550743"/>
            <a:ext cx="3700354" cy="941129"/>
          </a:xfrm>
          <a:prstGeom prst="wedgeRoundRectCallout">
            <a:avLst>
              <a:gd name="adj1" fmla="val 33961"/>
              <a:gd name="adj2" fmla="val -938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daughter.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320171" y="3550743"/>
            <a:ext cx="3700354" cy="941129"/>
          </a:xfrm>
          <a:prstGeom prst="wedgeRoundRectCallout">
            <a:avLst>
              <a:gd name="adj1" fmla="val 51519"/>
              <a:gd name="adj2" fmla="val -990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twins.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79576"/>
            <a:ext cx="8991401" cy="119406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24423" y="2772411"/>
              <a:ext cx="2142533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Structure: 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87315"/>
            <a:ext cx="9325442" cy="2081768"/>
            <a:chOff x="305707" y="2683848"/>
            <a:chExt cx="8956050" cy="208176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VN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: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father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mother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787541" cy="53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son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6120709" y="2708454"/>
              <a:ext cx="168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daughter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722185" y="2699270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twins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She‘s my mother. </a:t>
              </a:r>
            </a:p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He’s my father. 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7946" y="963787"/>
            <a:ext cx="4864725" cy="12280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9698" y="612095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2321145" y="1142051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Guess “Who“?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148167" y="964844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1308629" y="111822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1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8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33564" y="-73403"/>
            <a:ext cx="9277564" cy="5285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61" y="-80"/>
            <a:ext cx="6871910" cy="4721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914" y="3353521"/>
            <a:ext cx="3294983" cy="15214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730734"/>
            <a:ext cx="4752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A happy Indian family celebrating festivals.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5944562" y="3854443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E02D10-FF8E-D7CF-8EA6-E03E6DEDF117}"/>
              </a:ext>
            </a:extLst>
          </p:cNvPr>
          <p:cNvSpPr txBox="1"/>
          <p:nvPr/>
        </p:nvSpPr>
        <p:spPr>
          <a:xfrm>
            <a:off x="5944561" y="4281220"/>
            <a:ext cx="411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3817" r="6589"/>
          <a:stretch/>
        </p:blipFill>
        <p:spPr>
          <a:xfrm>
            <a:off x="2045930" y="-46075"/>
            <a:ext cx="1217205" cy="1534246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7388" t="3998" r="15366" b="24625"/>
          <a:stretch/>
        </p:blipFill>
        <p:spPr>
          <a:xfrm>
            <a:off x="3974365" y="947840"/>
            <a:ext cx="1253447" cy="1129059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l="15370" t="238" r="16860" b="33730"/>
          <a:stretch/>
        </p:blipFill>
        <p:spPr>
          <a:xfrm rot="20776493">
            <a:off x="3391527" y="-74682"/>
            <a:ext cx="1272903" cy="123546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57" b="93810" l="9712" r="89568">
                        <a14:foregroundMark x1="35612" y1="55238" x2="64388" y2="80000"/>
                        <a14:foregroundMark x1="60791" y1="49048" x2="39928" y2="82381"/>
                        <a14:foregroundMark x1="41367" y1="62857" x2="27338" y2="55238"/>
                      </a14:backgroundRemoval>
                    </a14:imgEffect>
                  </a14:imgLayer>
                </a14:imgProps>
              </a:ext>
            </a:extLst>
          </a:blip>
          <a:srcRect l="-1" t="15296" r="81" b="4709"/>
          <a:stretch/>
        </p:blipFill>
        <p:spPr>
          <a:xfrm rot="20947494">
            <a:off x="1304680" y="1800924"/>
            <a:ext cx="1865309" cy="1164957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82002">
            <a:off x="5415924" y="270282"/>
            <a:ext cx="1100830" cy="1403704"/>
          </a:xfrm>
          <a:prstGeom prst="ellipse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6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967" y="1141075"/>
            <a:ext cx="5545083" cy="9447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190" y="528423"/>
            <a:ext cx="1921137" cy="198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0" name="Google Shape;1260;p37"/>
          <p:cNvSpPr/>
          <p:nvPr/>
        </p:nvSpPr>
        <p:spPr>
          <a:xfrm>
            <a:off x="572258" y="968846"/>
            <a:ext cx="1146667" cy="10944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119425" y="880107"/>
            <a:ext cx="560527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2" name="Google Shape;1262;p37"/>
          <p:cNvSpPr txBox="1">
            <a:spLocks noGrp="1"/>
          </p:cNvSpPr>
          <p:nvPr>
            <p:ph type="title" idx="2"/>
          </p:nvPr>
        </p:nvSpPr>
        <p:spPr>
          <a:xfrm>
            <a:off x="634861" y="1097800"/>
            <a:ext cx="104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" panose="030F0702030302020204" pitchFamily="66" charset="0"/>
              </a:rPr>
              <a:t>2</a:t>
            </a:r>
            <a:endParaRPr b="1" dirty="0">
              <a:solidFill>
                <a:srgbClr val="FF0000"/>
              </a:solidFill>
              <a:latin typeface="Comic Sans" panose="030F0702030302020204" pitchFamily="66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4952399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7"/>
          <p:cNvSpPr/>
          <p:nvPr/>
        </p:nvSpPr>
        <p:spPr>
          <a:xfrm>
            <a:off x="6372341" y="345343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7"/>
          <p:cNvSpPr/>
          <p:nvPr/>
        </p:nvSpPr>
        <p:spPr>
          <a:xfrm>
            <a:off x="5589176" y="92761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5" y="102587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FFF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37"/>
          <p:cNvSpPr/>
          <p:nvPr/>
        </p:nvSpPr>
        <p:spPr>
          <a:xfrm>
            <a:off x="4016844" y="3283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735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19553"/>
            <a:ext cx="6926775" cy="52322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1 Listen and point. Repeat. </a:t>
            </a:r>
          </a:p>
        </p:txBody>
      </p:sp>
      <p:pic>
        <p:nvPicPr>
          <p:cNvPr id="20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80" y="93112"/>
            <a:ext cx="376559" cy="36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02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68" y="89222"/>
            <a:ext cx="376559" cy="37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218838" y="4328319"/>
            <a:ext cx="1337912" cy="53776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2671" y="4328319"/>
            <a:ext cx="1444714" cy="60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412052" y="2456074"/>
            <a:ext cx="1966637" cy="635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76936" y="2484780"/>
            <a:ext cx="1811116" cy="6143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93665" y="2502615"/>
            <a:ext cx="1836156" cy="66769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89969D-6EC6-7D26-FA36-4F219F13FF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06" y="545878"/>
            <a:ext cx="1861492" cy="19145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1316BF-9152-933F-19E4-25DC551CF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4751" y="631890"/>
            <a:ext cx="1774476" cy="17693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6796B9-7F6C-29D4-7D20-9752AB98B0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33236" y="642497"/>
            <a:ext cx="1774476" cy="17481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E575A27-B7C4-6DEF-D99D-356EF5D017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82669" y="3325001"/>
            <a:ext cx="1687438" cy="17426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F14BED-44B9-0DC6-8291-57099C884A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91807" y="3371264"/>
            <a:ext cx="1744858" cy="168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8" grpId="1" animBg="1"/>
      <p:bldP spid="18" grpId="2" animBg="1"/>
      <p:bldP spid="19" grpId="1" animBg="1"/>
      <p:bldP spid="19" grpId="2" animBg="1"/>
      <p:bldP spid="23" grpId="1" animBg="1"/>
      <p:bldP spid="23" grpId="2" animBg="1"/>
      <p:bldP spid="24" grpId="1" animBg="1"/>
      <p:bldP spid="24" grpId="2" animBg="1"/>
      <p:bldP spid="27" grpId="1" animBg="1"/>
      <p:bldP spid="2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  <a:alpha val="3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-642" r="6854"/>
          <a:stretch/>
        </p:blipFill>
        <p:spPr>
          <a:xfrm>
            <a:off x="607924" y="551762"/>
            <a:ext cx="8044544" cy="3089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82E9D0-A008-9A11-2CCE-7D6E18C62777}"/>
              </a:ext>
            </a:extLst>
          </p:cNvPr>
          <p:cNvSpPr/>
          <p:nvPr/>
        </p:nvSpPr>
        <p:spPr>
          <a:xfrm>
            <a:off x="0" y="-6125"/>
            <a:ext cx="9144000" cy="587948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2 Listen and read</a:t>
            </a:r>
            <a:r>
              <a:rPr lang="en-US" sz="32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. W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rite.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26185" y="3696950"/>
            <a:ext cx="3896280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And who is she ?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Tom</a:t>
            </a:r>
            <a:r>
              <a:rPr lang="en-US" sz="2200" dirty="0">
                <a:latin typeface="Comic Sans MS" panose="030F0702030302020204" pitchFamily="66" charset="0"/>
              </a:rPr>
              <a:t>: She’s my mother. </a:t>
            </a:r>
          </a:p>
          <a:p>
            <a:r>
              <a:rPr lang="en-US" sz="2200" b="1" dirty="0">
                <a:latin typeface="Comic Sans MS" panose="030F0702030302020204" pitchFamily="66" charset="0"/>
              </a:rPr>
              <a:t>Jack</a:t>
            </a:r>
            <a:r>
              <a:rPr lang="en-US" sz="2200" dirty="0">
                <a:latin typeface="Comic Sans MS" panose="030F0702030302020204" pitchFamily="66" charset="0"/>
              </a:rPr>
              <a:t>: Wow! She’s young.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6600" y="3696950"/>
            <a:ext cx="5429049" cy="1446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 </a:t>
            </a:r>
            <a:r>
              <a:rPr lang="en-US" sz="2200" dirty="0">
                <a:latin typeface="Comic Sans MS" panose="030F0702030302020204" pitchFamily="66" charset="0"/>
              </a:rPr>
              <a:t>Look! This is my family.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 We’re going on a picnic in the park.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Jack: </a:t>
            </a:r>
            <a:r>
              <a:rPr lang="en-US" sz="2200" dirty="0">
                <a:latin typeface="Comic Sans MS" panose="030F0702030302020204" pitchFamily="66" charset="0"/>
              </a:rPr>
              <a:t>That’s great! Who is he ? </a:t>
            </a:r>
          </a:p>
          <a:p>
            <a:r>
              <a:rPr lang="en-US" sz="2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Tom:</a:t>
            </a:r>
            <a:r>
              <a:rPr lang="en-US" sz="2200" dirty="0">
                <a:latin typeface="Comic Sans MS" panose="030F0702030302020204" pitchFamily="66" charset="0"/>
              </a:rPr>
              <a:t>  He’s my father. 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3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11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-642" r="6854"/>
          <a:stretch/>
        </p:blipFill>
        <p:spPr>
          <a:xfrm>
            <a:off x="-65449" y="1733941"/>
            <a:ext cx="9209449" cy="3458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8105" y="70902"/>
            <a:ext cx="63681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ts val="3000"/>
            </a:pPr>
            <a:r>
              <a:rPr lang="en-US" sz="30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  <a:sym typeface="Changa One"/>
              </a:rPr>
              <a:t>2. Listen and read. Write.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300189-AB82-3441-C89B-87EE90F33E55}"/>
              </a:ext>
            </a:extLst>
          </p:cNvPr>
          <p:cNvGrpSpPr/>
          <p:nvPr/>
        </p:nvGrpSpPr>
        <p:grpSpPr>
          <a:xfrm>
            <a:off x="319022" y="512580"/>
            <a:ext cx="8817433" cy="1310069"/>
            <a:chOff x="890915" y="931925"/>
            <a:chExt cx="7102606" cy="2236050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6048CB4-AA6A-3E11-1731-9F829B814600}"/>
                </a:ext>
              </a:extLst>
            </p:cNvPr>
            <p:cNvSpPr/>
            <p:nvPr/>
          </p:nvSpPr>
          <p:spPr>
            <a:xfrm>
              <a:off x="890915" y="1104447"/>
              <a:ext cx="6685158" cy="2063528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4B01FB-6578-D053-96BF-17E77C53863E}"/>
                </a:ext>
              </a:extLst>
            </p:cNvPr>
            <p:cNvSpPr txBox="1"/>
            <p:nvPr/>
          </p:nvSpPr>
          <p:spPr>
            <a:xfrm>
              <a:off x="1057462" y="931925"/>
              <a:ext cx="6936059" cy="222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There are                  people in the photo: 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n w="0"/>
                  <a:solidFill>
                    <a:schemeClr val="bg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 mother, a              , a son and a daughter.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F23E00B-24C9-CFB2-FB79-0D4BF9C8524D}"/>
                </a:ext>
              </a:extLst>
            </p:cNvPr>
            <p:cNvSpPr/>
            <p:nvPr/>
          </p:nvSpPr>
          <p:spPr>
            <a:xfrm>
              <a:off x="2699804" y="2396075"/>
              <a:ext cx="990884" cy="559917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E9B8607-8196-665E-6DF3-E3821B238E09}"/>
                </a:ext>
              </a:extLst>
            </p:cNvPr>
            <p:cNvSpPr/>
            <p:nvPr/>
          </p:nvSpPr>
          <p:spPr>
            <a:xfrm>
              <a:off x="2512170" y="1238511"/>
              <a:ext cx="1178517" cy="587263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0EEC6C-000C-2E1F-7E42-B00D5A583E6A}"/>
              </a:ext>
            </a:extLst>
          </p:cNvPr>
          <p:cNvSpPr txBox="1"/>
          <p:nvPr/>
        </p:nvSpPr>
        <p:spPr>
          <a:xfrm>
            <a:off x="2564643" y="624900"/>
            <a:ext cx="1489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four/4</a:t>
            </a:r>
          </a:p>
        </p:txBody>
      </p:sp>
      <p:pic>
        <p:nvPicPr>
          <p:cNvPr id="21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B9CE8AED-5770-63D7-D06C-988F5E51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79" y="85172"/>
            <a:ext cx="530327" cy="53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74989" y="1292313"/>
            <a:ext cx="1596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father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5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6204" y="143540"/>
            <a:ext cx="4030212" cy="9195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908" y="-168582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000006" y="-4211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148908" y="151871"/>
            <a:ext cx="1020900" cy="1020900"/>
          </a:xfrm>
          <a:prstGeom prst="ellipse">
            <a:avLst/>
          </a:prstGeom>
          <a:solidFill>
            <a:srgbClr val="FFF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85688" y="263591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3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5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3613</TotalTime>
  <Words>332</Words>
  <Application>Microsoft Office PowerPoint</Application>
  <PresentationFormat>On-screen Show (16:9)</PresentationFormat>
  <Paragraphs>62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Wingdings</vt:lpstr>
      <vt:lpstr>Changa One</vt:lpstr>
      <vt:lpstr>Montserrat</vt:lpstr>
      <vt:lpstr>Roboto</vt:lpstr>
      <vt:lpstr>Arial</vt:lpstr>
      <vt:lpstr>Comic Sans</vt:lpstr>
      <vt:lpstr>Comic Sans MS</vt:lpstr>
      <vt:lpstr>Catamaran</vt:lpstr>
      <vt:lpstr>It's Springtime! MK Plan by Slidesgo</vt:lpstr>
      <vt:lpstr>PowerPoint Presentation</vt:lpstr>
      <vt:lpstr>PowerPoint Presentation</vt:lpstr>
      <vt:lpstr>1</vt:lpstr>
      <vt:lpstr>PowerPoint Presentation</vt:lpstr>
      <vt:lpstr>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118</cp:revision>
  <dcterms:modified xsi:type="dcterms:W3CDTF">2025-09-19T14:03:27Z</dcterms:modified>
</cp:coreProperties>
</file>