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97" r:id="rId2"/>
    <p:sldId id="599" r:id="rId3"/>
    <p:sldId id="593" r:id="rId4"/>
    <p:sldId id="591" r:id="rId5"/>
    <p:sldId id="595" r:id="rId6"/>
    <p:sldId id="256" r:id="rId7"/>
    <p:sldId id="596" r:id="rId8"/>
    <p:sldId id="602" r:id="rId9"/>
    <p:sldId id="592" r:id="rId10"/>
    <p:sldId id="594" r:id="rId11"/>
    <p:sldId id="60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2"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4FE5-F0B8-1C22-A62F-2BF882FD1F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EB3151-49E8-8890-4EF4-041891D2D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62F1C0-453F-3AF0-F6FE-D149A3F064BB}"/>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5" name="Footer Placeholder 4">
            <a:extLst>
              <a:ext uri="{FF2B5EF4-FFF2-40B4-BE49-F238E27FC236}">
                <a16:creationId xmlns:a16="http://schemas.microsoft.com/office/drawing/2014/main" id="{95F0FDCC-BB8B-F238-A783-6F7FC6ED9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6A8A2-7AB1-126E-386C-5C51E72993EC}"/>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307670459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C8ED-5EF6-2FFA-6BBF-B83828B6AB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555833-A0EB-A94A-92A2-2CF4C714F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D6481-7368-B82F-C27C-900CE93C6A1C}"/>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5" name="Footer Placeholder 4">
            <a:extLst>
              <a:ext uri="{FF2B5EF4-FFF2-40B4-BE49-F238E27FC236}">
                <a16:creationId xmlns:a16="http://schemas.microsoft.com/office/drawing/2014/main" id="{1C3C73C8-D9A9-40EA-6978-158DAC5C4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AA18-E159-611F-B881-FA7E168A39A6}"/>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0576908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E598E2-F2D7-0DD7-A183-3DD00D19B5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F426E-EC72-DB54-880B-434C2A588A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8B1B0-8EC7-A3A6-DB87-428B3533AE94}"/>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5" name="Footer Placeholder 4">
            <a:extLst>
              <a:ext uri="{FF2B5EF4-FFF2-40B4-BE49-F238E27FC236}">
                <a16:creationId xmlns:a16="http://schemas.microsoft.com/office/drawing/2014/main" id="{CAD6F3CE-AA03-853F-F0C3-9D79817AA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196E2-9AD7-EE6A-878A-CB76F1C08F6F}"/>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38424422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8BA3-9009-5A9C-9513-BCAEC910E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B9227-5681-9A5A-F111-386783150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ACBCB-5851-AECF-8315-BAE440583521}"/>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5" name="Footer Placeholder 4">
            <a:extLst>
              <a:ext uri="{FF2B5EF4-FFF2-40B4-BE49-F238E27FC236}">
                <a16:creationId xmlns:a16="http://schemas.microsoft.com/office/drawing/2014/main" id="{AE9EF304-130E-31FB-5BA3-507A0C767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463EC-34C8-E287-AC47-9E4681BBACD5}"/>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6054473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676C-BE06-165F-99A0-8922F00E7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A2D28-B93F-8493-A202-4031DBC516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6E7B4E-0A97-3AE0-0A92-7D91167DC705}"/>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5" name="Footer Placeholder 4">
            <a:extLst>
              <a:ext uri="{FF2B5EF4-FFF2-40B4-BE49-F238E27FC236}">
                <a16:creationId xmlns:a16="http://schemas.microsoft.com/office/drawing/2014/main" id="{3F7C6BB1-2C90-4D76-DE1F-110FECCD3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E1A07-D08C-3B27-D505-F6F4BD10A860}"/>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5402020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6531-97DF-BE75-D43C-54261C618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A57E3-7AB9-2A04-8271-2E44B3A36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5BBB1-C78A-88BC-022D-C2918980B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D21CC-0525-0B95-53FF-2469D6958D19}"/>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6" name="Footer Placeholder 5">
            <a:extLst>
              <a:ext uri="{FF2B5EF4-FFF2-40B4-BE49-F238E27FC236}">
                <a16:creationId xmlns:a16="http://schemas.microsoft.com/office/drawing/2014/main" id="{1DEAD056-3F66-F265-C5AE-6C32A4921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BA9AC-998D-6473-93E5-56DF501700E6}"/>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336186940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5A04-BC7B-95C0-40CD-FF53F72EC3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A29948-8F9C-A784-F559-B749E0AD91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6F79-EB22-4437-58A8-B4C93A8A76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0797BE-E55E-9A3A-DA7F-2FA17EDABF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2547FC-6684-5433-743D-A89D9BED7F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0ACD6-E43B-3DF8-6C2B-80E25713E322}"/>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8" name="Footer Placeholder 7">
            <a:extLst>
              <a:ext uri="{FF2B5EF4-FFF2-40B4-BE49-F238E27FC236}">
                <a16:creationId xmlns:a16="http://schemas.microsoft.com/office/drawing/2014/main" id="{20367FA9-4563-BA35-D642-FFEC740DF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53A6C-1168-0A07-4242-034FC2390CEA}"/>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3115207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78D7-F41B-5C16-134D-97432A563A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689E26-C05F-9B18-9D4E-2B74E7576D3E}"/>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4" name="Footer Placeholder 3">
            <a:extLst>
              <a:ext uri="{FF2B5EF4-FFF2-40B4-BE49-F238E27FC236}">
                <a16:creationId xmlns:a16="http://schemas.microsoft.com/office/drawing/2014/main" id="{8FB6A34A-B598-5BD9-542E-0A58C1235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08809-976B-C88D-2AE2-D6DFE69683AA}"/>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0286600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AF096-ABDE-3FA9-7E99-453297FA1F6B}"/>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3" name="Footer Placeholder 2">
            <a:extLst>
              <a:ext uri="{FF2B5EF4-FFF2-40B4-BE49-F238E27FC236}">
                <a16:creationId xmlns:a16="http://schemas.microsoft.com/office/drawing/2014/main" id="{AE3E2F7A-6982-D342-95C9-2A22651B9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BDFC89-BB21-9D2F-462B-41ED361B2F84}"/>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7205369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2A86-89D2-7094-E9A1-5B2FE45FC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FDCA6A-C9C4-7B97-DDE3-15EE780C81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0053E-A151-5F09-CDCB-28ACDA0B0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D21BB-D776-FE01-336F-192D34CAE395}"/>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6" name="Footer Placeholder 5">
            <a:extLst>
              <a:ext uri="{FF2B5EF4-FFF2-40B4-BE49-F238E27FC236}">
                <a16:creationId xmlns:a16="http://schemas.microsoft.com/office/drawing/2014/main" id="{2D790A30-F29E-27E6-F733-A1076BDE7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E1E7C-8409-5637-34C3-CF9D47A43ED8}"/>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8179463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3AC8-6AF1-B04B-A2FB-68A618210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0DE626-6140-6337-A765-C30FFC101D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254265-352E-7627-69ED-5F181D63D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C0C6A-AD38-8D09-2A4A-671C4927F4FC}"/>
              </a:ext>
            </a:extLst>
          </p:cNvPr>
          <p:cNvSpPr>
            <a:spLocks noGrp="1"/>
          </p:cNvSpPr>
          <p:nvPr>
            <p:ph type="dt" sz="half" idx="10"/>
          </p:nvPr>
        </p:nvSpPr>
        <p:spPr/>
        <p:txBody>
          <a:bodyPr/>
          <a:lstStyle/>
          <a:p>
            <a:fld id="{13F181BC-28F1-43DE-A21E-F62740BF6A48}" type="datetimeFigureOut">
              <a:rPr lang="en-US" smtClean="0"/>
              <a:t>10/9/2025</a:t>
            </a:fld>
            <a:endParaRPr lang="en-US"/>
          </a:p>
        </p:txBody>
      </p:sp>
      <p:sp>
        <p:nvSpPr>
          <p:cNvPr id="6" name="Footer Placeholder 5">
            <a:extLst>
              <a:ext uri="{FF2B5EF4-FFF2-40B4-BE49-F238E27FC236}">
                <a16:creationId xmlns:a16="http://schemas.microsoft.com/office/drawing/2014/main" id="{8AB3BB7C-195E-6C9B-82D9-115179DD9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B245E-9E71-ED8C-5428-E634B62CBF2D}"/>
              </a:ext>
            </a:extLst>
          </p:cNvPr>
          <p:cNvSpPr>
            <a:spLocks noGrp="1"/>
          </p:cNvSpPr>
          <p:nvPr>
            <p:ph type="sldNum" sz="quarter" idx="12"/>
          </p:nvPr>
        </p:nvSpPr>
        <p:spPr/>
        <p:txBody>
          <a:bodyPr/>
          <a:lstStyle/>
          <a:p>
            <a:fld id="{EFCD12AA-4898-4AB6-9946-C2DC9CEF80F7}" type="slidenum">
              <a:rPr lang="en-US" smtClean="0"/>
              <a:t>‹#›</a:t>
            </a:fld>
            <a:endParaRPr lang="en-US"/>
          </a:p>
        </p:txBody>
      </p:sp>
    </p:spTree>
    <p:extLst>
      <p:ext uri="{BB962C8B-B14F-4D97-AF65-F5344CB8AC3E}">
        <p14:creationId xmlns:p14="http://schemas.microsoft.com/office/powerpoint/2010/main" val="24748046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019545-E6EC-649F-049C-92B506C88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6DF3A-0E2E-9C2A-AEFB-29160132D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3CBBE-29B1-40D1-36B8-95BDBA35E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181BC-28F1-43DE-A21E-F62740BF6A48}" type="datetimeFigureOut">
              <a:rPr lang="en-US" smtClean="0"/>
              <a:t>10/9/2025</a:t>
            </a:fld>
            <a:endParaRPr lang="en-US"/>
          </a:p>
        </p:txBody>
      </p:sp>
      <p:sp>
        <p:nvSpPr>
          <p:cNvPr id="5" name="Footer Placeholder 4">
            <a:extLst>
              <a:ext uri="{FF2B5EF4-FFF2-40B4-BE49-F238E27FC236}">
                <a16:creationId xmlns:a16="http://schemas.microsoft.com/office/drawing/2014/main" id="{F5B0C6B6-1689-4221-BD56-86485B5F93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09F918-648E-114B-8574-8162F60E8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D12AA-4898-4AB6-9946-C2DC9CEF80F7}" type="slidenum">
              <a:rPr lang="en-US" smtClean="0"/>
              <a:t>‹#›</a:t>
            </a:fld>
            <a:endParaRPr lang="en-US"/>
          </a:p>
        </p:txBody>
      </p:sp>
    </p:spTree>
    <p:extLst>
      <p:ext uri="{BB962C8B-B14F-4D97-AF65-F5344CB8AC3E}">
        <p14:creationId xmlns:p14="http://schemas.microsoft.com/office/powerpoint/2010/main" val="2538519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8C33-1F63-F9F2-BB16-C1CB7666A09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726CCE4-473A-5EFD-9CFE-4947AAEFDE5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1919" y="61716"/>
            <a:ext cx="12041311" cy="6698680"/>
          </a:xfrm>
        </p:spPr>
      </p:pic>
      <p:sp>
        <p:nvSpPr>
          <p:cNvPr id="6" name="Rectangle 5">
            <a:extLst>
              <a:ext uri="{FF2B5EF4-FFF2-40B4-BE49-F238E27FC236}">
                <a16:creationId xmlns:a16="http://schemas.microsoft.com/office/drawing/2014/main" id="{74DDC0FE-C808-1B39-3EBF-BE55BE011283}"/>
              </a:ext>
            </a:extLst>
          </p:cNvPr>
          <p:cNvSpPr/>
          <p:nvPr/>
        </p:nvSpPr>
        <p:spPr>
          <a:xfrm>
            <a:off x="1981163" y="1989577"/>
            <a:ext cx="8247054" cy="1754326"/>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MĨ THUẬT 4</a:t>
            </a:r>
          </a:p>
          <a:p>
            <a:pPr algn="ctr"/>
            <a:r>
              <a:rPr lang="en-US" sz="3200" dirty="0">
                <a:ln w="0"/>
                <a:effectLst>
                  <a:outerShdw blurRad="38100" dist="19050" dir="2700000" algn="tl" rotWithShape="0">
                    <a:schemeClr val="dk1">
                      <a:alpha val="40000"/>
                    </a:schemeClr>
                  </a:outerShdw>
                </a:effectLst>
              </a:rPr>
              <a:t>BÀI 1: TRANH VẼ VỚI CÁC HÌNH NỐI </a:t>
            </a:r>
            <a:r>
              <a:rPr lang="en-US" sz="3200" dirty="0" smtClean="0">
                <a:ln w="0"/>
                <a:effectLst>
                  <a:outerShdw blurRad="38100" dist="19050" dir="2700000" algn="tl" rotWithShape="0">
                    <a:schemeClr val="dk1">
                      <a:alpha val="40000"/>
                    </a:schemeClr>
                  </a:outerShdw>
                </a:effectLst>
              </a:rPr>
              <a:t>TIẾP NHAU</a:t>
            </a:r>
            <a:endParaRPr lang="en-US" sz="3200" dirty="0">
              <a:ln w="0"/>
              <a:effectLst>
                <a:outerShdw blurRad="38100" dist="19050" dir="2700000" algn="tl" rotWithShape="0">
                  <a:schemeClr val="dk1">
                    <a:alpha val="40000"/>
                  </a:schemeClr>
                </a:outerShdw>
              </a:effectLst>
            </a:endParaRPr>
          </a:p>
          <a:p>
            <a:pPr algn="ctr"/>
            <a:r>
              <a:rPr lang="en-US" sz="3200" dirty="0" smtClean="0">
                <a:ln w="0"/>
                <a:effectLst>
                  <a:outerShdw blurRad="38100" dist="19050" dir="2700000" algn="tl" rotWithShape="0">
                    <a:schemeClr val="dk1">
                      <a:alpha val="40000"/>
                    </a:schemeClr>
                  </a:outerShdw>
                </a:effectLst>
              </a:rPr>
              <a:t>(TIẾT 1) </a:t>
            </a:r>
            <a:endParaRPr lang="en-US" sz="32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600467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DHNV1\Desktop\LogoChanTroi.jpg">
            <a:extLst>
              <a:ext uri="{FF2B5EF4-FFF2-40B4-BE49-F238E27FC236}">
                <a16:creationId xmlns:a16="http://schemas.microsoft.com/office/drawing/2014/main" id="{E136C2BD-4CE5-A0F7-1B00-2CC00B84C6D1}"/>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pic>
        <p:nvPicPr>
          <p:cNvPr id="10" name="Picture 9">
            <a:extLst>
              <a:ext uri="{FF2B5EF4-FFF2-40B4-BE49-F238E27FC236}">
                <a16:creationId xmlns:a16="http://schemas.microsoft.com/office/drawing/2014/main" id="{4C831E22-8530-91B4-B556-F57A8F4C6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4" y="156841"/>
            <a:ext cx="11818542" cy="6541910"/>
          </a:xfrm>
          <a:prstGeom prst="rect">
            <a:avLst/>
          </a:prstGeom>
        </p:spPr>
      </p:pic>
      <p:sp>
        <p:nvSpPr>
          <p:cNvPr id="12" name="TextBox 11">
            <a:extLst>
              <a:ext uri="{FF2B5EF4-FFF2-40B4-BE49-F238E27FC236}">
                <a16:creationId xmlns:a16="http://schemas.microsoft.com/office/drawing/2014/main" id="{180C423D-B3B3-1FEF-DBAC-6A14ACFDDAAD}"/>
              </a:ext>
            </a:extLst>
          </p:cNvPr>
          <p:cNvSpPr txBox="1"/>
          <p:nvPr/>
        </p:nvSpPr>
        <p:spPr>
          <a:xfrm>
            <a:off x="7854551" y="2815789"/>
            <a:ext cx="6097712" cy="1077218"/>
          </a:xfrm>
          <a:prstGeom prst="rect">
            <a:avLst/>
          </a:prstGeom>
          <a:noFill/>
        </p:spPr>
        <p:txBody>
          <a:bodyPr wrap="square">
            <a:spAutoFit/>
          </a:bodyPr>
          <a:lstStyle/>
          <a:p>
            <a:r>
              <a:rPr lang="en-US" sz="3200" b="1" dirty="0"/>
              <a:t>4. TRƯNG BÀY GIỚI </a:t>
            </a:r>
          </a:p>
          <a:p>
            <a:r>
              <a:rPr lang="en-US" sz="3200" b="1" dirty="0"/>
              <a:t>THIỆU SẢN PHẨM </a:t>
            </a:r>
            <a:endParaRPr lang="en-US" sz="3200" dirty="0"/>
          </a:p>
        </p:txBody>
      </p:sp>
      <p:sp>
        <p:nvSpPr>
          <p:cNvPr id="14" name="TextBox 13">
            <a:extLst>
              <a:ext uri="{FF2B5EF4-FFF2-40B4-BE49-F238E27FC236}">
                <a16:creationId xmlns:a16="http://schemas.microsoft.com/office/drawing/2014/main" id="{DB647D2B-E2DC-D6B6-131F-D21E05A35797}"/>
              </a:ext>
            </a:extLst>
          </p:cNvPr>
          <p:cNvSpPr txBox="1"/>
          <p:nvPr/>
        </p:nvSpPr>
        <p:spPr>
          <a:xfrm>
            <a:off x="1512034" y="1621776"/>
            <a:ext cx="5049748" cy="3465244"/>
          </a:xfrm>
          <a:prstGeom prst="rect">
            <a:avLst/>
          </a:prstGeom>
          <a:noFill/>
        </p:spPr>
        <p:txBody>
          <a:bodyPr wrap="square">
            <a:spAutoFit/>
          </a:bodyPr>
          <a:lstStyle/>
          <a:p>
            <a:pPr algn="just">
              <a:lnSpc>
                <a:spcPct val="115000"/>
              </a:lnSpc>
            </a:pPr>
            <a:r>
              <a:rPr lang="en-US" sz="2400" i="1" dirty="0">
                <a:solidFill>
                  <a:srgbClr val="000000"/>
                </a:solidFill>
                <a:effectLst/>
                <a:ea typeface="Times New Roman" panose="02020603050405020304" pitchFamily="18" charset="0"/>
              </a:rPr>
              <a:t>+ Em </a:t>
            </a:r>
            <a:r>
              <a:rPr lang="en-US" sz="2400" i="1" dirty="0" err="1">
                <a:solidFill>
                  <a:srgbClr val="000000"/>
                </a:solidFill>
                <a:effectLst/>
                <a:ea typeface="Times New Roman" panose="02020603050405020304" pitchFamily="18" charset="0"/>
              </a:rPr>
              <a:t>thích</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bài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nào</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nhất</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Vì</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sao</a:t>
            </a:r>
            <a:r>
              <a:rPr lang="en-US" sz="2400" i="1" dirty="0">
                <a:solidFill>
                  <a:srgbClr val="000000"/>
                </a:solidFill>
                <a:effectLst/>
                <a:ea typeface="Times New Roman" panose="02020603050405020304" pitchFamily="18" charset="0"/>
              </a:rPr>
              <a:t>?</a:t>
            </a:r>
            <a:endParaRPr lang="en-US" sz="2400" dirty="0">
              <a:effectLst/>
              <a:ea typeface="Times New Roman" panose="02020603050405020304" pitchFamily="18" charset="0"/>
            </a:endParaRPr>
          </a:p>
          <a:p>
            <a:pPr algn="just">
              <a:lnSpc>
                <a:spcPct val="115000"/>
              </a:lnSpc>
            </a:pPr>
            <a:r>
              <a:rPr lang="en-US" sz="2400" i="1" dirty="0">
                <a:solidFill>
                  <a:srgbClr val="000000"/>
                </a:solidFill>
                <a:effectLst/>
                <a:ea typeface="Times New Roman" panose="02020603050405020304" pitchFamily="18" charset="0"/>
              </a:rPr>
              <a:t>+Em </a:t>
            </a:r>
            <a:r>
              <a:rPr lang="en-US" sz="2400" i="1" dirty="0" err="1">
                <a:solidFill>
                  <a:srgbClr val="000000"/>
                </a:solidFill>
                <a:effectLst/>
                <a:ea typeface="Times New Roman" panose="02020603050405020304" pitchFamily="18" charset="0"/>
              </a:rPr>
              <a:t>ấn</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tượng</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nhất</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với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bài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nào</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trong</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bài</a:t>
            </a:r>
            <a:r>
              <a:rPr lang="en-US" sz="2400" i="1" dirty="0">
                <a:solidFill>
                  <a:srgbClr val="000000"/>
                </a:solidFill>
                <a:effectLst/>
                <a:ea typeface="Times New Roman" panose="02020603050405020304" pitchFamily="18" charset="0"/>
              </a:rPr>
              <a:t>?</a:t>
            </a:r>
            <a:endParaRPr lang="en-US" sz="2400" dirty="0">
              <a:effectLst/>
              <a:ea typeface="Times New Roman" panose="02020603050405020304" pitchFamily="18" charset="0"/>
            </a:endParaRPr>
          </a:p>
          <a:p>
            <a:pPr algn="just">
              <a:lnSpc>
                <a:spcPct val="115000"/>
              </a:lnSpc>
            </a:pP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Mật</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độ</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của</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chấm</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và</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nét</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hình</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trong</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bài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của</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bạn</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em</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như</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thế</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nào</a:t>
            </a:r>
            <a:r>
              <a:rPr lang="en-US" sz="2400" i="1" dirty="0">
                <a:solidFill>
                  <a:srgbClr val="000000"/>
                </a:solidFill>
                <a:effectLst/>
                <a:ea typeface="Times New Roman" panose="02020603050405020304" pitchFamily="18" charset="0"/>
              </a:rPr>
              <a:t>? </a:t>
            </a:r>
            <a:endParaRPr lang="en-US" sz="2400" dirty="0">
              <a:effectLst/>
              <a:ea typeface="Times New Roman" panose="02020603050405020304" pitchFamily="18" charset="0"/>
            </a:endParaRPr>
          </a:p>
          <a:p>
            <a:pPr algn="just">
              <a:lnSpc>
                <a:spcPct val="115000"/>
              </a:lnSpc>
            </a:pPr>
            <a:r>
              <a:rPr lang="en-US" sz="2400" i="1" dirty="0">
                <a:solidFill>
                  <a:srgbClr val="000000"/>
                </a:solidFill>
                <a:effectLst/>
                <a:ea typeface="Times New Roman" panose="02020603050405020304" pitchFamily="18" charset="0"/>
              </a:rPr>
              <a:t>+ Em/ </a:t>
            </a:r>
            <a:r>
              <a:rPr lang="en-US" sz="2400" i="1" dirty="0" err="1">
                <a:solidFill>
                  <a:srgbClr val="000000"/>
                </a:solidFill>
                <a:effectLst/>
                <a:ea typeface="Times New Roman" panose="02020603050405020304" pitchFamily="18" charset="0"/>
              </a:rPr>
              <a:t>bạn</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đã</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sắp</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xếp</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các</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hình</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như</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thế</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nào</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để</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bài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của</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em</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bạn</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sinh</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động</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hơn</a:t>
            </a:r>
            <a:r>
              <a:rPr lang="en-US" sz="2400" i="1" dirty="0">
                <a:solidFill>
                  <a:srgbClr val="000000"/>
                </a:solidFill>
                <a:effectLst/>
                <a:ea typeface="Times New Roman" panose="02020603050405020304" pitchFamily="18" charset="0"/>
              </a:rPr>
              <a:t>…?</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41359979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barn(inVertical)">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6743-8B33-AD13-0AD6-028E5474CB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39F3932-D060-8D8D-395C-289704912E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624334" cy="6343900"/>
          </a:xfrm>
        </p:spPr>
      </p:pic>
    </p:spTree>
    <p:extLst>
      <p:ext uri="{BB962C8B-B14F-4D97-AF65-F5344CB8AC3E}">
        <p14:creationId xmlns:p14="http://schemas.microsoft.com/office/powerpoint/2010/main" val="21745720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B9FF12-C67A-1574-7F0E-4A363ED6A2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0890" y="0"/>
            <a:ext cx="8039012" cy="6858000"/>
          </a:xfrm>
          <a:prstGeom prst="rect">
            <a:avLst/>
          </a:prstGeom>
          <a:ln>
            <a:noFill/>
          </a:ln>
          <a:effectLst>
            <a:softEdge rad="112500"/>
          </a:effectLst>
        </p:spPr>
      </p:pic>
      <p:sp>
        <p:nvSpPr>
          <p:cNvPr id="7" name="TextBox 6">
            <a:extLst>
              <a:ext uri="{FF2B5EF4-FFF2-40B4-BE49-F238E27FC236}">
                <a16:creationId xmlns:a16="http://schemas.microsoft.com/office/drawing/2014/main" id="{C3B6A44D-F459-6371-21A4-5704514DB167}"/>
              </a:ext>
            </a:extLst>
          </p:cNvPr>
          <p:cNvSpPr txBox="1"/>
          <p:nvPr/>
        </p:nvSpPr>
        <p:spPr>
          <a:xfrm>
            <a:off x="2761179" y="282807"/>
            <a:ext cx="6097712" cy="584775"/>
          </a:xfrm>
          <a:prstGeom prst="rect">
            <a:avLst/>
          </a:prstGeom>
          <a:noFill/>
        </p:spPr>
        <p:txBody>
          <a:bodyPr wrap="square">
            <a:spAutoFit/>
          </a:bodyPr>
          <a:lstStyle/>
          <a:p>
            <a:r>
              <a:rPr lang="en-US" sz="3200" b="1" dirty="0" err="1">
                <a:solidFill>
                  <a:srgbClr val="C00000"/>
                </a:solidFill>
                <a:latin typeface="Arial" panose="020B0604020202020204" pitchFamily="34" charset="0"/>
                <a:cs typeface="Arial" panose="020B0604020202020204" pitchFamily="34" charset="0"/>
              </a:rPr>
              <a:t>Khái</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niệm</a:t>
            </a:r>
            <a:r>
              <a:rPr lang="en-US" sz="3200" b="1" dirty="0">
                <a:solidFill>
                  <a:srgbClr val="C00000"/>
                </a:solidFill>
                <a:latin typeface="Arial" panose="020B0604020202020204" pitchFamily="34" charset="0"/>
                <a:cs typeface="Arial" panose="020B0604020202020204" pitchFamily="34" charset="0"/>
              </a:rPr>
              <a:t> </a:t>
            </a:r>
            <a:r>
              <a:rPr lang="vi-VN" sz="3200" b="1" dirty="0">
                <a:solidFill>
                  <a:srgbClr val="C00000"/>
                </a:solidFill>
                <a:latin typeface="Arial" panose="020B0604020202020204" pitchFamily="34" charset="0"/>
                <a:cs typeface="Arial" panose="020B0604020202020204" pitchFamily="34" charset="0"/>
              </a:rPr>
              <a:t>Doodle Art</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là</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gì</a:t>
            </a:r>
            <a:r>
              <a:rPr lang="en-US" sz="3200" b="1" dirty="0">
                <a:solidFill>
                  <a:srgbClr val="C00000"/>
                </a:solidFill>
                <a:latin typeface="Arial" panose="020B0604020202020204" pitchFamily="34" charset="0"/>
                <a:cs typeface="Arial" panose="020B0604020202020204" pitchFamily="34" charset="0"/>
              </a:rPr>
              <a:t>?</a:t>
            </a:r>
            <a:endParaRPr lang="en-US" sz="3200" dirty="0"/>
          </a:p>
        </p:txBody>
      </p:sp>
    </p:spTree>
    <p:extLst>
      <p:ext uri="{BB962C8B-B14F-4D97-AF65-F5344CB8AC3E}">
        <p14:creationId xmlns:p14="http://schemas.microsoft.com/office/powerpoint/2010/main" val="18974276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C60A378D-ED7C-A08E-7CF5-3F8F3A95A8C1}"/>
              </a:ext>
            </a:extLst>
          </p:cNvPr>
          <p:cNvSpPr/>
          <p:nvPr/>
        </p:nvSpPr>
        <p:spPr>
          <a:xfrm>
            <a:off x="1838325" y="407216"/>
            <a:ext cx="8671320" cy="3721609"/>
          </a:xfrm>
          <a:prstGeom prst="wedgeEllipseCallout">
            <a:avLst/>
          </a:prstGeom>
          <a:solidFill>
            <a:srgbClr val="70AD47">
              <a:lumMod val="20000"/>
              <a:lumOff val="80000"/>
            </a:srgbClr>
          </a:solidFill>
          <a:ln w="6350" cap="flat" cmpd="sng" algn="ctr">
            <a:solidFill>
              <a:srgbClr val="ED7D31"/>
            </a:solidFill>
            <a:prstDash val="solid"/>
            <a:miter lim="800000"/>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r>
              <a:rPr lang="vi-VN" sz="2800" b="1" dirty="0">
                <a:solidFill>
                  <a:srgbClr val="0070C0"/>
                </a:solidFill>
              </a:rPr>
              <a:t>Tranh Doodle </a:t>
            </a:r>
            <a:r>
              <a:rPr lang="en-US" sz="2800" b="1" dirty="0">
                <a:solidFill>
                  <a:srgbClr val="0070C0"/>
                </a:solidFill>
              </a:rPr>
              <a:t>a</a:t>
            </a:r>
            <a:r>
              <a:rPr lang="vi-VN" sz="2800" b="1" dirty="0">
                <a:solidFill>
                  <a:srgbClr val="0070C0"/>
                </a:solidFill>
              </a:rPr>
              <a:t>rt được vẽ từ các hình nối tiếp nhau một cách ngẫu hứng và có mật độ của nét, hình, màu phong phú là hình thức rèn luyện trí tưởng tượng và tư duy cho người học</a:t>
            </a:r>
          </a:p>
        </p:txBody>
      </p:sp>
      <p:pic>
        <p:nvPicPr>
          <p:cNvPr id="3074" name="Picture 2">
            <a:extLst>
              <a:ext uri="{FF2B5EF4-FFF2-40B4-BE49-F238E27FC236}">
                <a16:creationId xmlns:a16="http://schemas.microsoft.com/office/drawing/2014/main" id="{25E6AEA4-3C69-7E44-D7E8-92E02140E0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2437" y="4507684"/>
            <a:ext cx="2343150" cy="23503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DHNV1\Desktop\LogoChanTroi.jpg">
            <a:extLst>
              <a:ext uri="{FF2B5EF4-FFF2-40B4-BE49-F238E27FC236}">
                <a16:creationId xmlns:a16="http://schemas.microsoft.com/office/drawing/2014/main" id="{D927DE74-2F10-6D71-09DE-E717D3B828F2}"/>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30238977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3E53F7-5E70-F851-71E0-E028981B7CB8}"/>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4</a:t>
            </a:fld>
            <a:endParaRPr lang="en-US">
              <a:solidFill>
                <a:srgbClr val="514843">
                  <a:lumMod val="75000"/>
                </a:srgbClr>
              </a:solidFill>
            </a:endParaRPr>
          </a:p>
        </p:txBody>
      </p:sp>
      <p:sp>
        <p:nvSpPr>
          <p:cNvPr id="8" name="TextBox 7">
            <a:extLst>
              <a:ext uri="{FF2B5EF4-FFF2-40B4-BE49-F238E27FC236}">
                <a16:creationId xmlns:a16="http://schemas.microsoft.com/office/drawing/2014/main" id="{677DB44D-E306-F9BA-7AEA-DA3931D73E8E}"/>
              </a:ext>
            </a:extLst>
          </p:cNvPr>
          <p:cNvSpPr txBox="1"/>
          <p:nvPr/>
        </p:nvSpPr>
        <p:spPr>
          <a:xfrm>
            <a:off x="683564" y="340121"/>
            <a:ext cx="9015240" cy="584775"/>
          </a:xfrm>
          <a:prstGeom prst="rect">
            <a:avLst/>
          </a:prstGeom>
          <a:noFill/>
        </p:spPr>
        <p:txBody>
          <a:bodyPr wrap="square">
            <a:spAutoFit/>
          </a:bodyPr>
          <a:lstStyle/>
          <a:p>
            <a:r>
              <a:rPr lang="vi-VN" sz="2000" b="1" dirty="0"/>
              <a:t> </a:t>
            </a:r>
            <a:r>
              <a:rPr lang="en-US" sz="3200" b="1" dirty="0">
                <a:solidFill>
                  <a:srgbClr val="FF0000"/>
                </a:solidFill>
              </a:rPr>
              <a:t>1.</a:t>
            </a:r>
            <a:r>
              <a:rPr lang="vi-VN" sz="3200" b="1" dirty="0">
                <a:solidFill>
                  <a:srgbClr val="C00000"/>
                </a:solidFill>
                <a:latin typeface="Arial" panose="020B0604020202020204" pitchFamily="34" charset="0"/>
                <a:cs typeface="Arial" panose="020B0604020202020204" pitchFamily="34" charset="0"/>
              </a:rPr>
              <a:t>Khám phá hình thức vẽ tranh Doodle Art</a:t>
            </a:r>
          </a:p>
        </p:txBody>
      </p:sp>
      <p:pic>
        <p:nvPicPr>
          <p:cNvPr id="6" name="Picture 5">
            <a:extLst>
              <a:ext uri="{FF2B5EF4-FFF2-40B4-BE49-F238E27FC236}">
                <a16:creationId xmlns:a16="http://schemas.microsoft.com/office/drawing/2014/main" id="{BB479EAB-393B-7E4B-A37E-6E995B5405EB}"/>
              </a:ext>
            </a:extLst>
          </p:cNvPr>
          <p:cNvPicPr>
            <a:picLocks noChangeAspect="1"/>
          </p:cNvPicPr>
          <p:nvPr/>
        </p:nvPicPr>
        <p:blipFill rotWithShape="1">
          <a:blip r:embed="rId2">
            <a:extLst>
              <a:ext uri="{28A0092B-C50C-407E-A947-70E740481C1C}">
                <a14:useLocalDpi xmlns:a14="http://schemas.microsoft.com/office/drawing/2010/main" val="0"/>
              </a:ext>
            </a:extLst>
          </a:blip>
          <a:srcRect l="5403" t="56197" r="74149" b="16239"/>
          <a:stretch/>
        </p:blipFill>
        <p:spPr>
          <a:xfrm>
            <a:off x="5430535" y="1524505"/>
            <a:ext cx="3180065" cy="3652640"/>
          </a:xfrm>
          <a:prstGeom prst="rect">
            <a:avLst/>
          </a:prstGeom>
        </p:spPr>
      </p:pic>
      <p:pic>
        <p:nvPicPr>
          <p:cNvPr id="14" name="Picture 13">
            <a:extLst>
              <a:ext uri="{FF2B5EF4-FFF2-40B4-BE49-F238E27FC236}">
                <a16:creationId xmlns:a16="http://schemas.microsoft.com/office/drawing/2014/main" id="{D2014E9D-E009-E847-BD0A-6FC9D328D2C3}"/>
              </a:ext>
            </a:extLst>
          </p:cNvPr>
          <p:cNvPicPr>
            <a:picLocks noChangeAspect="1"/>
          </p:cNvPicPr>
          <p:nvPr/>
        </p:nvPicPr>
        <p:blipFill rotWithShape="1">
          <a:blip r:embed="rId2">
            <a:extLst>
              <a:ext uri="{28A0092B-C50C-407E-A947-70E740481C1C}">
                <a14:useLocalDpi xmlns:a14="http://schemas.microsoft.com/office/drawing/2010/main" val="0"/>
              </a:ext>
            </a:extLst>
          </a:blip>
          <a:srcRect l="26895" t="48978" r="53655" b="10421"/>
          <a:stretch/>
        </p:blipFill>
        <p:spPr>
          <a:xfrm>
            <a:off x="8845243" y="1524505"/>
            <a:ext cx="3083859" cy="3652640"/>
          </a:xfrm>
          <a:prstGeom prst="rect">
            <a:avLst/>
          </a:prstGeom>
        </p:spPr>
      </p:pic>
      <p:pic>
        <p:nvPicPr>
          <p:cNvPr id="10" name="Picture 3" descr="C:\Users\DHNV1\Desktop\LogoChanTroi.jpg">
            <a:extLst>
              <a:ext uri="{FF2B5EF4-FFF2-40B4-BE49-F238E27FC236}">
                <a16:creationId xmlns:a16="http://schemas.microsoft.com/office/drawing/2014/main" id="{AF4CD0AE-8E33-1A46-A10C-422426E8041A}"/>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
        <p:nvSpPr>
          <p:cNvPr id="3" name="TextBox 2">
            <a:extLst>
              <a:ext uri="{FF2B5EF4-FFF2-40B4-BE49-F238E27FC236}">
                <a16:creationId xmlns:a16="http://schemas.microsoft.com/office/drawing/2014/main" id="{D9075E35-75A1-9F4D-6C4D-63E248E61B2A}"/>
              </a:ext>
            </a:extLst>
          </p:cNvPr>
          <p:cNvSpPr txBox="1"/>
          <p:nvPr/>
        </p:nvSpPr>
        <p:spPr>
          <a:xfrm>
            <a:off x="370035" y="1263384"/>
            <a:ext cx="4821149" cy="4730334"/>
          </a:xfrm>
          <a:prstGeom prst="rect">
            <a:avLst/>
          </a:prstGeom>
          <a:noFill/>
        </p:spPr>
        <p:txBody>
          <a:bodyPr wrap="square">
            <a:spAutoFit/>
          </a:bodyPr>
          <a:lstStyle/>
          <a:p>
            <a:pPr algn="just">
              <a:lnSpc>
                <a:spcPct val="115000"/>
              </a:lnSpc>
            </a:pP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Hoạt</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động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gì</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được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thể</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hiện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trong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mỗi</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bức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tranh</a:t>
            </a:r>
            <a:r>
              <a:rPr lang="en-US" sz="2400" b="1" i="1" dirty="0">
                <a:solidFill>
                  <a:srgbClr val="000000"/>
                </a:solidFill>
                <a:effectLst/>
                <a:ea typeface="Times New Roman" panose="02020603050405020304" pitchFamily="18" charset="0"/>
              </a:rPr>
              <a:t>? </a:t>
            </a:r>
            <a:endParaRPr lang="en-US" sz="2400" b="1" dirty="0">
              <a:effectLst/>
              <a:ea typeface="Times New Roman" panose="02020603050405020304" pitchFamily="18" charset="0"/>
            </a:endParaRPr>
          </a:p>
          <a:p>
            <a:pPr algn="just">
              <a:lnSpc>
                <a:spcPct val="115000"/>
              </a:lnSpc>
            </a:pP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Tư</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thế</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động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tác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của</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các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nhân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vật</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trong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tranh</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như</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thế</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nào</a:t>
            </a:r>
            <a:r>
              <a:rPr lang="en-US" sz="2400" b="1" i="1" dirty="0">
                <a:solidFill>
                  <a:srgbClr val="000000"/>
                </a:solidFill>
                <a:effectLst/>
                <a:ea typeface="Times New Roman" panose="02020603050405020304" pitchFamily="18" charset="0"/>
              </a:rPr>
              <a:t>?</a:t>
            </a:r>
            <a:endParaRPr lang="en-US" sz="2400" b="1" dirty="0">
              <a:effectLst/>
              <a:ea typeface="Times New Roman" panose="02020603050405020304" pitchFamily="18" charset="0"/>
            </a:endParaRPr>
          </a:p>
          <a:p>
            <a:pPr algn="just">
              <a:lnSpc>
                <a:spcPct val="115000"/>
              </a:lnSpc>
            </a:pP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Các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nhân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vật</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trong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tranh</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đang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làm</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gì</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Số</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lượng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nhân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vật</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trong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tranh</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nhiều</a:t>
            </a:r>
            <a:r>
              <a:rPr lang="en-US" sz="2400" b="1" i="1" dirty="0">
                <a:solidFill>
                  <a:srgbClr val="000000"/>
                </a:solidFill>
                <a:effectLst/>
                <a:ea typeface="Times New Roman" panose="02020603050405020304" pitchFamily="18" charset="0"/>
              </a:rPr>
              <a:t> hay </a:t>
            </a:r>
            <a:r>
              <a:rPr lang="en-US" sz="2400" b="1" i="1" dirty="0" err="1">
                <a:solidFill>
                  <a:srgbClr val="000000"/>
                </a:solidFill>
                <a:effectLst/>
                <a:ea typeface="Times New Roman" panose="02020603050405020304" pitchFamily="18" charset="0"/>
              </a:rPr>
              <a:t>ít</a:t>
            </a:r>
            <a:r>
              <a:rPr lang="en-US" sz="2400" b="1" i="1" dirty="0">
                <a:solidFill>
                  <a:srgbClr val="000000"/>
                </a:solidFill>
                <a:effectLst/>
                <a:ea typeface="Times New Roman" panose="02020603050405020304" pitchFamily="18" charset="0"/>
              </a:rPr>
              <a:t>? </a:t>
            </a:r>
            <a:endParaRPr lang="en-US" sz="2400" b="1" dirty="0">
              <a:effectLst/>
              <a:ea typeface="Times New Roman" panose="02020603050405020304" pitchFamily="18" charset="0"/>
            </a:endParaRPr>
          </a:p>
          <a:p>
            <a:pPr algn="just">
              <a:lnSpc>
                <a:spcPct val="115000"/>
              </a:lnSpc>
            </a:pP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Các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nhân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vật</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trong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tranh</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có</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điểm</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gì</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liên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quan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với</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nhau</a:t>
            </a:r>
            <a:r>
              <a:rPr lang="en-US" sz="2400" b="1" i="1" dirty="0">
                <a:solidFill>
                  <a:srgbClr val="000000"/>
                </a:solidFill>
                <a:effectLst/>
                <a:ea typeface="Times New Roman" panose="02020603050405020304" pitchFamily="18" charset="0"/>
              </a:rPr>
              <a:t>?</a:t>
            </a:r>
            <a:endParaRPr lang="en-US" sz="2400" b="1" dirty="0">
              <a:effectLst/>
              <a:ea typeface="Times New Roman" panose="02020603050405020304" pitchFamily="18" charset="0"/>
            </a:endParaRPr>
          </a:p>
          <a:p>
            <a:pPr algn="just">
              <a:lnSpc>
                <a:spcPct val="115000"/>
              </a:lnSpc>
            </a:pP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Cách</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thể</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hiện</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các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bức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tranh</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này</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có</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gì</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giống</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và</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khác</a:t>
            </a:r>
            <a:r>
              <a:rPr lang="en-US" sz="2400" b="1" i="1" dirty="0">
                <a:solidFill>
                  <a:srgbClr val="000000"/>
                </a:solidFill>
                <a:effectLst/>
                <a:ea typeface="Times New Roman" panose="02020603050405020304" pitchFamily="18" charset="0"/>
              </a:rPr>
              <a:t> </a:t>
            </a:r>
            <a:r>
              <a:rPr lang="en-US" sz="2400" b="1" i="1" dirty="0" err="1">
                <a:solidFill>
                  <a:srgbClr val="000000"/>
                </a:solidFill>
                <a:effectLst/>
                <a:ea typeface="Times New Roman" panose="02020603050405020304" pitchFamily="18" charset="0"/>
              </a:rPr>
              <a:t>nhau</a:t>
            </a:r>
            <a:r>
              <a:rPr lang="en-US" sz="2400" b="1" i="1" dirty="0">
                <a:solidFill>
                  <a:srgbClr val="000000"/>
                </a:solidFill>
                <a:effectLst/>
                <a:ea typeface="Times New Roman" panose="02020603050405020304" pitchFamily="18" charset="0"/>
              </a:rPr>
              <a:t>? </a:t>
            </a:r>
            <a:endParaRPr lang="en-US" sz="2400" b="1" dirty="0">
              <a:effectLst/>
              <a:ea typeface="Times New Roman" panose="02020603050405020304" pitchFamily="18" charset="0"/>
            </a:endParaRPr>
          </a:p>
        </p:txBody>
      </p:sp>
    </p:spTree>
    <p:extLst>
      <p:ext uri="{BB962C8B-B14F-4D97-AF65-F5344CB8AC3E}">
        <p14:creationId xmlns:p14="http://schemas.microsoft.com/office/powerpoint/2010/main" val="3379255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barn(inVertical)">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74393C-BAB8-216B-A28C-4DB83F669679}"/>
              </a:ext>
            </a:extLst>
          </p:cNvPr>
          <p:cNvPicPr>
            <a:picLocks noGrp="1" noChangeAspect="1"/>
          </p:cNvPicPr>
          <p:nvPr>
            <p:ph idx="1"/>
          </p:nvPr>
        </p:nvPicPr>
        <p:blipFill>
          <a:blip r:embed="rId2"/>
          <a:stretch>
            <a:fillRect/>
          </a:stretch>
        </p:blipFill>
        <p:spPr>
          <a:xfrm>
            <a:off x="773926" y="2113205"/>
            <a:ext cx="4292723" cy="3566257"/>
          </a:xfrm>
          <a:prstGeom prst="rect">
            <a:avLst/>
          </a:prstGeom>
        </p:spPr>
      </p:pic>
      <p:pic>
        <p:nvPicPr>
          <p:cNvPr id="6" name="Picture 5">
            <a:extLst>
              <a:ext uri="{FF2B5EF4-FFF2-40B4-BE49-F238E27FC236}">
                <a16:creationId xmlns:a16="http://schemas.microsoft.com/office/drawing/2014/main" id="{976E78B1-0E27-893B-CCF0-85D2AF99061E}"/>
              </a:ext>
            </a:extLst>
          </p:cNvPr>
          <p:cNvPicPr>
            <a:picLocks noChangeAspect="1"/>
          </p:cNvPicPr>
          <p:nvPr/>
        </p:nvPicPr>
        <p:blipFill>
          <a:blip r:embed="rId3"/>
          <a:stretch>
            <a:fillRect/>
          </a:stretch>
        </p:blipFill>
        <p:spPr>
          <a:xfrm>
            <a:off x="5175597" y="2113205"/>
            <a:ext cx="6257905" cy="3648450"/>
          </a:xfrm>
          <a:prstGeom prst="rect">
            <a:avLst/>
          </a:prstGeom>
        </p:spPr>
      </p:pic>
      <p:sp>
        <p:nvSpPr>
          <p:cNvPr id="10" name="TextBox 9">
            <a:extLst>
              <a:ext uri="{FF2B5EF4-FFF2-40B4-BE49-F238E27FC236}">
                <a16:creationId xmlns:a16="http://schemas.microsoft.com/office/drawing/2014/main" id="{D96F36A2-2D3E-A26F-34F2-10ED1A87B9DF}"/>
              </a:ext>
            </a:extLst>
          </p:cNvPr>
          <p:cNvSpPr txBox="1"/>
          <p:nvPr/>
        </p:nvSpPr>
        <p:spPr>
          <a:xfrm>
            <a:off x="1737139" y="364733"/>
            <a:ext cx="8896613" cy="584775"/>
          </a:xfrm>
          <a:prstGeom prst="rect">
            <a:avLst/>
          </a:prstGeom>
          <a:noFill/>
        </p:spPr>
        <p:txBody>
          <a:bodyPr wrap="square">
            <a:spAutoFit/>
          </a:bodyPr>
          <a:lstStyle/>
          <a:p>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Tạo</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dáng</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theo</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các</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nhân</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vật</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trong</a:t>
            </a:r>
            <a:r>
              <a:rPr lang="en-US" sz="3200" b="1" u="sng" dirty="0">
                <a:solidFill>
                  <a:srgbClr val="C00000"/>
                </a:solidFill>
                <a:effectLst/>
                <a:ea typeface="Tahoma" panose="020B0604030504040204" pitchFamily="34" charset="0"/>
                <a:cs typeface="Tahoma" panose="020B0604030504040204" pitchFamily="34" charset="0"/>
              </a:rPr>
              <a:t> </a:t>
            </a:r>
            <a:r>
              <a:rPr lang="en-US" sz="3200" b="1" u="sng" dirty="0" err="1">
                <a:solidFill>
                  <a:srgbClr val="C00000"/>
                </a:solidFill>
                <a:effectLst/>
                <a:ea typeface="Tahoma" panose="020B0604030504040204" pitchFamily="34" charset="0"/>
                <a:cs typeface="Tahoma" panose="020B0604030504040204" pitchFamily="34" charset="0"/>
              </a:rPr>
              <a:t>tranh</a:t>
            </a:r>
            <a:r>
              <a:rPr lang="en-US" sz="3200" b="1" u="sng" dirty="0">
                <a:solidFill>
                  <a:srgbClr val="C00000"/>
                </a:solidFill>
                <a:effectLst/>
                <a:ea typeface="Tahoma" panose="020B0604030504040204" pitchFamily="34" charset="0"/>
                <a:cs typeface="Tahoma" panose="020B0604030504040204" pitchFamily="34" charset="0"/>
              </a:rPr>
              <a:t>.</a:t>
            </a:r>
            <a:endParaRPr lang="en-US" sz="3200" u="sng" dirty="0">
              <a:solidFill>
                <a:srgbClr val="C00000"/>
              </a:solidFill>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419E4013-5FAA-54BF-E14E-A2A75E0A7A57}"/>
              </a:ext>
            </a:extLst>
          </p:cNvPr>
          <p:cNvSpPr txBox="1"/>
          <p:nvPr/>
        </p:nvSpPr>
        <p:spPr>
          <a:xfrm>
            <a:off x="1159690" y="1180144"/>
            <a:ext cx="10410290" cy="558743"/>
          </a:xfrm>
          <a:prstGeom prst="rect">
            <a:avLst/>
          </a:prstGeom>
          <a:noFill/>
        </p:spPr>
        <p:txBody>
          <a:bodyPr wrap="square">
            <a:spAutoFit/>
          </a:bodyPr>
          <a:lstStyle/>
          <a:p>
            <a:pPr algn="just">
              <a:lnSpc>
                <a:spcPct val="115000"/>
              </a:lnSpc>
            </a:pPr>
            <a:r>
              <a:rPr lang="en-US" sz="2800" dirty="0">
                <a:solidFill>
                  <a:srgbClr val="000000"/>
                </a:solidFill>
                <a:effectLst/>
                <a:ea typeface="Times New Roman" panose="02020603050405020304" pitchFamily="18" charset="0"/>
              </a:rPr>
              <a:t>+ Theo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cách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sắp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xếp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các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nhân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vật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trong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tranh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đã</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phù</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hợp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chưa</a:t>
            </a:r>
            <a:r>
              <a:rPr lang="en-US" sz="2800" dirty="0">
                <a:solidFill>
                  <a:srgbClr val="000000"/>
                </a:solidFill>
                <a:effectLst/>
                <a:ea typeface="Times New Roman" panose="02020603050405020304" pitchFamily="18" charset="0"/>
              </a:rPr>
              <a:t>? </a:t>
            </a:r>
            <a:endParaRPr lang="en-US" sz="2800" dirty="0">
              <a:effectLst/>
              <a:ea typeface="Times New Roman" panose="02020603050405020304" pitchFamily="18" charset="0"/>
            </a:endParaRPr>
          </a:p>
        </p:txBody>
      </p:sp>
    </p:spTree>
    <p:extLst>
      <p:ext uri="{BB962C8B-B14F-4D97-AF65-F5344CB8AC3E}">
        <p14:creationId xmlns:p14="http://schemas.microsoft.com/office/powerpoint/2010/main" val="2923187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35242F-ACA7-4EAD-7FD0-2FD0FF2610DD}"/>
              </a:ext>
            </a:extLst>
          </p:cNvPr>
          <p:cNvSpPr txBox="1"/>
          <p:nvPr/>
        </p:nvSpPr>
        <p:spPr>
          <a:xfrm>
            <a:off x="3047320" y="3244334"/>
            <a:ext cx="6094638" cy="369332"/>
          </a:xfrm>
          <a:prstGeom prst="rect">
            <a:avLst/>
          </a:prstGeom>
          <a:noFill/>
        </p:spPr>
        <p:txBody>
          <a:bodyPr wrap="square">
            <a:spAutoFit/>
          </a:bodyPr>
          <a:lstStyle/>
          <a:p>
            <a:r>
              <a:rPr lang="en-US" dirty="0"/>
              <a:t> </a:t>
            </a:r>
          </a:p>
        </p:txBody>
      </p:sp>
      <p:sp>
        <p:nvSpPr>
          <p:cNvPr id="6" name="TextBox 1">
            <a:extLst>
              <a:ext uri="{FF2B5EF4-FFF2-40B4-BE49-F238E27FC236}">
                <a16:creationId xmlns:a16="http://schemas.microsoft.com/office/drawing/2014/main" id="{A7EFF21F-F207-9BE8-4C13-4909A3AE2529}"/>
              </a:ext>
            </a:extLst>
          </p:cNvPr>
          <p:cNvSpPr txBox="1"/>
          <p:nvPr/>
        </p:nvSpPr>
        <p:spPr>
          <a:xfrm>
            <a:off x="781812" y="623577"/>
            <a:ext cx="9375781" cy="646331"/>
          </a:xfrm>
          <a:prstGeom prst="rect">
            <a:avLst/>
          </a:prstGeom>
          <a:noFill/>
        </p:spPr>
        <p:txBody>
          <a:bodyPr wrap="square">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ctr"/>
            <a:r>
              <a:rPr lang="vi-VN" sz="2000" b="1" u="sng" dirty="0"/>
              <a:t> </a:t>
            </a:r>
            <a:r>
              <a:rPr lang="en-US" sz="3600" b="1" u="sng" dirty="0">
                <a:solidFill>
                  <a:srgbClr val="C00000"/>
                </a:solidFill>
              </a:rPr>
              <a:t>2. </a:t>
            </a:r>
            <a:r>
              <a:rPr lang="en-US" sz="3600" b="1" u="sng" dirty="0" err="1">
                <a:solidFill>
                  <a:srgbClr val="C00000"/>
                </a:solidFill>
              </a:rPr>
              <a:t>Các</a:t>
            </a:r>
            <a:r>
              <a:rPr lang="en-US" sz="3600" b="1" u="sng" dirty="0">
                <a:solidFill>
                  <a:srgbClr val="C00000"/>
                </a:solidFill>
              </a:rPr>
              <a:t> </a:t>
            </a:r>
            <a:r>
              <a:rPr lang="en-US" sz="3600" b="1" u="sng" dirty="0" err="1">
                <a:solidFill>
                  <a:srgbClr val="C00000"/>
                </a:solidFill>
              </a:rPr>
              <a:t>bước</a:t>
            </a:r>
            <a:r>
              <a:rPr lang="en-US" sz="3600" b="1" u="sng" dirty="0">
                <a:solidFill>
                  <a:srgbClr val="C00000"/>
                </a:solidFill>
              </a:rPr>
              <a:t> v</a:t>
            </a:r>
            <a:r>
              <a:rPr lang="vi-VN" sz="3600" b="1" u="sng" dirty="0">
                <a:solidFill>
                  <a:srgbClr val="C00000"/>
                </a:solidFill>
              </a:rPr>
              <a:t>ẽ tranh với các hình nối tiếp nhau</a:t>
            </a:r>
          </a:p>
        </p:txBody>
      </p:sp>
      <p:pic>
        <p:nvPicPr>
          <p:cNvPr id="2" name="Picture 1">
            <a:extLst>
              <a:ext uri="{FF2B5EF4-FFF2-40B4-BE49-F238E27FC236}">
                <a16:creationId xmlns:a16="http://schemas.microsoft.com/office/drawing/2014/main" id="{F442F2BF-5724-883A-228B-6962A9D9AA0F}"/>
              </a:ext>
            </a:extLst>
          </p:cNvPr>
          <p:cNvPicPr>
            <a:picLocks noChangeAspect="1"/>
          </p:cNvPicPr>
          <p:nvPr/>
        </p:nvPicPr>
        <p:blipFill>
          <a:blip r:embed="rId2"/>
          <a:stretch>
            <a:fillRect/>
          </a:stretch>
        </p:blipFill>
        <p:spPr>
          <a:xfrm>
            <a:off x="9307078" y="1599200"/>
            <a:ext cx="2044285" cy="2633628"/>
          </a:xfrm>
          <a:prstGeom prst="rect">
            <a:avLst/>
          </a:prstGeom>
        </p:spPr>
      </p:pic>
      <p:pic>
        <p:nvPicPr>
          <p:cNvPr id="3" name="Picture 2">
            <a:extLst>
              <a:ext uri="{FF2B5EF4-FFF2-40B4-BE49-F238E27FC236}">
                <a16:creationId xmlns:a16="http://schemas.microsoft.com/office/drawing/2014/main" id="{71205994-2C0C-9EB1-56AC-48C0E9403350}"/>
              </a:ext>
            </a:extLst>
          </p:cNvPr>
          <p:cNvPicPr>
            <a:picLocks noChangeAspect="1"/>
          </p:cNvPicPr>
          <p:nvPr/>
        </p:nvPicPr>
        <p:blipFill>
          <a:blip r:embed="rId3"/>
          <a:stretch>
            <a:fillRect/>
          </a:stretch>
        </p:blipFill>
        <p:spPr>
          <a:xfrm>
            <a:off x="888310" y="1550667"/>
            <a:ext cx="2076450" cy="2599403"/>
          </a:xfrm>
          <a:prstGeom prst="rect">
            <a:avLst/>
          </a:prstGeom>
        </p:spPr>
      </p:pic>
      <p:pic>
        <p:nvPicPr>
          <p:cNvPr id="4" name="Picture 3">
            <a:extLst>
              <a:ext uri="{FF2B5EF4-FFF2-40B4-BE49-F238E27FC236}">
                <a16:creationId xmlns:a16="http://schemas.microsoft.com/office/drawing/2014/main" id="{D09D4A6D-CB75-6E3E-24BA-2B219F01F34E}"/>
              </a:ext>
            </a:extLst>
          </p:cNvPr>
          <p:cNvPicPr>
            <a:picLocks noChangeAspect="1"/>
          </p:cNvPicPr>
          <p:nvPr/>
        </p:nvPicPr>
        <p:blipFill>
          <a:blip r:embed="rId4"/>
          <a:stretch>
            <a:fillRect/>
          </a:stretch>
        </p:blipFill>
        <p:spPr>
          <a:xfrm>
            <a:off x="3620738" y="1516442"/>
            <a:ext cx="2255896" cy="2633628"/>
          </a:xfrm>
          <a:prstGeom prst="rect">
            <a:avLst/>
          </a:prstGeom>
        </p:spPr>
      </p:pic>
      <p:pic>
        <p:nvPicPr>
          <p:cNvPr id="8" name="Picture 7">
            <a:extLst>
              <a:ext uri="{FF2B5EF4-FFF2-40B4-BE49-F238E27FC236}">
                <a16:creationId xmlns:a16="http://schemas.microsoft.com/office/drawing/2014/main" id="{10B5F6C6-A9F1-20E4-D404-33ABEF184CCC}"/>
              </a:ext>
            </a:extLst>
          </p:cNvPr>
          <p:cNvPicPr>
            <a:picLocks noChangeAspect="1"/>
          </p:cNvPicPr>
          <p:nvPr/>
        </p:nvPicPr>
        <p:blipFill>
          <a:blip r:embed="rId5"/>
          <a:stretch>
            <a:fillRect/>
          </a:stretch>
        </p:blipFill>
        <p:spPr>
          <a:xfrm>
            <a:off x="6447134" y="1559176"/>
            <a:ext cx="2142061" cy="2631472"/>
          </a:xfrm>
          <a:prstGeom prst="rect">
            <a:avLst/>
          </a:prstGeom>
        </p:spPr>
      </p:pic>
      <p:pic>
        <p:nvPicPr>
          <p:cNvPr id="9" name="Picture 3" descr="C:\Users\DHNV1\Desktop\LogoChanTroi.jpg">
            <a:extLst>
              <a:ext uri="{FF2B5EF4-FFF2-40B4-BE49-F238E27FC236}">
                <a16:creationId xmlns:a16="http://schemas.microsoft.com/office/drawing/2014/main" id="{2143EE8D-9EBC-06EE-AEE0-982BDE498B4D}"/>
              </a:ext>
            </a:extLst>
          </p:cNvPr>
          <p:cNvPicPr>
            <a:picLocks noChangeAspect="1" noChangeArrowheads="1"/>
          </p:cNvPicPr>
          <p:nvPr/>
        </p:nvPicPr>
        <p:blipFill>
          <a:blip r:embed="rId6"/>
          <a:srcRect/>
          <a:stretch>
            <a:fillRect/>
          </a:stretch>
        </p:blipFill>
        <p:spPr bwMode="auto">
          <a:xfrm>
            <a:off x="10941977" y="113586"/>
            <a:ext cx="1134399" cy="1005415"/>
          </a:xfrm>
          <a:prstGeom prst="rect">
            <a:avLst/>
          </a:prstGeom>
          <a:noFill/>
        </p:spPr>
      </p:pic>
      <p:sp>
        <p:nvSpPr>
          <p:cNvPr id="11" name="TextBox 10">
            <a:extLst>
              <a:ext uri="{FF2B5EF4-FFF2-40B4-BE49-F238E27FC236}">
                <a16:creationId xmlns:a16="http://schemas.microsoft.com/office/drawing/2014/main" id="{1BBB89D5-6ADC-3420-B44A-97D0B9D64945}"/>
              </a:ext>
            </a:extLst>
          </p:cNvPr>
          <p:cNvSpPr txBox="1"/>
          <p:nvPr/>
        </p:nvSpPr>
        <p:spPr>
          <a:xfrm>
            <a:off x="1065941" y="4627458"/>
            <a:ext cx="8807521" cy="1234825"/>
          </a:xfrm>
          <a:prstGeom prst="rect">
            <a:avLst/>
          </a:prstGeom>
          <a:noFill/>
        </p:spPr>
        <p:txBody>
          <a:bodyPr wrap="square">
            <a:spAutoFit/>
          </a:bodyPr>
          <a:lstStyle/>
          <a:p>
            <a:pPr algn="just">
              <a:lnSpc>
                <a:spcPct val="115000"/>
              </a:lnSpc>
            </a:pPr>
            <a:r>
              <a:rPr lang="en-US" sz="2400" i="1" dirty="0">
                <a:solidFill>
                  <a:srgbClr val="000000"/>
                </a:solidFill>
                <a:effectLst/>
                <a:ea typeface="Times New Roman" panose="02020603050405020304" pitchFamily="18" charset="0"/>
              </a:rPr>
              <a:t>- Em </a:t>
            </a:r>
            <a:r>
              <a:rPr lang="en-US" sz="2400" i="1" dirty="0" err="1">
                <a:solidFill>
                  <a:srgbClr val="000000"/>
                </a:solidFill>
                <a:effectLst/>
                <a:ea typeface="Times New Roman" panose="02020603050405020304" pitchFamily="18" charset="0"/>
              </a:rPr>
              <a:t>hãy</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chỉ</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ra</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các</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bước</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tranh</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có</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nhiều</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nhân</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vật</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nối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tiếp</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nhau</a:t>
            </a:r>
            <a:r>
              <a:rPr lang="en-US" sz="2400" i="1" dirty="0">
                <a:solidFill>
                  <a:srgbClr val="000000"/>
                </a:solidFill>
                <a:effectLst/>
                <a:ea typeface="Times New Roman" panose="02020603050405020304" pitchFamily="18" charset="0"/>
              </a:rPr>
              <a:t>.?</a:t>
            </a:r>
          </a:p>
          <a:p>
            <a:pPr algn="just">
              <a:lnSpc>
                <a:spcPct val="115000"/>
              </a:lnSpc>
            </a:pPr>
            <a:r>
              <a:rPr lang="en-US" sz="2400" i="1" dirty="0">
                <a:solidFill>
                  <a:srgbClr val="000000"/>
                </a:solidFill>
                <a:ea typeface="Times New Roman" panose="02020603050405020304" pitchFamily="18" charset="0"/>
              </a:rPr>
              <a:t>- </a:t>
            </a:r>
            <a:r>
              <a:rPr lang="en-US" sz="2400" i="1" dirty="0" err="1">
                <a:solidFill>
                  <a:srgbClr val="000000"/>
                </a:solidFill>
                <a:effectLst/>
                <a:ea typeface="Times New Roman" panose="02020603050405020304" pitchFamily="18" charset="0"/>
              </a:rPr>
              <a:t>Loại</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bút</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nào</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thường</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được</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sử</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dụng</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để</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vẽ</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tranh</a:t>
            </a:r>
            <a:r>
              <a:rPr lang="en-US" sz="2400" i="1" dirty="0">
                <a:solidFill>
                  <a:srgbClr val="000000"/>
                </a:solidFill>
                <a:effectLst/>
                <a:ea typeface="Times New Roman" panose="02020603050405020304" pitchFamily="18" charset="0"/>
              </a:rPr>
              <a:t> Doodle Art? </a:t>
            </a:r>
            <a:r>
              <a:rPr lang="en-US" sz="2400" i="1" dirty="0" err="1">
                <a:solidFill>
                  <a:srgbClr val="000000"/>
                </a:solidFill>
                <a:effectLst/>
                <a:ea typeface="Times New Roman" panose="02020603050405020304" pitchFamily="18" charset="0"/>
              </a:rPr>
              <a:t>Vì</a:t>
            </a:r>
            <a:r>
              <a:rPr lang="en-US" sz="2400" i="1" dirty="0">
                <a:solidFill>
                  <a:srgbClr val="000000"/>
                </a:solidFill>
                <a:effectLst/>
                <a:ea typeface="Times New Roman" panose="02020603050405020304" pitchFamily="18" charset="0"/>
              </a:rPr>
              <a:t> </a:t>
            </a:r>
            <a:r>
              <a:rPr lang="en-US" sz="2400" i="1" dirty="0" err="1">
                <a:solidFill>
                  <a:srgbClr val="000000"/>
                </a:solidFill>
                <a:effectLst/>
                <a:ea typeface="Times New Roman" panose="02020603050405020304" pitchFamily="18" charset="0"/>
              </a:rPr>
              <a:t>sao</a:t>
            </a:r>
            <a:r>
              <a:rPr lang="en-US" sz="2400" i="1" dirty="0">
                <a:solidFill>
                  <a:srgbClr val="000000"/>
                </a:solidFill>
                <a:effectLst/>
                <a:ea typeface="Times New Roman" panose="02020603050405020304" pitchFamily="18" charset="0"/>
              </a:rPr>
              <a:t>?</a:t>
            </a:r>
            <a:endParaRPr lang="en-US" sz="2400" i="1" dirty="0">
              <a:effectLst/>
              <a:ea typeface="Times New Roman" panose="02020603050405020304" pitchFamily="18" charset="0"/>
            </a:endParaRPr>
          </a:p>
          <a:p>
            <a:pPr algn="just">
              <a:lnSpc>
                <a:spcPct val="115000"/>
              </a:lnSpc>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07007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FC0A5-4312-7023-5639-EC65D67F4E0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D5E8D55-F36A-9E54-6636-877466DE20E2}"/>
              </a:ext>
            </a:extLst>
          </p:cNvPr>
          <p:cNvPicPr>
            <a:picLocks noChangeAspect="1"/>
          </p:cNvPicPr>
          <p:nvPr/>
        </p:nvPicPr>
        <p:blipFill>
          <a:blip r:embed="rId2"/>
          <a:stretch>
            <a:fillRect/>
          </a:stretch>
        </p:blipFill>
        <p:spPr>
          <a:xfrm>
            <a:off x="1203780" y="365125"/>
            <a:ext cx="2987342" cy="3555141"/>
          </a:xfrm>
          <a:prstGeom prst="rect">
            <a:avLst/>
          </a:prstGeom>
        </p:spPr>
      </p:pic>
      <p:pic>
        <p:nvPicPr>
          <p:cNvPr id="8" name="Content Placeholder 7">
            <a:extLst>
              <a:ext uri="{FF2B5EF4-FFF2-40B4-BE49-F238E27FC236}">
                <a16:creationId xmlns:a16="http://schemas.microsoft.com/office/drawing/2014/main" id="{0BCCC26F-3183-F56C-3B3F-D1BB3C0565A7}"/>
              </a:ext>
            </a:extLst>
          </p:cNvPr>
          <p:cNvPicPr>
            <a:picLocks noGrp="1" noChangeAspect="1"/>
          </p:cNvPicPr>
          <p:nvPr>
            <p:ph idx="1"/>
          </p:nvPr>
        </p:nvPicPr>
        <p:blipFill>
          <a:blip r:embed="rId3"/>
          <a:stretch>
            <a:fillRect/>
          </a:stretch>
        </p:blipFill>
        <p:spPr>
          <a:xfrm>
            <a:off x="7550485" y="365125"/>
            <a:ext cx="3036220" cy="3605512"/>
          </a:xfrm>
          <a:prstGeom prst="rect">
            <a:avLst/>
          </a:prstGeom>
        </p:spPr>
      </p:pic>
      <p:pic>
        <p:nvPicPr>
          <p:cNvPr id="9" name="Picture 8">
            <a:extLst>
              <a:ext uri="{FF2B5EF4-FFF2-40B4-BE49-F238E27FC236}">
                <a16:creationId xmlns:a16="http://schemas.microsoft.com/office/drawing/2014/main" id="{72B60BFD-9FA5-6629-F7C9-7FECE1CA66A1}"/>
              </a:ext>
            </a:extLst>
          </p:cNvPr>
          <p:cNvPicPr>
            <a:picLocks noChangeAspect="1"/>
          </p:cNvPicPr>
          <p:nvPr/>
        </p:nvPicPr>
        <p:blipFill>
          <a:blip r:embed="rId4"/>
          <a:stretch>
            <a:fillRect/>
          </a:stretch>
        </p:blipFill>
        <p:spPr>
          <a:xfrm>
            <a:off x="4433856" y="365125"/>
            <a:ext cx="2873895" cy="3605512"/>
          </a:xfrm>
          <a:prstGeom prst="rect">
            <a:avLst/>
          </a:prstGeom>
        </p:spPr>
      </p:pic>
      <p:pic>
        <p:nvPicPr>
          <p:cNvPr id="3" name="Picture 3" descr="C:\Users\DHNV1\Desktop\LogoChanTroi.jpg">
            <a:extLst>
              <a:ext uri="{FF2B5EF4-FFF2-40B4-BE49-F238E27FC236}">
                <a16:creationId xmlns:a16="http://schemas.microsoft.com/office/drawing/2014/main" id="{E797E797-8705-D681-2B9E-26D9ACB11303}"/>
              </a:ext>
            </a:extLst>
          </p:cNvPr>
          <p:cNvPicPr>
            <a:picLocks noChangeAspect="1" noChangeArrowheads="1"/>
          </p:cNvPicPr>
          <p:nvPr/>
        </p:nvPicPr>
        <p:blipFill>
          <a:blip r:embed="rId5"/>
          <a:srcRect/>
          <a:stretch>
            <a:fillRect/>
          </a:stretch>
        </p:blipFill>
        <p:spPr bwMode="auto">
          <a:xfrm>
            <a:off x="10903407" y="81848"/>
            <a:ext cx="1134399" cy="1005415"/>
          </a:xfrm>
          <a:prstGeom prst="rect">
            <a:avLst/>
          </a:prstGeom>
          <a:noFill/>
        </p:spPr>
      </p:pic>
      <p:sp>
        <p:nvSpPr>
          <p:cNvPr id="6" name="TextBox 5">
            <a:extLst>
              <a:ext uri="{FF2B5EF4-FFF2-40B4-BE49-F238E27FC236}">
                <a16:creationId xmlns:a16="http://schemas.microsoft.com/office/drawing/2014/main" id="{00BB9B8E-7C26-2F68-DBD5-EA25B8DDBB86}"/>
              </a:ext>
            </a:extLst>
          </p:cNvPr>
          <p:cNvSpPr txBox="1"/>
          <p:nvPr/>
        </p:nvSpPr>
        <p:spPr>
          <a:xfrm>
            <a:off x="195555" y="4745591"/>
            <a:ext cx="3827805" cy="584775"/>
          </a:xfrm>
          <a:prstGeom prst="rect">
            <a:avLst/>
          </a:prstGeom>
          <a:noFill/>
        </p:spPr>
        <p:txBody>
          <a:bodyPr wrap="square">
            <a:spAutoFit/>
          </a:bodyPr>
          <a:lstStyle/>
          <a:p>
            <a:r>
              <a:rPr lang="en-US" sz="3200" b="1" u="sng" dirty="0">
                <a:solidFill>
                  <a:srgbClr val="FF0000"/>
                </a:solidFill>
              </a:rPr>
              <a:t>TRANH THAM KHẢO</a:t>
            </a:r>
            <a:endParaRPr lang="en-US" sz="3200" dirty="0"/>
          </a:p>
        </p:txBody>
      </p:sp>
      <p:pic>
        <p:nvPicPr>
          <p:cNvPr id="7" name="Picture 6">
            <a:extLst>
              <a:ext uri="{FF2B5EF4-FFF2-40B4-BE49-F238E27FC236}">
                <a16:creationId xmlns:a16="http://schemas.microsoft.com/office/drawing/2014/main" id="{AD9CBEEF-5905-43F3-DDFB-B9062574617A}"/>
              </a:ext>
            </a:extLst>
          </p:cNvPr>
          <p:cNvPicPr>
            <a:picLocks noChangeAspect="1"/>
          </p:cNvPicPr>
          <p:nvPr/>
        </p:nvPicPr>
        <p:blipFill rotWithShape="1">
          <a:blip r:embed="rId6"/>
          <a:srcRect l="8415" t="-493" r="10391" b="54201"/>
          <a:stretch/>
        </p:blipFill>
        <p:spPr>
          <a:xfrm>
            <a:off x="7910761" y="4297816"/>
            <a:ext cx="3757858" cy="2365767"/>
          </a:xfrm>
          <a:prstGeom prst="rect">
            <a:avLst/>
          </a:prstGeom>
        </p:spPr>
      </p:pic>
      <p:pic>
        <p:nvPicPr>
          <p:cNvPr id="10" name="Picture 9">
            <a:extLst>
              <a:ext uri="{FF2B5EF4-FFF2-40B4-BE49-F238E27FC236}">
                <a16:creationId xmlns:a16="http://schemas.microsoft.com/office/drawing/2014/main" id="{B7F4A5A0-FEB9-DA6A-5DD1-76679FBD3CC5}"/>
              </a:ext>
            </a:extLst>
          </p:cNvPr>
          <p:cNvPicPr>
            <a:picLocks noChangeAspect="1"/>
          </p:cNvPicPr>
          <p:nvPr/>
        </p:nvPicPr>
        <p:blipFill>
          <a:blip r:embed="rId7"/>
          <a:stretch>
            <a:fillRect/>
          </a:stretch>
        </p:blipFill>
        <p:spPr>
          <a:xfrm>
            <a:off x="3815268" y="4121263"/>
            <a:ext cx="3757858" cy="2418207"/>
          </a:xfrm>
          <a:prstGeom prst="rect">
            <a:avLst/>
          </a:prstGeom>
        </p:spPr>
      </p:pic>
    </p:spTree>
    <p:extLst>
      <p:ext uri="{BB962C8B-B14F-4D97-AF65-F5344CB8AC3E}">
        <p14:creationId xmlns:p14="http://schemas.microsoft.com/office/powerpoint/2010/main" val="39754166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anh vẽ với các hình nối tiếp nha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77480" y="179704"/>
            <a:ext cx="4687251" cy="6588593"/>
          </a:xfrm>
        </p:spPr>
      </p:pic>
    </p:spTree>
    <p:extLst>
      <p:ext uri="{BB962C8B-B14F-4D97-AF65-F5344CB8AC3E}">
        <p14:creationId xmlns:p14="http://schemas.microsoft.com/office/powerpoint/2010/main" val="23941470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a:extLst>
              <a:ext uri="{FF2B5EF4-FFF2-40B4-BE49-F238E27FC236}">
                <a16:creationId xmlns:a16="http://schemas.microsoft.com/office/drawing/2014/main" id="{9AA3D10D-4117-E4F0-7C9E-C20C60B1D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369" y="2129245"/>
            <a:ext cx="3060085" cy="28536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C:\Users\DHNV1\Desktop\LogoChanTroi.jpg">
            <a:extLst>
              <a:ext uri="{FF2B5EF4-FFF2-40B4-BE49-F238E27FC236}">
                <a16:creationId xmlns:a16="http://schemas.microsoft.com/office/drawing/2014/main" id="{CB2CD057-6EEC-16FC-2271-C1091AE0C882}"/>
              </a:ext>
            </a:extLst>
          </p:cNvPr>
          <p:cNvPicPr>
            <a:picLocks noChangeAspect="1" noChangeArrowheads="1"/>
          </p:cNvPicPr>
          <p:nvPr/>
        </p:nvPicPr>
        <p:blipFill>
          <a:blip r:embed="rId6"/>
          <a:srcRect/>
          <a:stretch>
            <a:fillRect/>
          </a:stretch>
        </p:blipFill>
        <p:spPr bwMode="auto">
          <a:xfrm>
            <a:off x="10903407" y="81848"/>
            <a:ext cx="1134399" cy="1005415"/>
          </a:xfrm>
          <a:prstGeom prst="rect">
            <a:avLst/>
          </a:prstGeom>
          <a:noFill/>
        </p:spPr>
      </p:pic>
      <p:sp>
        <p:nvSpPr>
          <p:cNvPr id="6" name="TextBox 5">
            <a:extLst>
              <a:ext uri="{FF2B5EF4-FFF2-40B4-BE49-F238E27FC236}">
                <a16:creationId xmlns:a16="http://schemas.microsoft.com/office/drawing/2014/main" id="{E98EB873-494E-E188-6B97-E17D9737866D}"/>
              </a:ext>
            </a:extLst>
          </p:cNvPr>
          <p:cNvSpPr txBox="1"/>
          <p:nvPr/>
        </p:nvSpPr>
        <p:spPr>
          <a:xfrm>
            <a:off x="1844163" y="1568618"/>
            <a:ext cx="6503003" cy="1569660"/>
          </a:xfrm>
          <a:prstGeom prst="rect">
            <a:avLst/>
          </a:prstGeom>
          <a:noFill/>
        </p:spPr>
        <p:txBody>
          <a:bodyPr wrap="square">
            <a:spAutoFit/>
          </a:bodyPr>
          <a:lstStyle/>
          <a:p>
            <a:r>
              <a:rPr lang="en-US" sz="3200" b="1" u="sng" dirty="0">
                <a:solidFill>
                  <a:srgbClr val="FF0000"/>
                </a:solidFill>
              </a:rPr>
              <a:t>3. LUYỆN TẬP VÀ SÁNG </a:t>
            </a:r>
            <a:r>
              <a:rPr lang="en-US" sz="3200" b="1" u="sng" dirty="0" smtClean="0">
                <a:solidFill>
                  <a:srgbClr val="FF0000"/>
                </a:solidFill>
              </a:rPr>
              <a:t>TẠO</a:t>
            </a:r>
            <a:endParaRPr lang="en-US" sz="3200" b="1" u="sng" dirty="0">
              <a:solidFill>
                <a:srgbClr val="FF0000"/>
              </a:solidFill>
            </a:endParaRPr>
          </a:p>
          <a:p>
            <a:pPr algn="ctr"/>
            <a:r>
              <a:rPr lang="en-US" sz="3200" b="1" dirty="0"/>
              <a:t>-</a:t>
            </a:r>
            <a:r>
              <a:rPr lang="en-US" sz="3200" b="1" dirty="0" err="1"/>
              <a:t>Vẽ</a:t>
            </a:r>
            <a:r>
              <a:rPr lang="en-US" sz="3200" b="1" dirty="0"/>
              <a:t> </a:t>
            </a:r>
            <a:r>
              <a:rPr lang="en-US" sz="3200" b="1" dirty="0" err="1"/>
              <a:t>tranh</a:t>
            </a:r>
            <a:r>
              <a:rPr lang="en-US" sz="3200" b="1" dirty="0"/>
              <a:t> </a:t>
            </a:r>
            <a:r>
              <a:rPr lang="en-US" sz="3200" b="1" dirty="0" err="1"/>
              <a:t>về</a:t>
            </a:r>
            <a:r>
              <a:rPr lang="en-US" sz="3200" b="1" dirty="0"/>
              <a:t> </a:t>
            </a:r>
            <a:r>
              <a:rPr lang="en-US" sz="3200" b="1" dirty="0" err="1"/>
              <a:t>em</a:t>
            </a:r>
            <a:r>
              <a:rPr lang="en-US" sz="3200" b="1" dirty="0"/>
              <a:t> </a:t>
            </a:r>
            <a:r>
              <a:rPr lang="en-US" sz="3200" b="1" dirty="0" err="1"/>
              <a:t>và</a:t>
            </a:r>
            <a:r>
              <a:rPr lang="en-US" sz="3200" b="1" dirty="0"/>
              <a:t> </a:t>
            </a:r>
            <a:r>
              <a:rPr lang="en-US" sz="3200" b="1" dirty="0" err="1"/>
              <a:t>những</a:t>
            </a:r>
            <a:r>
              <a:rPr lang="en-US" sz="3200" b="1" dirty="0"/>
              <a:t> </a:t>
            </a:r>
            <a:r>
              <a:rPr lang="en-US" sz="3200" b="1" dirty="0" err="1"/>
              <a:t>người</a:t>
            </a:r>
            <a:r>
              <a:rPr lang="en-US" sz="3200" b="1" dirty="0"/>
              <a:t> </a:t>
            </a:r>
            <a:r>
              <a:rPr lang="en-US" sz="3200" b="1" dirty="0" err="1"/>
              <a:t>bạn</a:t>
            </a:r>
            <a:r>
              <a:rPr lang="en-US" sz="3200" b="1" dirty="0"/>
              <a:t> </a:t>
            </a:r>
            <a:r>
              <a:rPr lang="en-US" sz="3200" b="1" dirty="0" err="1"/>
              <a:t>với</a:t>
            </a:r>
            <a:r>
              <a:rPr lang="en-US" sz="3200" b="1" dirty="0"/>
              <a:t> </a:t>
            </a:r>
            <a:r>
              <a:rPr lang="en-US" sz="3200" b="1" dirty="0" err="1"/>
              <a:t>hình</a:t>
            </a:r>
            <a:r>
              <a:rPr lang="en-US" sz="3200" b="1" dirty="0"/>
              <a:t> </a:t>
            </a:r>
            <a:r>
              <a:rPr lang="en-US" sz="3200" b="1" dirty="0" err="1"/>
              <a:t>thức</a:t>
            </a:r>
            <a:r>
              <a:rPr lang="en-US" sz="3200" b="1" dirty="0"/>
              <a:t> ĐU-ĐỒ -ÁT</a:t>
            </a:r>
            <a:endParaRPr lang="en-US" sz="3200" dirty="0"/>
          </a:p>
        </p:txBody>
      </p:sp>
      <p:pic>
        <p:nvPicPr>
          <p:cNvPr id="7" name="mix_17m46s (audio-joiner.com)">
            <a:hlinkClick r:id="" action="ppaction://media"/>
          </p:cNvPr>
          <p:cNvPicPr>
            <a:picLocks noChangeAspect="1"/>
          </p:cNvPicPr>
          <p:nvPr>
            <a:audioFile r:link="rId1"/>
            <p:extLst>
              <p:ext uri="{DAA4B4D4-6D71-4841-9C94-3DE7FCFB9230}">
                <p14:media xmlns:p14="http://schemas.microsoft.com/office/powerpoint/2010/main" r:embed="rId2">
                  <p14:trim end="515534.9375"/>
                </p14:media>
              </p:ext>
            </p:extLst>
          </p:nvPr>
        </p:nvPicPr>
        <p:blipFill>
          <a:blip r:embed="rId7"/>
          <a:stretch>
            <a:fillRect/>
          </a:stretch>
        </p:blipFill>
        <p:spPr>
          <a:xfrm>
            <a:off x="10728288" y="6032682"/>
            <a:ext cx="609600" cy="459262"/>
          </a:xfrm>
          <a:prstGeom prst="rect">
            <a:avLst/>
          </a:prstGeom>
        </p:spPr>
      </p:pic>
    </p:spTree>
    <p:extLst>
      <p:ext uri="{BB962C8B-B14F-4D97-AF65-F5344CB8AC3E}">
        <p14:creationId xmlns:p14="http://schemas.microsoft.com/office/powerpoint/2010/main" val="2304501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507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332</Words>
  <Application>Microsoft Office PowerPoint</Application>
  <PresentationFormat>Widescreen</PresentationFormat>
  <Paragraphs>27</Paragraphs>
  <Slides>11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18</cp:revision>
  <dcterms:created xsi:type="dcterms:W3CDTF">2023-08-04T15:46:13Z</dcterms:created>
  <dcterms:modified xsi:type="dcterms:W3CDTF">2025-10-09T08:08:37Z</dcterms:modified>
</cp:coreProperties>
</file>