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7" r:id="rId4"/>
    <p:sldId id="499" r:id="rId5"/>
    <p:sldId id="270" r:id="rId6"/>
    <p:sldId id="459" r:id="rId7"/>
    <p:sldId id="500" r:id="rId8"/>
    <p:sldId id="502" r:id="rId9"/>
    <p:sldId id="504" r:id="rId10"/>
    <p:sldId id="505" r:id="rId11"/>
    <p:sldId id="264" r:id="rId12"/>
    <p:sldId id="263" r:id="rId13"/>
    <p:sldId id="4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798A-59AC-4096-8FDD-FC86BFC74813}"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A7084-A306-4F56-B959-6EE1C9A68DCC}" type="slidenum">
              <a:rPr lang="en-US" smtClean="0"/>
              <a:t>‹#›</a:t>
            </a:fld>
            <a:endParaRPr lang="en-US"/>
          </a:p>
        </p:txBody>
      </p:sp>
    </p:spTree>
    <p:extLst>
      <p:ext uri="{BB962C8B-B14F-4D97-AF65-F5344CB8AC3E}">
        <p14:creationId xmlns:p14="http://schemas.microsoft.com/office/powerpoint/2010/main" val="10553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phẩm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gửi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7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15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07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05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699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2DD9-41D4-7272-5885-583CB1E3E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1FB5BD-231D-210B-B541-874618337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CDC310A-4314-9459-5B78-3D77081D320C}"/>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D9E1F576-EE02-1791-267C-CC71B5E34F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EE001-5B66-E58D-0D6E-DF779A4FA8FC}"/>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87881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1004-4B1C-FD7D-35FE-870D0EFF83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3DE724-1242-2899-6283-98B00436B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28B817-EBAC-ADC2-9B08-FB8D571CA1EB}"/>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D1546806-0FA1-7A90-075A-7F7947BA47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A4A3D2-0863-A0B0-06A7-59AD5F3A3085}"/>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cartoon of a landscape with flowers&#10;&#10;Description automatically generated">
            <a:extLst>
              <a:ext uri="{FF2B5EF4-FFF2-40B4-BE49-F238E27FC236}">
                <a16:creationId xmlns:a16="http://schemas.microsoft.com/office/drawing/2014/main" id="{8DC054E9-6ADD-4726-74CA-5FC5ADE51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76" r="-2" b="-2"/>
          <a:stretch/>
        </p:blipFill>
        <p:spPr>
          <a:xfrm>
            <a:off x="-6588" y="10"/>
            <a:ext cx="12198588" cy="6857990"/>
          </a:xfrm>
          <a:prstGeom prst="rect">
            <a:avLst/>
          </a:prstGeom>
        </p:spPr>
      </p:pic>
      <p:sp>
        <p:nvSpPr>
          <p:cNvPr id="8" name="Rectangle: Single Corner Rounded 7">
            <a:extLst>
              <a:ext uri="{FF2B5EF4-FFF2-40B4-BE49-F238E27FC236}">
                <a16:creationId xmlns:a16="http://schemas.microsoft.com/office/drawing/2014/main" id="{D1EE401C-880D-34B2-0331-B4CCE91EBB3E}"/>
              </a:ext>
            </a:extLst>
          </p:cNvPr>
          <p:cNvSpPr/>
          <p:nvPr userDrawn="1"/>
        </p:nvSpPr>
        <p:spPr>
          <a:xfrm>
            <a:off x="228600" y="365124"/>
            <a:ext cx="11717866" cy="6238875"/>
          </a:xfrm>
          <a:prstGeom prst="round1Rect">
            <a:avLst/>
          </a:prstGeom>
          <a:solidFill>
            <a:schemeClr val="bg1"/>
          </a:solidFill>
          <a:ln w="38100">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5683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C70-85DA-C408-C9D6-092B00D3D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6F66F47-547C-4187-B7CE-C30793E063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E002C7-866A-05C2-DA44-84ACBED31E2F}"/>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40C43A53-0088-D813-7401-559FB41AE7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83191D-2014-5EA1-57B5-FD24B85A9D64}"/>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4DA4D6FE-EB26-B655-A6F3-EA80E8FCC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880181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8CD0-E560-F73A-3A81-182ED7880ED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685561A-6772-D09A-32B9-AFB88CEFF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C4819AA-F218-A268-863B-F9BB72735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1650D6-3855-C537-D2C8-07FAF0D47E8E}"/>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6" name="Footer Placeholder 5">
            <a:extLst>
              <a:ext uri="{FF2B5EF4-FFF2-40B4-BE49-F238E27FC236}">
                <a16:creationId xmlns:a16="http://schemas.microsoft.com/office/drawing/2014/main" id="{393507AE-46F0-B193-A622-C1E2843C744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84DEC12-844F-482E-EBD2-BE1E29946C6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133569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443A-3CB4-393F-9FC4-4AD41F7DCD9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546274C-1434-DD8F-022F-63321B52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30382-D21F-8A42-6F80-A0F4D9827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490705-1D82-3293-B9EB-51ECAD7EC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4918C-1FDF-3ADE-2D9D-4AD6E8D56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4458C05-8916-C19C-EEE7-CD41E4B34324}"/>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8" name="Footer Placeholder 7">
            <a:extLst>
              <a:ext uri="{FF2B5EF4-FFF2-40B4-BE49-F238E27FC236}">
                <a16:creationId xmlns:a16="http://schemas.microsoft.com/office/drawing/2014/main" id="{2BE218DE-14E7-5D5A-A425-674CB3AF6A2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72E3819-2709-0F7C-4A22-85791309B67A}"/>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725825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3818-0B16-F9CB-C301-709E1C30470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9BF5B8A-8E17-55FA-57CC-C436BE8425B5}"/>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4" name="Footer Placeholder 3">
            <a:extLst>
              <a:ext uri="{FF2B5EF4-FFF2-40B4-BE49-F238E27FC236}">
                <a16:creationId xmlns:a16="http://schemas.microsoft.com/office/drawing/2014/main" id="{FC39BFC5-93D7-2813-6967-78732151153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B1FC564-A9AB-6F8C-3E5E-37213416788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56904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ED107-5F33-464E-C4EC-44B737AA8E6C}"/>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3" name="Footer Placeholder 2">
            <a:extLst>
              <a:ext uri="{FF2B5EF4-FFF2-40B4-BE49-F238E27FC236}">
                <a16:creationId xmlns:a16="http://schemas.microsoft.com/office/drawing/2014/main" id="{F0E1C1D4-AB40-76EF-C2B6-4E26CD2981A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7FD3D50-0004-A4BF-601A-DEAD7F14FF2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293700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25FE-6B8C-3ECD-946A-76DF3B691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B82EE61-4021-0676-4552-42B724449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E9CDE8D-6BEF-4605-049B-1F90E7E97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76D77B-5195-97B3-3F2D-5711E78F110A}"/>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6" name="Footer Placeholder 5">
            <a:extLst>
              <a:ext uri="{FF2B5EF4-FFF2-40B4-BE49-F238E27FC236}">
                <a16:creationId xmlns:a16="http://schemas.microsoft.com/office/drawing/2014/main" id="{07878AA4-48F3-BCED-E141-9C62742954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29D58B-D539-036D-6DFD-4ADEF0E700BF}"/>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801094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28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99E2-DDB3-4E19-2D28-D84EF4F24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4CD1D35-AEFE-8B69-2EF0-CFD167ADB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5238C7A-5B2D-4CCA-AFA7-5B4AE18DD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B4B84-63B5-D181-7BA6-6BC18961C3D4}"/>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6" name="Footer Placeholder 5">
            <a:extLst>
              <a:ext uri="{FF2B5EF4-FFF2-40B4-BE49-F238E27FC236}">
                <a16:creationId xmlns:a16="http://schemas.microsoft.com/office/drawing/2014/main" id="{ED3E584B-1EF6-5E87-D3A9-F306D3536C5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96EE584-142A-B1BE-B6A8-33999013845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089133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8988-F2B7-2A4D-269A-7B47A0394C3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A937D22-B8CE-A24A-A3B1-4D789F4E6E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9D12C2-1966-E527-0190-2B1B38DF3BFA}"/>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3B739147-12BD-C9B0-66DA-B76E949AF4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844C10-D230-E1C2-CF54-EF2668A1DB6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63332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61F3A-4087-3471-5C24-496A53687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90EB80-DA22-8ABC-6244-1D8CB423E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550E8-E747-9737-9000-D760E44906DE}"/>
              </a:ext>
            </a:extLst>
          </p:cNvPr>
          <p:cNvSpPr>
            <a:spLocks noGrp="1"/>
          </p:cNvSpPr>
          <p:nvPr>
            <p:ph type="dt" sz="half" idx="10"/>
          </p:nvPr>
        </p:nvSpPr>
        <p:spPr/>
        <p:txBody>
          <a:body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8976DE82-B73C-6539-9EB2-C7B52ED0EC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55D896-4333-C040-F4C6-391F833AFC5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3504140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FE0A-846E-30CE-65E7-561658577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DAF4E94-6752-F9E9-6DE6-FA277A8C8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7C61CAE-4DBF-3C45-F863-081C9FDB6470}"/>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650D042F-92F2-2FAF-FB8D-EE28BFDAB8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CA5A65-E7DD-F1DA-4256-8A2F4DB227CB}"/>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762725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4F70-7401-4025-3A9F-B3DF5043547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20802E4-189F-4FE3-CFA9-9E0E28B81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E95A35-B6D0-623A-53F7-4116BACF988F}"/>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8AD3FD62-6371-3820-15A8-824ACF7DC8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15C7CA-58FA-0DC2-95E3-7BF51405B25A}"/>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02382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3C3-79E4-507D-468A-2E66C4BE9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48A17B-FA47-5490-1387-8FE5C78334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12B8-9016-5EC5-29C4-C876B71CF60C}"/>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14B1E4C0-9429-521D-A22E-6D5189255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737353E-31BF-07EF-D18E-6BC886B86A27}"/>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769515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8BA6-687A-C7CA-0651-71F948E3887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0CB43F7-2748-CB32-86EE-DAFC73F80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F594AA-E324-290E-8719-8D5B5D83D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2D064E2-09C9-9C48-2723-E2D6A0E7EEE2}"/>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6" name="Footer Placeholder 5">
            <a:extLst>
              <a:ext uri="{FF2B5EF4-FFF2-40B4-BE49-F238E27FC236}">
                <a16:creationId xmlns:a16="http://schemas.microsoft.com/office/drawing/2014/main" id="{08CE4DF6-F118-D44B-A7EC-269227F473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126F62-2FB1-9625-6D5F-F1C0968EFE2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531761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A348-60F4-D4BC-FE42-63A48AAEADF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48D0EB2-21D6-3117-5E4D-051D4BCEF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C2AB3-D0A1-E118-5491-1AFBA4CAB6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06BE220-168A-A4D3-51AE-D674B9BF4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F831C-D07F-F3E7-EEB5-C53075D69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D5D4FD1-A8D8-042E-2606-F8C5E8BB7E29}"/>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8" name="Footer Placeholder 7">
            <a:extLst>
              <a:ext uri="{FF2B5EF4-FFF2-40B4-BE49-F238E27FC236}">
                <a16:creationId xmlns:a16="http://schemas.microsoft.com/office/drawing/2014/main" id="{41E8CADB-7900-DA3C-2EE5-4A500C00D38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58ADCC6-3E63-64E5-D905-2EB7B11EEBB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67606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CD31-F177-4EE8-E37B-3870D97C148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B198BA2-FD1E-E375-D21B-7B143EE8CBD6}"/>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4" name="Footer Placeholder 3">
            <a:extLst>
              <a:ext uri="{FF2B5EF4-FFF2-40B4-BE49-F238E27FC236}">
                <a16:creationId xmlns:a16="http://schemas.microsoft.com/office/drawing/2014/main" id="{4DD6CF96-6B79-E60F-9880-ED3434D516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CC2A48-E88D-EEFC-52F7-481081672D0B}"/>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74953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04DF-C557-003F-43A3-B9766481C2D9}"/>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3" name="Footer Placeholder 2">
            <a:extLst>
              <a:ext uri="{FF2B5EF4-FFF2-40B4-BE49-F238E27FC236}">
                <a16:creationId xmlns:a16="http://schemas.microsoft.com/office/drawing/2014/main" id="{F61AC365-C6DA-B333-38FB-68A063047C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1832947-5359-5CC5-47D5-05A5A9798B1D}"/>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187525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4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0239-08B4-413A-1012-56F394329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633B871-BBC1-999E-DB9B-932FF628A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A6BD3A9-D0F1-D923-AAFD-649B8CACB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CE6CB-F025-F936-F960-199B2045B748}"/>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6" name="Footer Placeholder 5">
            <a:extLst>
              <a:ext uri="{FF2B5EF4-FFF2-40B4-BE49-F238E27FC236}">
                <a16:creationId xmlns:a16="http://schemas.microsoft.com/office/drawing/2014/main" id="{F32909D7-F09D-1C61-3BF8-2BD37E1ABB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4AA8B5-1AB6-84D7-EDC6-B4356C7335E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420722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DF3E-57E6-9DCB-50E5-F378DB0BF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1ED0030-100D-4055-BCA9-8CCE239DC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3BE62AE-7EEB-9330-1582-65092B687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972D2-0CCF-2E61-363A-1FA41963C3BF}"/>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6" name="Footer Placeholder 5">
            <a:extLst>
              <a:ext uri="{FF2B5EF4-FFF2-40B4-BE49-F238E27FC236}">
                <a16:creationId xmlns:a16="http://schemas.microsoft.com/office/drawing/2014/main" id="{8F5FCA03-7A37-03C4-3F0F-A1DBB874756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385E1D9-1066-DD43-F500-2331CF6407EE}"/>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652337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262D-818C-25C6-3318-9B360F46F1C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BEB715-0010-42E1-FC06-06E59D1CB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777FEFB-0626-4E69-3780-8E68BED1A0F8}"/>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57A59BEF-A9AF-2213-B33B-0BFE8EE8C5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34960A-BC51-1B8E-509D-4A57295C0E0E}"/>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74439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A40DC-5D6A-A299-EDDC-AB65917185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A1F4C0D-D66C-B57E-DB7F-871343263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4308EC-D69D-1826-6528-D4C85915B433}"/>
              </a:ext>
            </a:extLst>
          </p:cNvPr>
          <p:cNvSpPr>
            <a:spLocks noGrp="1"/>
          </p:cNvSpPr>
          <p:nvPr>
            <p:ph type="dt" sz="half" idx="10"/>
          </p:nvPr>
        </p:nvSpPr>
        <p:spPr/>
        <p:txBody>
          <a:body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CB88CC40-8EED-4E58-3A94-34E175F3C33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0033F4-5F1F-ECD0-CE0B-AEB93E703CED}"/>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109974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46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28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86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65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1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876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0BE60226-3962-E9E0-49C3-0478B6EE55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215807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6EC93-EA82-06B0-68FD-6EE2BCA2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B18031A-70C8-729D-EA96-C1DFD6433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F002CD-785B-304A-25EA-C610B88E2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A90E9-4947-4802-81FD-36F90647CDE3}" type="datetimeFigureOut">
              <a:rPr lang="vi-VN" smtClean="0"/>
              <a:t>12/12/2025</a:t>
            </a:fld>
            <a:endParaRPr lang="vi-VN"/>
          </a:p>
        </p:txBody>
      </p:sp>
      <p:sp>
        <p:nvSpPr>
          <p:cNvPr id="5" name="Footer Placeholder 4">
            <a:extLst>
              <a:ext uri="{FF2B5EF4-FFF2-40B4-BE49-F238E27FC236}">
                <a16:creationId xmlns:a16="http://schemas.microsoft.com/office/drawing/2014/main" id="{345A3EFE-11AA-D279-DB39-871D328D9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67E3034-3D3A-125D-48E5-D2CB8CD04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7B3DEC-D08D-4097-BDDA-541F2D47E38F}" type="slidenum">
              <a:rPr lang="vi-VN" smtClean="0"/>
              <a:t>‹#›</a:t>
            </a:fld>
            <a:endParaRPr lang="vi-VN"/>
          </a:p>
        </p:txBody>
      </p:sp>
    </p:spTree>
    <p:extLst>
      <p:ext uri="{BB962C8B-B14F-4D97-AF65-F5344CB8AC3E}">
        <p14:creationId xmlns:p14="http://schemas.microsoft.com/office/powerpoint/2010/main" val="819444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45A8A-4761-190B-F7FE-33BD063A9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464AB58-5DC6-B10A-E14A-0CDBE7E10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ED73C2A-C269-174C-C251-31ACC0450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5D4FFB-F219-4F1E-97ED-4EF42660FCCA}" type="datetimeFigureOut">
              <a:rPr lang="vi-VN" smtClean="0"/>
              <a:t>12/12/2025</a:t>
            </a:fld>
            <a:endParaRPr lang="vi-VN"/>
          </a:p>
        </p:txBody>
      </p:sp>
      <p:sp>
        <p:nvSpPr>
          <p:cNvPr id="5" name="Footer Placeholder 4">
            <a:extLst>
              <a:ext uri="{FF2B5EF4-FFF2-40B4-BE49-F238E27FC236}">
                <a16:creationId xmlns:a16="http://schemas.microsoft.com/office/drawing/2014/main" id="{B46F5B36-AEDA-649E-2310-DDE4D420B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7F77656-4248-1F36-1EE4-F7475381E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FE1414-AAA8-467B-A60F-9DF5775A46F3}" type="slidenum">
              <a:rPr lang="vi-VN" smtClean="0"/>
              <a:t>‹#›</a:t>
            </a:fld>
            <a:endParaRPr lang="vi-VN"/>
          </a:p>
        </p:txBody>
      </p:sp>
    </p:spTree>
    <p:extLst>
      <p:ext uri="{BB962C8B-B14F-4D97-AF65-F5344CB8AC3E}">
        <p14:creationId xmlns:p14="http://schemas.microsoft.com/office/powerpoint/2010/main" val="3149335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8.sv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6.png"/><Relationship Id="rId14" Type="http://schemas.openxmlformats.org/officeDocument/2006/relationships/image" Target="../media/image30.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4.xml"/><Relationship Id="rId6" Type="http://schemas.openxmlformats.org/officeDocument/2006/relationships/image" Target="../media/image39.svg"/><Relationship Id="rId5" Type="http://schemas.openxmlformats.org/officeDocument/2006/relationships/image" Target="../media/image16.png"/><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l="-12029" r="-414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292895">
            <a:off x="838214" y="662366"/>
            <a:ext cx="8560387"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739743" y="2492828"/>
            <a:ext cx="3766458" cy="4630997"/>
          </a:xfrm>
          <a:custGeom>
            <a:avLst/>
            <a:gdLst/>
            <a:ahLst/>
            <a:cxnLst/>
            <a:rect l="l" t="t" r="r" b="b"/>
            <a:pathLst>
              <a:path w="7410469" h="8821986">
                <a:moveTo>
                  <a:pt x="0" y="0"/>
                </a:moveTo>
                <a:lnTo>
                  <a:pt x="7410469" y="0"/>
                </a:lnTo>
                <a:lnTo>
                  <a:pt x="7410469" y="8821987"/>
                </a:lnTo>
                <a:lnTo>
                  <a:pt x="0" y="88219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486B756-83DF-3050-824D-0CE21FC822CC}"/>
              </a:ext>
            </a:extLst>
          </p:cNvPr>
          <p:cNvPicPr>
            <a:picLocks noChangeAspect="1"/>
          </p:cNvPicPr>
          <p:nvPr/>
        </p:nvPicPr>
        <p:blipFill>
          <a:blip r:embed="rId15"/>
          <a:stretch>
            <a:fillRect/>
          </a:stretch>
        </p:blipFill>
        <p:spPr>
          <a:xfrm>
            <a:off x="2647949" y="2082077"/>
            <a:ext cx="5263595" cy="627171"/>
          </a:xfrm>
          <a:prstGeom prst="rect">
            <a:avLst/>
          </a:prstGeom>
        </p:spPr>
      </p:pic>
      <p:pic>
        <p:nvPicPr>
          <p:cNvPr id="13" name="Picture 12">
            <a:extLst>
              <a:ext uri="{FF2B5EF4-FFF2-40B4-BE49-F238E27FC236}">
                <a16:creationId xmlns:a16="http://schemas.microsoft.com/office/drawing/2014/main" id="{AA2B545A-7FAF-FAB8-0B54-4C02CB70B6E1}"/>
              </a:ext>
            </a:extLst>
          </p:cNvPr>
          <p:cNvPicPr>
            <a:picLocks noChangeAspect="1"/>
          </p:cNvPicPr>
          <p:nvPr/>
        </p:nvPicPr>
        <p:blipFill>
          <a:blip r:embed="rId16"/>
          <a:stretch>
            <a:fillRect/>
          </a:stretch>
        </p:blipFill>
        <p:spPr>
          <a:xfrm>
            <a:off x="0" y="114282"/>
            <a:ext cx="2115495" cy="1536325"/>
          </a:xfrm>
          <a:prstGeom prst="rect">
            <a:avLst/>
          </a:prstGeom>
        </p:spPr>
      </p:pic>
      <p:pic>
        <p:nvPicPr>
          <p:cNvPr id="19" name="Picture 18">
            <a:extLst>
              <a:ext uri="{FF2B5EF4-FFF2-40B4-BE49-F238E27FC236}">
                <a16:creationId xmlns:a16="http://schemas.microsoft.com/office/drawing/2014/main" id="{EA0E879D-76A2-E5BA-66A4-2FEFF0D31D64}"/>
              </a:ext>
            </a:extLst>
          </p:cNvPr>
          <p:cNvPicPr>
            <a:picLocks noChangeAspect="1"/>
          </p:cNvPicPr>
          <p:nvPr/>
        </p:nvPicPr>
        <p:blipFill>
          <a:blip r:embed="rId17"/>
          <a:stretch>
            <a:fillRect/>
          </a:stretch>
        </p:blipFill>
        <p:spPr>
          <a:xfrm>
            <a:off x="2279265" y="2669169"/>
            <a:ext cx="5938019" cy="2700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un and clouds in a field&#10;&#10;Description automatically generated">
            <a:extLst>
              <a:ext uri="{FF2B5EF4-FFF2-40B4-BE49-F238E27FC236}">
                <a16:creationId xmlns:a16="http://schemas.microsoft.com/office/drawing/2014/main" id="{257341DF-4E4F-FE0F-FEB9-C054320ED4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554" r="-2" b="17167"/>
          <a:stretch/>
        </p:blipFill>
        <p:spPr>
          <a:xfrm>
            <a:off x="-6588" y="10"/>
            <a:ext cx="12198588" cy="6857990"/>
          </a:xfrm>
          <a:prstGeom prst="rect">
            <a:avLst/>
          </a:prstGeom>
        </p:spPr>
      </p:pic>
      <p:sp>
        <p:nvSpPr>
          <p:cNvPr id="6" name="Rectangle: Top Corners One Rounded and One Snipped 5">
            <a:extLst>
              <a:ext uri="{FF2B5EF4-FFF2-40B4-BE49-F238E27FC236}">
                <a16:creationId xmlns:a16="http://schemas.microsoft.com/office/drawing/2014/main" id="{11DED8CD-9BCC-B479-918C-C0DCE6C679B9}"/>
              </a:ext>
            </a:extLst>
          </p:cNvPr>
          <p:cNvSpPr/>
          <p:nvPr/>
        </p:nvSpPr>
        <p:spPr>
          <a:xfrm>
            <a:off x="406416" y="1133474"/>
            <a:ext cx="6232128" cy="3790951"/>
          </a:xfrm>
          <a:prstGeom prst="snipRoundRect">
            <a:avLst/>
          </a:prstGeom>
          <a:solidFill>
            <a:schemeClr val="bg1"/>
          </a:solidFill>
          <a:ln w="57150">
            <a:solidFill>
              <a:srgbClr val="85C7F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Freeform 14">
            <a:extLst>
              <a:ext uri="{FF2B5EF4-FFF2-40B4-BE49-F238E27FC236}">
                <a16:creationId xmlns:a16="http://schemas.microsoft.com/office/drawing/2014/main" id="{9D659C12-211D-A00F-C0C2-DC6EB5A79072}"/>
              </a:ext>
            </a:extLst>
          </p:cNvPr>
          <p:cNvSpPr/>
          <p:nvPr/>
        </p:nvSpPr>
        <p:spPr>
          <a:xfrm>
            <a:off x="6931153" y="2112265"/>
            <a:ext cx="3656294" cy="7240794"/>
          </a:xfrm>
          <a:custGeom>
            <a:avLst/>
            <a:gdLst/>
            <a:ahLst/>
            <a:cxnLst/>
            <a:rect l="l" t="t" r="r" b="b"/>
            <a:pathLst>
              <a:path w="1955437" h="4337383">
                <a:moveTo>
                  <a:pt x="0" y="0"/>
                </a:moveTo>
                <a:lnTo>
                  <a:pt x="1955437" y="0"/>
                </a:lnTo>
                <a:lnTo>
                  <a:pt x="1955437" y="4337383"/>
                </a:lnTo>
                <a:lnTo>
                  <a:pt x="0" y="433738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C8338C61-7041-0CD5-2085-4DAD0DCDF461}"/>
              </a:ext>
            </a:extLst>
          </p:cNvPr>
          <p:cNvSpPr txBox="1"/>
          <p:nvPr/>
        </p:nvSpPr>
        <p:spPr>
          <a:xfrm>
            <a:off x="539496" y="1616923"/>
            <a:ext cx="6099048" cy="2499467"/>
          </a:xfrm>
          <a:prstGeom prst="rect">
            <a:avLst/>
          </a:prstGeom>
          <a:noFill/>
        </p:spPr>
        <p:txBody>
          <a:bodyPr wrap="square">
            <a:spAutoFit/>
          </a:bodyPr>
          <a:lstStyle/>
          <a:p>
            <a:pPr lvl="0" algn="ctr">
              <a:lnSpc>
                <a:spcPct val="150000"/>
              </a:lnSpc>
            </a:pPr>
            <a:r>
              <a:rPr lang="en-US" sz="3600" b="1" dirty="0" err="1">
                <a:solidFill>
                  <a:prstClr val="black"/>
                </a:solidFill>
                <a:latin typeface="Calibri" panose="020F0502020204030204" pitchFamily="34" charset="0"/>
                <a:ea typeface="Calibri" panose="020F0502020204030204" pitchFamily="34" charset="0"/>
                <a:cs typeface="Calibri" panose="020F0502020204030204" pitchFamily="34" charset="0"/>
              </a:rPr>
              <a:t>Về</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nhà</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lvl="0">
              <a:lnSpc>
                <a:spcPct val="150000"/>
              </a:lnSpc>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T</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iếp tục hoàn thiện Phiếu khảo sát nhu cầu khách hàng</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051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a:extLst>
              <a:ext uri="{FF2B5EF4-FFF2-40B4-BE49-F238E27FC236}">
                <a16:creationId xmlns:a16="http://schemas.microsoft.com/office/drawing/2014/main" id="{53A7E6CF-968F-F1E6-1440-2A863C542F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p:blipFill>
        <p:spPr>
          <a:xfrm>
            <a:off x="-6588" y="10"/>
            <a:ext cx="12198588" cy="6857990"/>
          </a:xfrm>
          <a:prstGeom prst="rect">
            <a:avLst/>
          </a:prstGeom>
        </p:spPr>
      </p:pic>
      <p:pic>
        <p:nvPicPr>
          <p:cNvPr id="2" name="Picture 1">
            <a:extLst>
              <a:ext uri="{FF2B5EF4-FFF2-40B4-BE49-F238E27FC236}">
                <a16:creationId xmlns:a16="http://schemas.microsoft.com/office/drawing/2014/main" id="{1A660A39-37ED-B46C-5F91-EB7012DF8597}"/>
              </a:ext>
            </a:extLst>
          </p:cNvPr>
          <p:cNvPicPr>
            <a:picLocks noChangeAspect="1"/>
          </p:cNvPicPr>
          <p:nvPr/>
        </p:nvPicPr>
        <p:blipFill>
          <a:blip r:embed="rId3"/>
          <a:stretch>
            <a:fillRect/>
          </a:stretch>
        </p:blipFill>
        <p:spPr>
          <a:xfrm>
            <a:off x="2625582" y="873649"/>
            <a:ext cx="6579378" cy="2677601"/>
          </a:xfrm>
          <a:prstGeom prst="rect">
            <a:avLst/>
          </a:prstGeom>
        </p:spPr>
      </p:pic>
    </p:spTree>
    <p:extLst>
      <p:ext uri="{BB962C8B-B14F-4D97-AF65-F5344CB8AC3E}">
        <p14:creationId xmlns:p14="http://schemas.microsoft.com/office/powerpoint/2010/main" val="4255769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a:extLst>
              <a:ext uri="{FF2B5EF4-FFF2-40B4-BE49-F238E27FC236}">
                <a16:creationId xmlns:a16="http://schemas.microsoft.com/office/drawing/2014/main" id="{53A7E6CF-968F-F1E6-1440-2A863C542F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p:blipFill>
        <p:spPr>
          <a:xfrm>
            <a:off x="0" y="0"/>
            <a:ext cx="12198588" cy="6857990"/>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id="{EDB4CA62-C1AE-E94A-DB00-93D293576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150" y="1168118"/>
            <a:ext cx="6722818" cy="2285289"/>
          </a:xfrm>
          <a:prstGeom prst="rect">
            <a:avLst/>
          </a:prstGeom>
        </p:spPr>
      </p:pic>
    </p:spTree>
    <p:extLst>
      <p:ext uri="{BB962C8B-B14F-4D97-AF65-F5344CB8AC3E}">
        <p14:creationId xmlns:p14="http://schemas.microsoft.com/office/powerpoint/2010/main" val="375869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Content Placeholder 6" descr="A rainbow in the sky&#10;&#10;Description automatically generated">
            <a:extLst>
              <a:ext uri="{FF2B5EF4-FFF2-40B4-BE49-F238E27FC236}">
                <a16:creationId xmlns:a16="http://schemas.microsoft.com/office/drawing/2014/main" id="{E93B642D-179E-F356-7DBB-60FC10FE2F7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13" name="Freeform 23">
            <a:extLst>
              <a:ext uri="{FF2B5EF4-FFF2-40B4-BE49-F238E27FC236}">
                <a16:creationId xmlns:a16="http://schemas.microsoft.com/office/drawing/2014/main" id="{3A409AB7-41BB-0F2B-CFAB-08117D3C25AA}"/>
              </a:ext>
            </a:extLst>
          </p:cNvPr>
          <p:cNvSpPr/>
          <p:nvPr/>
        </p:nvSpPr>
        <p:spPr>
          <a:xfrm>
            <a:off x="7505876" y="5221224"/>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23">
            <a:extLst>
              <a:ext uri="{FF2B5EF4-FFF2-40B4-BE49-F238E27FC236}">
                <a16:creationId xmlns:a16="http://schemas.microsoft.com/office/drawing/2014/main" id="{882593A0-D1BC-A4C9-C495-8344145C805B}"/>
              </a:ext>
            </a:extLst>
          </p:cNvPr>
          <p:cNvSpPr/>
          <p:nvPr/>
        </p:nvSpPr>
        <p:spPr>
          <a:xfrm>
            <a:off x="3013404" y="5137039"/>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3">
            <a:extLst>
              <a:ext uri="{FF2B5EF4-FFF2-40B4-BE49-F238E27FC236}">
                <a16:creationId xmlns:a16="http://schemas.microsoft.com/office/drawing/2014/main" id="{9E46924D-89A8-9C2F-F530-5F2C009AE532}"/>
              </a:ext>
            </a:extLst>
          </p:cNvPr>
          <p:cNvSpPr/>
          <p:nvPr/>
        </p:nvSpPr>
        <p:spPr>
          <a:xfrm>
            <a:off x="-1479068" y="5179131"/>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A76775B1-DF69-F266-9D57-42876D5D6A8F}"/>
              </a:ext>
            </a:extLst>
          </p:cNvPr>
          <p:cNvSpPr/>
          <p:nvPr/>
        </p:nvSpPr>
        <p:spPr>
          <a:xfrm>
            <a:off x="288798" y="252101"/>
            <a:ext cx="11614404" cy="6353798"/>
          </a:xfrm>
          <a:prstGeom prst="roundRect">
            <a:avLst>
              <a:gd name="adj" fmla="val 11774"/>
            </a:avLst>
          </a:prstGeom>
          <a:solidFill>
            <a:schemeClr val="bg1"/>
          </a:solidFill>
          <a:ln w="38100">
            <a:solidFill>
              <a:srgbClr val="9CDF0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8">
            <a:extLst>
              <a:ext uri="{FF2B5EF4-FFF2-40B4-BE49-F238E27FC236}">
                <a16:creationId xmlns:a16="http://schemas.microsoft.com/office/drawing/2014/main" id="{0E620BD8-591F-6153-9CFD-3E648E9822A1}"/>
              </a:ext>
            </a:extLst>
          </p:cNvPr>
          <p:cNvSpPr/>
          <p:nvPr/>
        </p:nvSpPr>
        <p:spPr>
          <a:xfrm>
            <a:off x="964210" y="1441323"/>
            <a:ext cx="6624534"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3">
            <a:extLst>
              <a:ext uri="{FF2B5EF4-FFF2-40B4-BE49-F238E27FC236}">
                <a16:creationId xmlns:a16="http://schemas.microsoft.com/office/drawing/2014/main" id="{344AEAF1-FE46-FACB-9A41-86F6943610AD}"/>
              </a:ext>
            </a:extLst>
          </p:cNvPr>
          <p:cNvSpPr/>
          <p:nvPr/>
        </p:nvSpPr>
        <p:spPr>
          <a:xfrm>
            <a:off x="7386445" y="4108382"/>
            <a:ext cx="4410843" cy="2982833"/>
          </a:xfrm>
          <a:custGeom>
            <a:avLst/>
            <a:gdLst/>
            <a:ahLst/>
            <a:cxnLst/>
            <a:rect l="l" t="t" r="r" b="b"/>
            <a:pathLst>
              <a:path w="4410843" h="2982833">
                <a:moveTo>
                  <a:pt x="0" y="0"/>
                </a:moveTo>
                <a:lnTo>
                  <a:pt x="4410844" y="0"/>
                </a:lnTo>
                <a:lnTo>
                  <a:pt x="4410844" y="2982832"/>
                </a:lnTo>
                <a:lnTo>
                  <a:pt x="0" y="29828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951A52DE-495A-A18A-D435-868D18653C08}"/>
              </a:ext>
            </a:extLst>
          </p:cNvPr>
          <p:cNvSpPr txBox="1"/>
          <p:nvPr/>
        </p:nvSpPr>
        <p:spPr>
          <a:xfrm>
            <a:off x="1362075" y="2040409"/>
            <a:ext cx="6143625" cy="2585323"/>
          </a:xfrm>
          <a:prstGeom prst="rect">
            <a:avLst/>
          </a:prstGeom>
          <a:noFill/>
        </p:spPr>
        <p:txBody>
          <a:bodyPr wrap="square" rtlCol="0">
            <a:spAutoFit/>
          </a:bodyPr>
          <a:lstStyle/>
          <a:p>
            <a:pPr lvl="0" algn="ctr">
              <a:defRPr/>
            </a:pPr>
            <a:r>
              <a:rPr lang="vi-VN" sz="5400" b="1" dirty="0">
                <a:solidFill>
                  <a:srgbClr val="C00000"/>
                </a:solidFill>
                <a:latin typeface="Calibri" panose="020F0502020204030204" pitchFamily="34" charset="0"/>
                <a:cs typeface="Calibri" panose="020F0502020204030204" pitchFamily="34" charset="0"/>
              </a:rPr>
              <a:t>Hoạt động 1: </a:t>
            </a:r>
            <a:endParaRPr lang="en-US" sz="5400" b="1" dirty="0">
              <a:solidFill>
                <a:srgbClr val="C00000"/>
              </a:solidFill>
              <a:latin typeface="Calibri" panose="020F0502020204030204" pitchFamily="34" charset="0"/>
              <a:cs typeface="Calibri" panose="020F0502020204030204" pitchFamily="34" charset="0"/>
            </a:endParaRPr>
          </a:p>
          <a:p>
            <a:pPr lvl="0" algn="ctr">
              <a:defRPr/>
            </a:pPr>
            <a:r>
              <a:rPr lang="vi-VN" sz="5400" dirty="0">
                <a:solidFill>
                  <a:srgbClr val="C00000"/>
                </a:solidFill>
                <a:latin typeface="Calibri" panose="020F0502020204030204" pitchFamily="34" charset="0"/>
                <a:cs typeface="Calibri" panose="020F0502020204030204" pitchFamily="34" charset="0"/>
              </a:rPr>
              <a:t>Tìm hiểu ý tưởng kinh doanh.</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56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9BB8A46-2652-62CB-5F52-C64C1E2B03FC}"/>
              </a:ext>
            </a:extLst>
          </p:cNvPr>
          <p:cNvSpPr txBox="1"/>
          <p:nvPr/>
        </p:nvSpPr>
        <p:spPr>
          <a:xfrm>
            <a:off x="1413509" y="511682"/>
            <a:ext cx="9616441" cy="1077218"/>
          </a:xfrm>
          <a:prstGeom prst="rect">
            <a:avLst/>
          </a:prstGeom>
          <a:noFill/>
        </p:spPr>
        <p:txBody>
          <a:bodyPr wrap="square" rtlCol="0">
            <a:spAutoFit/>
          </a:bodyPr>
          <a:lstStyle/>
          <a:p>
            <a:pPr lvl="0" algn="ct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V</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iết ra giấy một ý tưởng kinh doanh của bản thân và chia sẻ với bạn cùng bàn về ý tưởng đó.</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id="{A347664A-AE04-1FBF-6F91-3EA4A901A2EF}"/>
              </a:ext>
            </a:extLst>
          </p:cNvPr>
          <p:cNvSpPr/>
          <p:nvPr/>
        </p:nvSpPr>
        <p:spPr>
          <a:xfrm>
            <a:off x="3264408" y="2095500"/>
            <a:ext cx="8222742" cy="4438650"/>
          </a:xfrm>
          <a:prstGeom prst="wedgeRoundRectCallout">
            <a:avLst>
              <a:gd name="adj1" fmla="val -56235"/>
              <a:gd name="adj2" fmla="val 9389"/>
              <a:gd name="adj3" fmla="val 16667"/>
            </a:avLst>
          </a:prstGeom>
          <a:solidFill>
            <a:schemeClr val="bg1"/>
          </a:solidFill>
          <a:ln w="57150">
            <a:solidFill>
              <a:srgbClr val="47D45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dirty="0">
                <a:solidFill>
                  <a:schemeClr val="accent3"/>
                </a:solidFill>
              </a:rPr>
              <a:t>+ Em định bán sản phẩm gì? Em sẽ bán cho ai?</a:t>
            </a:r>
          </a:p>
          <a:p>
            <a:pPr algn="just">
              <a:lnSpc>
                <a:spcPct val="150000"/>
              </a:lnSpc>
            </a:pPr>
            <a:r>
              <a:rPr lang="vi-VN" sz="2000" b="1" i="1" dirty="0">
                <a:solidFill>
                  <a:schemeClr val="accent3"/>
                </a:solidFill>
              </a:rPr>
              <a:t>+ Lí do em lựa chọn sản phẩm này là gì? Vì em thích hay em thấy nhiều người xung quanh cũng yêu thích sản phẩm ấy?</a:t>
            </a:r>
          </a:p>
          <a:p>
            <a:pPr algn="just">
              <a:lnSpc>
                <a:spcPct val="150000"/>
              </a:lnSpc>
            </a:pPr>
            <a:r>
              <a:rPr lang="vi-VN" sz="2000" b="1" i="1" dirty="0">
                <a:solidFill>
                  <a:schemeClr val="accent3"/>
                </a:solidFill>
              </a:rPr>
              <a:t>+ Em hãy nêu công dụng/ ý nghĩa sản phẩm mang lại.</a:t>
            </a:r>
          </a:p>
          <a:p>
            <a:pPr algn="just">
              <a:lnSpc>
                <a:spcPct val="150000"/>
              </a:lnSpc>
            </a:pPr>
            <a:r>
              <a:rPr lang="vi-VN" sz="2000" b="1" i="1" dirty="0">
                <a:solidFill>
                  <a:schemeClr val="accent3"/>
                </a:solidFill>
              </a:rPr>
              <a:t>+ Sản phẩm em lựa chọn có phù hợp với khả năng của em không? Em có thể tự làm hay nhờ ai làm những sản phẩm ấy?</a:t>
            </a:r>
          </a:p>
          <a:p>
            <a:pPr algn="just">
              <a:lnSpc>
                <a:spcPct val="150000"/>
              </a:lnSpc>
            </a:pPr>
            <a:r>
              <a:rPr lang="vi-VN" sz="2000" b="1" i="1" dirty="0">
                <a:solidFill>
                  <a:schemeClr val="accent3"/>
                </a:solidFill>
              </a:rPr>
              <a:t>+ Em hãy mô tả kĩ hơn về sản phẩm từ màu sắc, hình thức, chất liệu, kích thước…</a:t>
            </a:r>
          </a:p>
          <a:p>
            <a:pPr algn="just">
              <a:lnSpc>
                <a:spcPct val="150000"/>
              </a:lnSpc>
            </a:pPr>
            <a:r>
              <a:rPr lang="vi-VN" sz="2000" b="1" i="1" dirty="0">
                <a:solidFill>
                  <a:schemeClr val="accent3"/>
                </a:solidFill>
              </a:rPr>
              <a:t>+ Em dự kiến giá thành của sản phẩm là bao nhiêu?</a:t>
            </a:r>
          </a:p>
        </p:txBody>
      </p:sp>
      <p:sp>
        <p:nvSpPr>
          <p:cNvPr id="4" name="Freeform 23">
            <a:extLst>
              <a:ext uri="{FF2B5EF4-FFF2-40B4-BE49-F238E27FC236}">
                <a16:creationId xmlns:a16="http://schemas.microsoft.com/office/drawing/2014/main" id="{2DAFD1CF-3090-E2F2-2345-AADF6B7073DA}"/>
              </a:ext>
            </a:extLst>
          </p:cNvPr>
          <p:cNvSpPr/>
          <p:nvPr/>
        </p:nvSpPr>
        <p:spPr>
          <a:xfrm>
            <a:off x="-67818" y="4705350"/>
            <a:ext cx="3096768" cy="2425050"/>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2207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DDD9CB3-3228-41F6-16C5-3D27A39E8202}"/>
              </a:ext>
            </a:extLst>
          </p:cNvPr>
          <p:cNvGrpSpPr/>
          <p:nvPr/>
        </p:nvGrpSpPr>
        <p:grpSpPr>
          <a:xfrm>
            <a:off x="1352550" y="1894935"/>
            <a:ext cx="9829800" cy="4169664"/>
            <a:chOff x="1182623" y="1618488"/>
            <a:chExt cx="5157217" cy="4169664"/>
          </a:xfrm>
        </p:grpSpPr>
        <p:grpSp>
          <p:nvGrpSpPr>
            <p:cNvPr id="13" name="Group 12">
              <a:extLst>
                <a:ext uri="{FF2B5EF4-FFF2-40B4-BE49-F238E27FC236}">
                  <a16:creationId xmlns:a16="http://schemas.microsoft.com/office/drawing/2014/main" id="{49AFD023-0AB9-ACB7-D92D-4C21CC7F2908}"/>
                </a:ext>
              </a:extLst>
            </p:cNvPr>
            <p:cNvGrpSpPr/>
            <p:nvPr/>
          </p:nvGrpSpPr>
          <p:grpSpPr>
            <a:xfrm>
              <a:off x="1182623" y="1618488"/>
              <a:ext cx="5157217" cy="4169664"/>
              <a:chOff x="1182623" y="1618488"/>
              <a:chExt cx="5157217" cy="4169664"/>
            </a:xfrm>
          </p:grpSpPr>
          <p:sp>
            <p:nvSpPr>
              <p:cNvPr id="2" name="Rectangle: Diagonal Corners Rounded 1">
                <a:extLst>
                  <a:ext uri="{FF2B5EF4-FFF2-40B4-BE49-F238E27FC236}">
                    <a16:creationId xmlns:a16="http://schemas.microsoft.com/office/drawing/2014/main" id="{7D7F59A2-96C1-4FE4-3E0C-CAF65EB54B8F}"/>
                  </a:ext>
                </a:extLst>
              </p:cNvPr>
              <p:cNvSpPr/>
              <p:nvPr/>
            </p:nvSpPr>
            <p:spPr>
              <a:xfrm>
                <a:off x="1182624" y="1618488"/>
                <a:ext cx="5157216" cy="4169664"/>
              </a:xfrm>
              <a:prstGeom prst="round2Diag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id="{85FCDE07-226E-130E-B567-4575E3DDBE6E}"/>
                  </a:ext>
                </a:extLst>
              </p:cNvPr>
              <p:cNvSpPr/>
              <p:nvPr/>
            </p:nvSpPr>
            <p:spPr>
              <a:xfrm rot="540769">
                <a:off x="1182623" y="1618488"/>
                <a:ext cx="5157216" cy="4169664"/>
              </a:xfrm>
              <a:prstGeom prst="round2Diag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a:extLst>
                <a:ext uri="{FF2B5EF4-FFF2-40B4-BE49-F238E27FC236}">
                  <a16:creationId xmlns:a16="http://schemas.microsoft.com/office/drawing/2014/main" id="{22368240-CC4A-679C-400E-EA3867C973F1}"/>
                </a:ext>
              </a:extLst>
            </p:cNvPr>
            <p:cNvSpPr txBox="1"/>
            <p:nvPr/>
          </p:nvSpPr>
          <p:spPr>
            <a:xfrm>
              <a:off x="1412997" y="1869111"/>
              <a:ext cx="4729352"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cuộc sống có rất nhiều sản phẩm được sử dụng để kinh doanh. Tuy nhiên, để kinh doanh thành công, chúng ta cần xác định chính xác ý tưởng kinh doanh. Đó không chỉ là việc biết được sở thích, khả năng của bản thân, chúng ta còn cần tìm hiểu, thu thập thông tin chính xác về nhu cầu, sở thích của khách hàng, về các sản phẩm tương tự đã có trên thị trường, về giá thành sản phẩm..</a:t>
              </a:r>
              <a:endParaRPr kumimoji="0" lang="vi-VN"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lose up of a logo&#10;&#10;Description automatically generated">
            <a:extLst>
              <a:ext uri="{FF2B5EF4-FFF2-40B4-BE49-F238E27FC236}">
                <a16:creationId xmlns:a16="http://schemas.microsoft.com/office/drawing/2014/main" id="{9C9D787D-75DB-8FFA-6616-580273CA8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25" y="549316"/>
            <a:ext cx="4600112" cy="1325938"/>
          </a:xfrm>
          <a:prstGeom prst="rect">
            <a:avLst/>
          </a:prstGeom>
        </p:spPr>
      </p:pic>
    </p:spTree>
    <p:extLst>
      <p:ext uri="{BB962C8B-B14F-4D97-AF65-F5344CB8AC3E}">
        <p14:creationId xmlns:p14="http://schemas.microsoft.com/office/powerpoint/2010/main" val="766681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9BB8A46-2652-62CB-5F52-C64C1E2B03FC}"/>
              </a:ext>
            </a:extLst>
          </p:cNvPr>
          <p:cNvSpPr txBox="1"/>
          <p:nvPr/>
        </p:nvSpPr>
        <p:spPr>
          <a:xfrm>
            <a:off x="1413509" y="511682"/>
            <a:ext cx="9616441" cy="1077218"/>
          </a:xfrm>
          <a:prstGeom prst="rect">
            <a:avLst/>
          </a:prstGeom>
          <a:noFill/>
        </p:spPr>
        <p:txBody>
          <a:bodyPr wrap="square" rtlCol="0">
            <a:spAutoFit/>
          </a:bodyPr>
          <a:lstStyle/>
          <a:p>
            <a:pPr lvl="0" algn="ct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Gợi</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một</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số</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tiêu</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chí</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lựa</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chọn</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sản</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phẩm</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kinh</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doanh</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của</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nhóm</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id="{A347664A-AE04-1FBF-6F91-3EA4A901A2EF}"/>
              </a:ext>
            </a:extLst>
          </p:cNvPr>
          <p:cNvSpPr/>
          <p:nvPr/>
        </p:nvSpPr>
        <p:spPr>
          <a:xfrm>
            <a:off x="3264408" y="2095500"/>
            <a:ext cx="8222742" cy="4438650"/>
          </a:xfrm>
          <a:prstGeom prst="wedgeRoundRectCallout">
            <a:avLst>
              <a:gd name="adj1" fmla="val -56235"/>
              <a:gd name="adj2" fmla="val 9389"/>
              <a:gd name="adj3" fmla="val 16667"/>
            </a:avLst>
          </a:prstGeom>
          <a:solidFill>
            <a:schemeClr val="bg1"/>
          </a:solidFill>
          <a:ln w="57150">
            <a:solidFill>
              <a:srgbClr val="47D45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200" b="1" i="1" dirty="0">
                <a:solidFill>
                  <a:srgbClr val="196B24"/>
                </a:solidFill>
              </a:rPr>
              <a:t>+ Sở thích, khả năng của nhóm.</a:t>
            </a:r>
          </a:p>
          <a:p>
            <a:pPr lvl="0" algn="just">
              <a:lnSpc>
                <a:spcPct val="150000"/>
              </a:lnSpc>
            </a:pPr>
            <a:r>
              <a:rPr lang="vi-VN" sz="2200" b="1" i="1" dirty="0">
                <a:solidFill>
                  <a:srgbClr val="196B24"/>
                </a:solidFill>
              </a:rPr>
              <a:t>+ Nhóm khách hàng đối tượng.</a:t>
            </a:r>
          </a:p>
          <a:p>
            <a:pPr lvl="0" algn="just">
              <a:lnSpc>
                <a:spcPct val="150000"/>
              </a:lnSpc>
            </a:pPr>
            <a:r>
              <a:rPr lang="vi-VN" sz="2200" b="1" i="1" dirty="0">
                <a:solidFill>
                  <a:srgbClr val="196B24"/>
                </a:solidFill>
              </a:rPr>
              <a:t>+ Kháo sát nhu cầu khách hàng về sản phẩm dự định.</a:t>
            </a:r>
          </a:p>
          <a:p>
            <a:pPr lvl="0" algn="just">
              <a:lnSpc>
                <a:spcPct val="150000"/>
              </a:lnSpc>
            </a:pPr>
            <a:r>
              <a:rPr lang="vi-VN" sz="2200" b="1" i="1" dirty="0">
                <a:solidFill>
                  <a:srgbClr val="196B24"/>
                </a:solidFill>
              </a:rPr>
              <a:t>+ Sản phẩm tương tự của đối thủ cạnh tranh</a:t>
            </a:r>
          </a:p>
          <a:p>
            <a:pPr lvl="0" algn="just">
              <a:lnSpc>
                <a:spcPct val="150000"/>
              </a:lnSpc>
            </a:pPr>
            <a:r>
              <a:rPr lang="vi-VN" sz="2200" b="1" i="1" dirty="0">
                <a:solidFill>
                  <a:srgbClr val="196B24"/>
                </a:solidFill>
              </a:rPr>
              <a:t>+ Giá thành sản phẩm dự định – điểm khác biệt và vượt trội.</a:t>
            </a:r>
          </a:p>
          <a:p>
            <a:pPr lvl="0" algn="just">
              <a:lnSpc>
                <a:spcPct val="150000"/>
              </a:lnSpc>
            </a:pPr>
            <a:r>
              <a:rPr lang="vi-VN" sz="2200" b="1" i="1" dirty="0">
                <a:solidFill>
                  <a:srgbClr val="196B24"/>
                </a:solidFill>
              </a:rPr>
              <a:t>+ Mô tả sản phẩm.</a:t>
            </a:r>
          </a:p>
          <a:p>
            <a:pPr lvl="0" algn="just">
              <a:lnSpc>
                <a:spcPct val="150000"/>
              </a:lnSpc>
            </a:pPr>
            <a:r>
              <a:rPr lang="vi-VN" sz="2200" b="1" i="1" dirty="0">
                <a:solidFill>
                  <a:srgbClr val="196B24"/>
                </a:solidFill>
              </a:rPr>
              <a:t>+ Lí do lựa chọn sản phẩm.</a:t>
            </a:r>
          </a:p>
        </p:txBody>
      </p:sp>
      <p:sp>
        <p:nvSpPr>
          <p:cNvPr id="4" name="Freeform 23">
            <a:extLst>
              <a:ext uri="{FF2B5EF4-FFF2-40B4-BE49-F238E27FC236}">
                <a16:creationId xmlns:a16="http://schemas.microsoft.com/office/drawing/2014/main" id="{2DAFD1CF-3090-E2F2-2345-AADF6B7073DA}"/>
              </a:ext>
            </a:extLst>
          </p:cNvPr>
          <p:cNvSpPr/>
          <p:nvPr/>
        </p:nvSpPr>
        <p:spPr>
          <a:xfrm>
            <a:off x="-67818" y="4705350"/>
            <a:ext cx="3096768" cy="2425050"/>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929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9BB8A46-2652-62CB-5F52-C64C1E2B03FC}"/>
              </a:ext>
            </a:extLst>
          </p:cNvPr>
          <p:cNvSpPr txBox="1"/>
          <p:nvPr/>
        </p:nvSpPr>
        <p:spPr>
          <a:xfrm>
            <a:off x="1413509" y="511682"/>
            <a:ext cx="96164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Xây</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dựng</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khảo</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sát</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nhu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cầu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khách</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sản</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phẩm</a:t>
            </a:r>
            <a:endParaRPr kumimoji="0" lang="vi-VN"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886007-57B4-FE2F-A791-A1DDF6726C7B}"/>
              </a:ext>
            </a:extLst>
          </p:cNvPr>
          <p:cNvPicPr>
            <a:picLocks noChangeAspect="1"/>
          </p:cNvPicPr>
          <p:nvPr/>
        </p:nvPicPr>
        <p:blipFill>
          <a:blip r:embed="rId4"/>
          <a:stretch>
            <a:fillRect/>
          </a:stretch>
        </p:blipFill>
        <p:spPr>
          <a:xfrm>
            <a:off x="1662112" y="1914525"/>
            <a:ext cx="8924925" cy="4381500"/>
          </a:xfrm>
          <a:prstGeom prst="rect">
            <a:avLst/>
          </a:prstGeom>
        </p:spPr>
      </p:pic>
    </p:spTree>
    <p:extLst>
      <p:ext uri="{BB962C8B-B14F-4D97-AF65-F5344CB8AC3E}">
        <p14:creationId xmlns:p14="http://schemas.microsoft.com/office/powerpoint/2010/main" val="311272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DDD9CB3-3228-41F6-16C5-3D27A39E8202}"/>
              </a:ext>
            </a:extLst>
          </p:cNvPr>
          <p:cNvGrpSpPr/>
          <p:nvPr/>
        </p:nvGrpSpPr>
        <p:grpSpPr>
          <a:xfrm>
            <a:off x="1352550" y="1894935"/>
            <a:ext cx="9829800" cy="4169664"/>
            <a:chOff x="1182623" y="1618488"/>
            <a:chExt cx="5157217" cy="4169664"/>
          </a:xfrm>
        </p:grpSpPr>
        <p:grpSp>
          <p:nvGrpSpPr>
            <p:cNvPr id="13" name="Group 12">
              <a:extLst>
                <a:ext uri="{FF2B5EF4-FFF2-40B4-BE49-F238E27FC236}">
                  <a16:creationId xmlns:a16="http://schemas.microsoft.com/office/drawing/2014/main" id="{49AFD023-0AB9-ACB7-D92D-4C21CC7F2908}"/>
                </a:ext>
              </a:extLst>
            </p:cNvPr>
            <p:cNvGrpSpPr/>
            <p:nvPr/>
          </p:nvGrpSpPr>
          <p:grpSpPr>
            <a:xfrm>
              <a:off x="1182623" y="1618488"/>
              <a:ext cx="5157217" cy="4169664"/>
              <a:chOff x="1182623" y="1618488"/>
              <a:chExt cx="5157217" cy="4169664"/>
            </a:xfrm>
          </p:grpSpPr>
          <p:sp>
            <p:nvSpPr>
              <p:cNvPr id="2" name="Rectangle: Diagonal Corners Rounded 1">
                <a:extLst>
                  <a:ext uri="{FF2B5EF4-FFF2-40B4-BE49-F238E27FC236}">
                    <a16:creationId xmlns:a16="http://schemas.microsoft.com/office/drawing/2014/main" id="{7D7F59A2-96C1-4FE4-3E0C-CAF65EB54B8F}"/>
                  </a:ext>
                </a:extLst>
              </p:cNvPr>
              <p:cNvSpPr/>
              <p:nvPr/>
            </p:nvSpPr>
            <p:spPr>
              <a:xfrm>
                <a:off x="1182624" y="1618488"/>
                <a:ext cx="5157216" cy="4169664"/>
              </a:xfrm>
              <a:prstGeom prst="round2Diag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id="{85FCDE07-226E-130E-B567-4575E3DDBE6E}"/>
                  </a:ext>
                </a:extLst>
              </p:cNvPr>
              <p:cNvSpPr/>
              <p:nvPr/>
            </p:nvSpPr>
            <p:spPr>
              <a:xfrm rot="540769">
                <a:off x="1182623" y="1618488"/>
                <a:ext cx="5157216" cy="4169664"/>
              </a:xfrm>
              <a:prstGeom prst="round2Diag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a:extLst>
                <a:ext uri="{FF2B5EF4-FFF2-40B4-BE49-F238E27FC236}">
                  <a16:creationId xmlns:a16="http://schemas.microsoft.com/office/drawing/2014/main" id="{22368240-CC4A-679C-400E-EA3867C973F1}"/>
                </a:ext>
              </a:extLst>
            </p:cNvPr>
            <p:cNvSpPr txBox="1"/>
            <p:nvPr/>
          </p:nvSpPr>
          <p:spPr>
            <a:xfrm>
              <a:off x="1417994" y="1973886"/>
              <a:ext cx="4729352"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khảo sát nhu cầu khách hàng cần phải thiết kế đơn giản, có lựa chọn rõ ràng, có câu hỏi làm rõ số tiền khách hàng dự định chi cho sản phẩm để dự đoán mức độ ưu tiên, nhu cầu khách hàng, nhóm đối tượng khách hàng tiềm năng, hình thức sản phẩm khách hàng mong muốn…</a:t>
              </a:r>
              <a:endParaRPr kumimoji="0" lang="vi-VN" sz="33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lose up of a logo&#10;&#10;Description automatically generated">
            <a:extLst>
              <a:ext uri="{FF2B5EF4-FFF2-40B4-BE49-F238E27FC236}">
                <a16:creationId xmlns:a16="http://schemas.microsoft.com/office/drawing/2014/main" id="{9C9D787D-75DB-8FFA-6616-580273CA8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25" y="549316"/>
            <a:ext cx="4600112" cy="1325938"/>
          </a:xfrm>
          <a:prstGeom prst="rect">
            <a:avLst/>
          </a:prstGeom>
        </p:spPr>
      </p:pic>
    </p:spTree>
    <p:extLst>
      <p:ext uri="{BB962C8B-B14F-4D97-AF65-F5344CB8AC3E}">
        <p14:creationId xmlns:p14="http://schemas.microsoft.com/office/powerpoint/2010/main" val="2043316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CAC2-96B8-FFA6-6854-ED6BFDDBB8E0}"/>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8D7F5FF3-1322-5117-C5CC-0E62461130DC}"/>
              </a:ext>
            </a:extLst>
          </p:cNvPr>
          <p:cNvSpPr>
            <a:spLocks noGrp="1"/>
          </p:cNvSpPr>
          <p:nvPr>
            <p:ph idx="1"/>
          </p:nvPr>
        </p:nvSpPr>
        <p:spPr/>
        <p:txBody>
          <a:bodyPr/>
          <a:lstStyle/>
          <a:p>
            <a:endParaRPr lang="vi-VN"/>
          </a:p>
        </p:txBody>
      </p:sp>
      <p:pic>
        <p:nvPicPr>
          <p:cNvPr id="4" name="Picture 3" descr="A group of school supplies&#10;&#10;Description automatically generated">
            <a:extLst>
              <a:ext uri="{FF2B5EF4-FFF2-40B4-BE49-F238E27FC236}">
                <a16:creationId xmlns:a16="http://schemas.microsoft.com/office/drawing/2014/main" id="{7791F458-3571-480D-E02E-0D94285CD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2A8FFA75-FE54-FB64-9D47-5E1488D77A7D}"/>
              </a:ext>
            </a:extLst>
          </p:cNvPr>
          <p:cNvPicPr>
            <a:picLocks noChangeAspect="1"/>
          </p:cNvPicPr>
          <p:nvPr/>
        </p:nvPicPr>
        <p:blipFill>
          <a:blip r:embed="rId3"/>
          <a:stretch>
            <a:fillRect/>
          </a:stretch>
        </p:blipFill>
        <p:spPr>
          <a:xfrm>
            <a:off x="1737295" y="948804"/>
            <a:ext cx="8437477" cy="2362348"/>
          </a:xfrm>
          <a:prstGeom prst="rect">
            <a:avLst/>
          </a:prstGeom>
        </p:spPr>
      </p:pic>
    </p:spTree>
    <p:extLst>
      <p:ext uri="{BB962C8B-B14F-4D97-AF65-F5344CB8AC3E}">
        <p14:creationId xmlns:p14="http://schemas.microsoft.com/office/powerpoint/2010/main" val="2371394331"/>
      </p:ext>
    </p:extLst>
  </p:cSld>
  <p:clrMapOvr>
    <a:masterClrMapping/>
  </p:clrMapOvr>
  <p:transition spd="slow">
    <p:wipe/>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485</Words>
  <Application>Microsoft Office PowerPoint</Application>
  <PresentationFormat>Widescreen</PresentationFormat>
  <Paragraphs>26</Paragraphs>
  <Slides>11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Aptos</vt:lpstr>
      <vt:lpstr>Aptos Display</vt:lpstr>
      <vt:lpstr>Arial</vt:lpstr>
      <vt:lpstr>Calibri</vt:lpstr>
      <vt:lpstr>Cambria</vt:lpstr>
      <vt:lpstr>Times New Roman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12</cp:revision>
  <dcterms:created xsi:type="dcterms:W3CDTF">2024-09-23T01:54:40Z</dcterms:created>
  <dcterms:modified xsi:type="dcterms:W3CDTF">2025-12-12T02:26:12Z</dcterms:modified>
</cp:coreProperties>
</file>