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3" r:id="rId2"/>
  </p:sldMasterIdLst>
  <p:notesMasterIdLst>
    <p:notesMasterId r:id="rId7"/>
  </p:notesMasterIdLst>
  <p:sldIdLst>
    <p:sldId id="257" r:id="rId3"/>
    <p:sldId id="339" r:id="rId4"/>
    <p:sldId id="2647" r:id="rId5"/>
    <p:sldId id="264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8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1</a:t>
            </a:fld>
            <a:endParaRPr lang="en-US"/>
          </a:p>
        </p:txBody>
      </p:sp>
    </p:spTree>
    <p:extLst>
      <p:ext uri="{BB962C8B-B14F-4D97-AF65-F5344CB8AC3E}">
        <p14:creationId xmlns:p14="http://schemas.microsoft.com/office/powerpoint/2010/main" val="1873776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5470463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46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2025/12/12</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2025/12/12</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2025/12/12</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2025/12/12</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2025/12/12</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320FF5E-0673-3E18-BD52-B6A3F2050D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2495" y="76200"/>
            <a:ext cx="1793348" cy="1793348"/>
          </a:xfrm>
          <a:prstGeom prst="rect">
            <a:avLst/>
          </a:prstGeom>
        </p:spPr>
      </p:pic>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round pink label with white text and a black background&#10;&#10;Description automatically generated">
            <a:extLst>
              <a:ext uri="{FF2B5EF4-FFF2-40B4-BE49-F238E27FC236}">
                <a16:creationId xmlns:a16="http://schemas.microsoft.com/office/drawing/2014/main" id="{2D53ED54-D03A-E650-751A-8A1C11368F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67968" y="0"/>
            <a:ext cx="1765067" cy="1765067"/>
          </a:xfrm>
          <a:prstGeom prst="rect">
            <a:avLst/>
          </a:prstGeom>
        </p:spPr>
      </p:pic>
    </p:spTree>
    <p:extLst>
      <p:ext uri="{BB962C8B-B14F-4D97-AF65-F5344CB8AC3E}">
        <p14:creationId xmlns:p14="http://schemas.microsoft.com/office/powerpoint/2010/main" val="502191973"/>
      </p:ext>
    </p:extLst>
  </p:cSld>
  <p:clrMap bg1="lt1" tx1="dk1" bg2="lt2" tx2="dk2" accent1="accent1" accent2="accent2" accent3="accent3" accent4="accent4" accent5="accent5" accent6="accent6" hlink="hlink" folHlink="folHlink"/>
  <p:sldLayoutIdLst>
    <p:sldLayoutId id="2147483734" r:id="rId1"/>
    <p:sldLayoutId id="214748373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3.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99BC88E-8D3E-AE76-292D-C47C0BF1488D}"/>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1"/>
          <a:stretch>
            <a:fillRect/>
          </a:stretch>
        </p:blipFill>
        <p:spPr>
          <a:xfrm>
            <a:off x="3330271" y="0"/>
            <a:ext cx="4554107" cy="2353260"/>
          </a:xfrm>
          <a:prstGeom prst="rect">
            <a:avLst/>
          </a:prstGeom>
        </p:spPr>
      </p:pic>
      <p:pic>
        <p:nvPicPr>
          <p:cNvPr id="2" name="Picture 1" descr="A cartoon of a child holding a pencil and a notebook&#10;&#10;Description automatically generated">
            <a:extLst>
              <a:ext uri="{FF2B5EF4-FFF2-40B4-BE49-F238E27FC236}">
                <a16:creationId xmlns:a16="http://schemas.microsoft.com/office/drawing/2014/main" id="{A362E54F-61F2-BAC2-1D20-6D473D0BCCF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5" name="Picture 4">
            <a:extLst>
              <a:ext uri="{FF2B5EF4-FFF2-40B4-BE49-F238E27FC236}">
                <a16:creationId xmlns:a16="http://schemas.microsoft.com/office/drawing/2014/main" id="{44A973EE-D457-FC33-C5EB-8B2890D14C53}"/>
              </a:ext>
            </a:extLst>
          </p:cNvPr>
          <p:cNvPicPr>
            <a:picLocks noChangeAspect="1"/>
          </p:cNvPicPr>
          <p:nvPr/>
        </p:nvPicPr>
        <p:blipFill>
          <a:blip r:embed="rId13"/>
          <a:stretch>
            <a:fillRect/>
          </a:stretch>
        </p:blipFill>
        <p:spPr>
          <a:xfrm>
            <a:off x="1055689" y="1604698"/>
            <a:ext cx="9077731" cy="2822693"/>
          </a:xfrm>
          <a:prstGeom prst="rect">
            <a:avLst/>
          </a:prstGeom>
        </p:spPr>
      </p:pic>
      <p:pic>
        <p:nvPicPr>
          <p:cNvPr id="16" name="Picture 15">
            <a:extLst>
              <a:ext uri="{FF2B5EF4-FFF2-40B4-BE49-F238E27FC236}">
                <a16:creationId xmlns:a16="http://schemas.microsoft.com/office/drawing/2014/main" id="{0D553D6B-2EA0-9CA6-85B8-B25B2E1275CB}"/>
              </a:ext>
            </a:extLst>
          </p:cNvPr>
          <p:cNvPicPr>
            <a:picLocks noChangeAspect="1"/>
          </p:cNvPicPr>
          <p:nvPr/>
        </p:nvPicPr>
        <p:blipFill>
          <a:blip r:embed="rId14"/>
          <a:stretch>
            <a:fillRect/>
          </a:stretch>
        </p:blipFill>
        <p:spPr>
          <a:xfrm>
            <a:off x="397724" y="530942"/>
            <a:ext cx="2224405" cy="1518456"/>
          </a:xfrm>
          <a:prstGeom prst="rect">
            <a:avLst/>
          </a:prstGeom>
        </p:spPr>
      </p:pic>
      <p:pic>
        <p:nvPicPr>
          <p:cNvPr id="4" name="Picture 3">
            <a:extLst>
              <a:ext uri="{FF2B5EF4-FFF2-40B4-BE49-F238E27FC236}">
                <a16:creationId xmlns:a16="http://schemas.microsoft.com/office/drawing/2014/main" id="{268B1840-5114-C6C4-42D7-C65CF6CD4330}"/>
              </a:ext>
            </a:extLst>
          </p:cNvPr>
          <p:cNvPicPr>
            <a:picLocks noChangeAspect="1"/>
          </p:cNvPicPr>
          <p:nvPr/>
        </p:nvPicPr>
        <p:blipFill>
          <a:blip r:embed="rId15"/>
          <a:stretch>
            <a:fillRect/>
          </a:stretch>
        </p:blipFill>
        <p:spPr>
          <a:xfrm>
            <a:off x="4806589" y="4214326"/>
            <a:ext cx="2456901" cy="969348"/>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2">
            <a:extLst>
              <a:ext uri="{FF2B5EF4-FFF2-40B4-BE49-F238E27FC236}">
                <a16:creationId xmlns:a16="http://schemas.microsoft.com/office/drawing/2014/main" id="{EA28E376-C7D3-A384-58D2-5E00F06436E1}"/>
              </a:ext>
            </a:extLst>
          </p:cNvPr>
          <p:cNvSpPr/>
          <p:nvPr/>
        </p:nvSpPr>
        <p:spPr>
          <a:xfrm>
            <a:off x="3251200" y="142239"/>
            <a:ext cx="5455920" cy="6807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Xử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tình</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huống</a:t>
            </a:r>
            <a:endPar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48C56BB-13A1-2C98-8C50-725DEDAA7155}"/>
              </a:ext>
            </a:extLst>
          </p:cNvPr>
          <p:cNvPicPr>
            <a:picLocks noChangeAspect="1"/>
          </p:cNvPicPr>
          <p:nvPr/>
        </p:nvPicPr>
        <p:blipFill>
          <a:blip r:embed="rId2"/>
          <a:stretch>
            <a:fillRect/>
          </a:stretch>
        </p:blipFill>
        <p:spPr>
          <a:xfrm>
            <a:off x="1508442" y="1162050"/>
            <a:ext cx="9134475" cy="5143500"/>
          </a:xfrm>
          <a:prstGeom prst="rect">
            <a:avLst/>
          </a:prstGeom>
        </p:spPr>
      </p:pic>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C10549-E485-20FE-C3E3-8424B9A92EFC}"/>
              </a:ext>
            </a:extLst>
          </p:cNvPr>
          <p:cNvPicPr>
            <a:picLocks noChangeAspect="1"/>
          </p:cNvPicPr>
          <p:nvPr/>
        </p:nvPicPr>
        <p:blipFill>
          <a:blip r:embed="rId2"/>
          <a:stretch>
            <a:fillRect/>
          </a:stretch>
        </p:blipFill>
        <p:spPr>
          <a:xfrm>
            <a:off x="8577618" y="2782168"/>
            <a:ext cx="2983156" cy="3976163"/>
          </a:xfrm>
          <a:prstGeom prst="rect">
            <a:avLst/>
          </a:prstGeom>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6CC4B4B-3452-8677-695C-016669508B43}"/>
              </a:ext>
            </a:extLst>
          </p:cNvPr>
          <p:cNvSpPr/>
          <p:nvPr/>
        </p:nvSpPr>
        <p:spPr>
          <a:xfrm>
            <a:off x="853440" y="869974"/>
            <a:ext cx="7787062" cy="5262979"/>
          </a:xfrm>
          <a:prstGeom prst="rect">
            <a:avLst/>
          </a:prstGeom>
          <a:ln w="76200">
            <a:solidFill>
              <a:schemeClr val="accent1"/>
            </a:solidFill>
            <a:prstDash val="lgDash"/>
          </a:ln>
        </p:spPr>
        <p:txBody>
          <a:bodyPr wrap="square">
            <a:spAutoFit/>
          </a:bodyPr>
          <a:lstStyle/>
          <a:p>
            <a:pPr algn="just"/>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Ví</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dụ</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 trong những trải nghiệm đáng nhớ nhất của em là khi em đã đứng lên để bảo vệ một người bạn khỏi sự bất công và đối xử không công bằng. Câu chuyện bắt đầu khi em nhận ra một số bạn trong nhóm lớp đang phân biệt đối xử với một bạn. Họ thường xuyên làm trò khó chịu và bày tỏ sự không tôn trọng đối với người bạn đó chỉ vì bạn học sinh đó là bạn học mới vừa chuyển đến và bạn là người dân tộc. Ban đầu, em cảm thấy bất an và không biết nên làm gì. Nhưng sau đó, em nhận ra rằng để bảo vệ cái đúng, em đứng lên và nói lên điều mình tin là đúng, em đã bảo vệ người bạn mới đó và giải thích với nhóm bạn kia rằng việc bạn ấy là một người dân tộc không có gì xấu hổ và phải chê trách cả. Vì chúng ta đều là con dân nước Việt Nam, nên mọi dân tộc đều là anh em.</a:t>
            </a:r>
          </a:p>
        </p:txBody>
      </p:sp>
    </p:spTree>
    <p:extLst>
      <p:ext uri="{BB962C8B-B14F-4D97-AF65-F5344CB8AC3E}">
        <p14:creationId xmlns:p14="http://schemas.microsoft.com/office/powerpoint/2010/main" val="691073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C10549-E485-20FE-C3E3-8424B9A92EFC}"/>
              </a:ext>
            </a:extLst>
          </p:cNvPr>
          <p:cNvPicPr>
            <a:picLocks noChangeAspect="1"/>
          </p:cNvPicPr>
          <p:nvPr/>
        </p:nvPicPr>
        <p:blipFill>
          <a:blip r:embed="rId2"/>
          <a:stretch>
            <a:fillRect/>
          </a:stretch>
        </p:blipFill>
        <p:spPr>
          <a:xfrm>
            <a:off x="9684156" y="4257040"/>
            <a:ext cx="1876618" cy="2501291"/>
          </a:xfrm>
          <a:prstGeom prst="rect">
            <a:avLst/>
          </a:prstGeom>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6CC4B4B-3452-8677-695C-016669508B43}"/>
              </a:ext>
            </a:extLst>
          </p:cNvPr>
          <p:cNvSpPr/>
          <p:nvPr/>
        </p:nvSpPr>
        <p:spPr>
          <a:xfrm>
            <a:off x="680720" y="819174"/>
            <a:ext cx="8859520" cy="5262979"/>
          </a:xfrm>
          <a:prstGeom prst="rect">
            <a:avLst/>
          </a:prstGeom>
          <a:ln w="76200">
            <a:solidFill>
              <a:schemeClr val="accent1"/>
            </a:solidFill>
            <a:prstDash val="lgDash"/>
          </a:ln>
        </p:spPr>
        <p:txBody>
          <a:bodyPr wrap="square">
            <a:spAutoFit/>
          </a:bodyPr>
          <a:lstStyle/>
          <a:p>
            <a:pPr lvl="0" algn="just"/>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Ví</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dụ</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 tấm gương bảo vệ cái đúng, cái tốt trong cuộc sống mà em sưu tầm là câu chuyện về một người bạn của em tên là Minh.</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Minh là một người rất tận tụy và luôn đứng về phía cái đúng và công lý. Một lần, trong lớp học, một bạn học sinh khác vi phạm quy định và bị giáo viên trừ điểm. Tuy nhiên, Minh đã nhận ra rằng bạn đó bị hiểu lầm. Thay vì im lặng và chấp nhận, Minh quyết định đứng lên và nói lên điều em nghĩ là đúng. Nhờ sự quyết tâm và công bằng của Minh, sự thật đã được phơi bày. Giáo viên đã nhận ra sự thiếu công bằng và sửa lại quyết định trừ điểm.Từ tấm gương này, em học được rằng việc bảo vệ cái đúng và cái tốt đòi hỏi sự quyết tâm, công bằng và sẵn lòng đứng lên để nói lên điều em tin là đúng. Em học được rằng không nên chấp nhận sự bất công và im lặng trước những sai lầm. Tấm gương của Minh đã truyền cảm hứng cho em để luôn đứng về phía công lý và bảo vệ cái đúng trong cuộc sống hàng ngày.</a:t>
            </a:r>
            <a:endPar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Light" panose="00000400000000000000" pitchFamily="2" charset="0"/>
            </a:endParaRPr>
          </a:p>
        </p:txBody>
      </p:sp>
    </p:spTree>
    <p:extLst>
      <p:ext uri="{BB962C8B-B14F-4D97-AF65-F5344CB8AC3E}">
        <p14:creationId xmlns:p14="http://schemas.microsoft.com/office/powerpoint/2010/main" val="1237135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291</Words>
  <Application>Microsoft Office PowerPoint</Application>
  <PresentationFormat>Widescreen</PresentationFormat>
  <Paragraphs>4</Paragraphs>
  <Slides>4</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vt:i4>
      </vt:variant>
    </vt:vector>
  </HeadingPairs>
  <TitlesOfParts>
    <vt:vector size="13" baseType="lpstr">
      <vt:lpstr>#9Slide03 Arima Madurai Light</vt:lpstr>
      <vt:lpstr>Arial</vt:lpstr>
      <vt:lpstr>Calibri</vt:lpstr>
      <vt:lpstr>Cambria</vt:lpstr>
      <vt:lpstr>等线</vt:lpstr>
      <vt:lpstr>等线 Light</vt:lpstr>
      <vt:lpstr>思源黑体 CN Medium</vt:lpstr>
      <vt:lpstr>Office 主题​​</vt:lpstr>
      <vt:lpstr>Office 主题</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49</cp:revision>
  <dcterms:created xsi:type="dcterms:W3CDTF">2024-07-17T03:40:02Z</dcterms:created>
  <dcterms:modified xsi:type="dcterms:W3CDTF">2025-12-12T02:09:37Z</dcterms:modified>
</cp:coreProperties>
</file>