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
  </p:notesMasterIdLst>
  <p:sldIdLst>
    <p:sldId id="256" r:id="rId4"/>
    <p:sldId id="391" r:id="rId5"/>
    <p:sldId id="397" r:id="rId6"/>
    <p:sldId id="4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9" d="100"/>
          <a:sy n="69"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1D67-D0BD-42BF-AFD3-5E6C8EB516F5}"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0AC8B-C013-4DFC-922D-A795C03F57E8}" type="slidenum">
              <a:rPr lang="en-US" smtClean="0"/>
              <a:t>‹#›</a:t>
            </a:fld>
            <a:endParaRPr lang="en-US"/>
          </a:p>
        </p:txBody>
      </p:sp>
    </p:spTree>
    <p:extLst>
      <p:ext uri="{BB962C8B-B14F-4D97-AF65-F5344CB8AC3E}">
        <p14:creationId xmlns:p14="http://schemas.microsoft.com/office/powerpoint/2010/main" val="25322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4993-748C-5B03-076E-CCCFDA227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E7F28-A99E-EEDA-7644-D84C714F7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75B7F-6C47-ECFD-B1C4-1AD57F07521D}"/>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5" name="Footer Placeholder 4">
            <a:extLst>
              <a:ext uri="{FF2B5EF4-FFF2-40B4-BE49-F238E27FC236}">
                <a16:creationId xmlns:a16="http://schemas.microsoft.com/office/drawing/2014/main" id="{0C653F30-E9AC-CFBA-1D48-12BB36F6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B41B9-BEE7-9EE4-0414-5707821D5B52}"/>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385422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D1AE-6D36-01D8-4EC0-322957C330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56409-1B6C-8884-16A3-B02FF3499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AEC37-6538-5139-1F36-6F76D5003BA6}"/>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5" name="Footer Placeholder 4">
            <a:extLst>
              <a:ext uri="{FF2B5EF4-FFF2-40B4-BE49-F238E27FC236}">
                <a16:creationId xmlns:a16="http://schemas.microsoft.com/office/drawing/2014/main" id="{64142A66-68E8-240B-19AF-A7A75A001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AB80-B69B-C36F-79D9-49BB9781A1B3}"/>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50919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0F7AA0-1060-DF3E-F9EA-779509E8F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40567B-4358-6BB3-B0F2-B816BE80CC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508F5-A502-3A33-A6FA-1026642A0C3E}"/>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5" name="Footer Placeholder 4">
            <a:extLst>
              <a:ext uri="{FF2B5EF4-FFF2-40B4-BE49-F238E27FC236}">
                <a16:creationId xmlns:a16="http://schemas.microsoft.com/office/drawing/2014/main" id="{A7577C3F-24C7-1AD9-6DCF-1E85E8744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9F862-3B1C-D82A-7986-78608622C78C}"/>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345799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556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906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446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09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933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594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10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75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329A-42F0-913B-D2D2-E4BD426C6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6AFE6-56D7-E257-303C-C0295AD85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7A0A7-4ED7-73C4-B3D5-F40A11FF6BEC}"/>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5" name="Footer Placeholder 4">
            <a:extLst>
              <a:ext uri="{FF2B5EF4-FFF2-40B4-BE49-F238E27FC236}">
                <a16:creationId xmlns:a16="http://schemas.microsoft.com/office/drawing/2014/main" id="{EBC5C173-022F-D918-121B-42B9F03B2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88478-5DC2-4F5F-7945-E72089B3BAC3}"/>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4101903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654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55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718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2025/11/11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4193849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2025/11/11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98267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805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689900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7817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98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8661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7E7C-A524-EE3E-E617-37B9CBBCC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3088A6-612C-C5BF-654F-CEC71A5AC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95F99D-519D-DA5B-75DE-41BF5CBBF80A}"/>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5" name="Footer Placeholder 4">
            <a:extLst>
              <a:ext uri="{FF2B5EF4-FFF2-40B4-BE49-F238E27FC236}">
                <a16:creationId xmlns:a16="http://schemas.microsoft.com/office/drawing/2014/main" id="{1A9EA2E9-46E2-8E4B-EAC3-2A0AA5E02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9BF11-808B-2B04-B3C2-482BEF647DC8}"/>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302517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33739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7188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80960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29649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70823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079253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64366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51365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09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CF27-E2B9-089C-777A-63E3DC11F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55E19-689B-3617-F942-BD5A9DDB8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46520-4E0A-6DE5-356B-A85759B974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6E41D-F6B3-6901-13A2-DE08BB0EB130}"/>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6" name="Footer Placeholder 5">
            <a:extLst>
              <a:ext uri="{FF2B5EF4-FFF2-40B4-BE49-F238E27FC236}">
                <a16:creationId xmlns:a16="http://schemas.microsoft.com/office/drawing/2014/main" id="{29D93878-6767-405A-A359-46D3B2158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6C8FD-338C-2D7E-9309-8216F95DDB37}"/>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98542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6828-0C46-9EA9-16B0-3A0E951BAD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4705E-04FB-86E0-2713-A035ADB3E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0645C-9474-C211-A45E-B4C7F51111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F55F9-D0DB-64ED-66DB-ED3DD0506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75BA2-4317-3763-09D7-8BADF9456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25F21-D308-061A-BEC5-98395E5930CE}"/>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8" name="Footer Placeholder 7">
            <a:extLst>
              <a:ext uri="{FF2B5EF4-FFF2-40B4-BE49-F238E27FC236}">
                <a16:creationId xmlns:a16="http://schemas.microsoft.com/office/drawing/2014/main" id="{6AC3D3B1-9A11-29F0-1E5E-CDF00C0F3D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448F7-6EBB-E584-51CF-C59A0353022B}"/>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01247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FFB2-6D20-9EDA-B75C-76968C9F3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FED36-B89D-72C4-8E1D-7A26F445F97B}"/>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4" name="Footer Placeholder 3">
            <a:extLst>
              <a:ext uri="{FF2B5EF4-FFF2-40B4-BE49-F238E27FC236}">
                <a16:creationId xmlns:a16="http://schemas.microsoft.com/office/drawing/2014/main" id="{708C41C1-8C49-AFCC-D0A3-06D5D385D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E7408-3272-723A-848C-9ACE05E90A28}"/>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47698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B0253-D158-0FE7-BFC1-742284AB32F3}"/>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3" name="Footer Placeholder 2">
            <a:extLst>
              <a:ext uri="{FF2B5EF4-FFF2-40B4-BE49-F238E27FC236}">
                <a16:creationId xmlns:a16="http://schemas.microsoft.com/office/drawing/2014/main" id="{818E8527-E3BB-7D65-2AB3-C9D3B49B8E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38D920-EC76-0CD3-FDDA-C83EEE95AF4E}"/>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5689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96A3-7B31-6D1D-06BD-88367F306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08C8F6-E9A6-D264-BB7C-A8AA860E0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1BE65-8060-C213-05A3-F297E6EA0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2B74C-4F2E-E09F-C7A7-1226909720DD}"/>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6" name="Footer Placeholder 5">
            <a:extLst>
              <a:ext uri="{FF2B5EF4-FFF2-40B4-BE49-F238E27FC236}">
                <a16:creationId xmlns:a16="http://schemas.microsoft.com/office/drawing/2014/main" id="{BACEAC62-3CC7-2386-753C-6B712EECA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F4972-2D75-CCAA-9617-5058D938E6D7}"/>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20597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52F8-46C6-4EC9-BE93-7F68BBA24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2AF0C-9318-A705-08FD-90823391D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8FC25-16D2-7E2E-D62D-56A809A17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11C98-B11C-59AE-54FB-22570D4E607D}"/>
              </a:ext>
            </a:extLst>
          </p:cNvPr>
          <p:cNvSpPr>
            <a:spLocks noGrp="1"/>
          </p:cNvSpPr>
          <p:nvPr>
            <p:ph type="dt" sz="half" idx="10"/>
          </p:nvPr>
        </p:nvSpPr>
        <p:spPr/>
        <p:txBody>
          <a:bodyPr/>
          <a:lstStyle/>
          <a:p>
            <a:fld id="{F06CDD18-ED42-4272-B7FA-AE5A4506F7A0}" type="datetimeFigureOut">
              <a:rPr lang="en-US" smtClean="0"/>
              <a:t>11/11/2025</a:t>
            </a:fld>
            <a:endParaRPr lang="en-US"/>
          </a:p>
        </p:txBody>
      </p:sp>
      <p:sp>
        <p:nvSpPr>
          <p:cNvPr id="6" name="Footer Placeholder 5">
            <a:extLst>
              <a:ext uri="{FF2B5EF4-FFF2-40B4-BE49-F238E27FC236}">
                <a16:creationId xmlns:a16="http://schemas.microsoft.com/office/drawing/2014/main" id="{2AD24760-7BEA-AF60-290C-BCFB11C37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74451-EF99-99F7-768C-DD3407D27540}"/>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0750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09248-747F-82A1-3E0D-C31FDFB1E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92D564-F46B-478F-9252-9EA5C5EDF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87728-97FE-69F5-AD10-C53D11F58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DD18-ED42-4272-B7FA-AE5A4506F7A0}" type="datetimeFigureOut">
              <a:rPr lang="en-US" smtClean="0"/>
              <a:t>11/11/2025</a:t>
            </a:fld>
            <a:endParaRPr lang="en-US"/>
          </a:p>
        </p:txBody>
      </p:sp>
      <p:sp>
        <p:nvSpPr>
          <p:cNvPr id="5" name="Footer Placeholder 4">
            <a:extLst>
              <a:ext uri="{FF2B5EF4-FFF2-40B4-BE49-F238E27FC236}">
                <a16:creationId xmlns:a16="http://schemas.microsoft.com/office/drawing/2014/main" id="{CB4D8663-5517-57C1-C2C4-DA58E1CA9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BEF2C-45BE-8C80-0242-8154B894A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81D43-C55E-4909-9364-04C418F0D822}"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0F98EF60-3BF5-B65E-A32F-DCB2450CA13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5678" y="95941"/>
            <a:ext cx="1557678" cy="1557678"/>
          </a:xfrm>
          <a:prstGeom prst="rect">
            <a:avLst/>
          </a:prstGeom>
        </p:spPr>
      </p:pic>
    </p:spTree>
    <p:extLst>
      <p:ext uri="{BB962C8B-B14F-4D97-AF65-F5344CB8AC3E}">
        <p14:creationId xmlns:p14="http://schemas.microsoft.com/office/powerpoint/2010/main" val="252519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6600D89-08CD-8494-9DFD-0590B3E694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5678" y="95941"/>
            <a:ext cx="1557678" cy="1557678"/>
          </a:xfrm>
          <a:prstGeom prst="rect">
            <a:avLst/>
          </a:prstGeom>
        </p:spPr>
      </p:pic>
    </p:spTree>
    <p:extLst>
      <p:ext uri="{BB962C8B-B14F-4D97-AF65-F5344CB8AC3E}">
        <p14:creationId xmlns:p14="http://schemas.microsoft.com/office/powerpoint/2010/main" val="3703021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round pink label with white text and a black background&#10;&#10;Description automatically generated">
            <a:extLst>
              <a:ext uri="{FF2B5EF4-FFF2-40B4-BE49-F238E27FC236}">
                <a16:creationId xmlns:a16="http://schemas.microsoft.com/office/drawing/2014/main" id="{6F98B802-A3BE-995A-F85F-AFF22C1A2D1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566700" y="8654902"/>
            <a:ext cx="1706252" cy="1706252"/>
          </a:xfrm>
          <a:prstGeom prst="rect">
            <a:avLst/>
          </a:prstGeom>
        </p:spPr>
      </p:pic>
    </p:spTree>
    <p:extLst>
      <p:ext uri="{BB962C8B-B14F-4D97-AF65-F5344CB8AC3E}">
        <p14:creationId xmlns:p14="http://schemas.microsoft.com/office/powerpoint/2010/main" val="770780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and a map&#10;&#10;Description automatically generated">
            <a:extLst>
              <a:ext uri="{FF2B5EF4-FFF2-40B4-BE49-F238E27FC236}">
                <a16:creationId xmlns:a16="http://schemas.microsoft.com/office/drawing/2014/main" id="{D3AE351D-0DF1-F748-CAB0-B66174AE5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D2FB04AE-4B71-DFCC-F9B5-1BCC3FAE7805}"/>
              </a:ext>
            </a:extLst>
          </p:cNvPr>
          <p:cNvSpPr/>
          <p:nvPr/>
        </p:nvSpPr>
        <p:spPr>
          <a:xfrm>
            <a:off x="514350" y="381000"/>
            <a:ext cx="10706100" cy="3343276"/>
          </a:xfrm>
          <a:prstGeom prst="roundRect">
            <a:avLst/>
          </a:prstGeom>
          <a:solidFill>
            <a:schemeClr val="lt1">
              <a:alpha val="5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E4EB9AFD-12B5-36FF-76CF-729BFD6D4B8A}"/>
              </a:ext>
            </a:extLst>
          </p:cNvPr>
          <p:cNvPicPr>
            <a:picLocks noChangeAspect="1"/>
          </p:cNvPicPr>
          <p:nvPr/>
        </p:nvPicPr>
        <p:blipFill>
          <a:blip r:embed="rId3"/>
          <a:stretch>
            <a:fillRect/>
          </a:stretch>
        </p:blipFill>
        <p:spPr>
          <a:xfrm>
            <a:off x="2267780" y="290640"/>
            <a:ext cx="7218290" cy="1457070"/>
          </a:xfrm>
          <a:prstGeom prst="rect">
            <a:avLst/>
          </a:prstGeom>
        </p:spPr>
      </p:pic>
      <p:pic>
        <p:nvPicPr>
          <p:cNvPr id="13" name="Picture 12">
            <a:extLst>
              <a:ext uri="{FF2B5EF4-FFF2-40B4-BE49-F238E27FC236}">
                <a16:creationId xmlns:a16="http://schemas.microsoft.com/office/drawing/2014/main" id="{C6225571-3CF9-8D2B-77CE-675833F48A97}"/>
              </a:ext>
            </a:extLst>
          </p:cNvPr>
          <p:cNvPicPr>
            <a:picLocks noChangeAspect="1"/>
          </p:cNvPicPr>
          <p:nvPr/>
        </p:nvPicPr>
        <p:blipFill>
          <a:blip r:embed="rId4"/>
          <a:stretch>
            <a:fillRect/>
          </a:stretch>
        </p:blipFill>
        <p:spPr>
          <a:xfrm>
            <a:off x="656789" y="1576495"/>
            <a:ext cx="10059272" cy="1914310"/>
          </a:xfrm>
          <a:prstGeom prst="rect">
            <a:avLst/>
          </a:prstGeom>
        </p:spPr>
      </p:pic>
    </p:spTree>
    <p:extLst>
      <p:ext uri="{BB962C8B-B14F-4D97-AF65-F5344CB8AC3E}">
        <p14:creationId xmlns:p14="http://schemas.microsoft.com/office/powerpoint/2010/main" val="13958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627" t="-13111" r="-1430" b="-18232"/>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266700" y="95250"/>
            <a:ext cx="11858625" cy="6877050"/>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3"/>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Speech Bubble: Rectangle with Corners Rounded 20">
            <a:extLst>
              <a:ext uri="{FF2B5EF4-FFF2-40B4-BE49-F238E27FC236}">
                <a16:creationId xmlns:a16="http://schemas.microsoft.com/office/drawing/2014/main" id="{9B05ED78-F98F-2A93-50D7-E20BCCC06045}"/>
              </a:ext>
            </a:extLst>
          </p:cNvPr>
          <p:cNvSpPr/>
          <p:nvPr/>
        </p:nvSpPr>
        <p:spPr>
          <a:xfrm>
            <a:off x="734059" y="605790"/>
            <a:ext cx="6819265" cy="1270635"/>
          </a:xfrm>
          <a:prstGeom prst="wedgeRoundRectCallout">
            <a:avLst>
              <a:gd name="adj1" fmla="val -32426"/>
              <a:gd name="adj2" fmla="val 77492"/>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dirty="0" err="1">
                <a:solidFill>
                  <a:prstClr val="black"/>
                </a:solidFill>
              </a:rPr>
              <a:t>Mục</a:t>
            </a:r>
            <a:r>
              <a:rPr lang="en-US" sz="3200" b="1" dirty="0">
                <a:solidFill>
                  <a:prstClr val="black"/>
                </a:solidFill>
              </a:rPr>
              <a:t> </a:t>
            </a:r>
            <a:r>
              <a:rPr lang="en-US" sz="3200" b="1" dirty="0" err="1">
                <a:solidFill>
                  <a:prstClr val="black"/>
                </a:solidFill>
              </a:rPr>
              <a:t>đích</a:t>
            </a:r>
            <a:r>
              <a:rPr lang="en-US" sz="3200" b="1" dirty="0">
                <a:solidFill>
                  <a:prstClr val="black"/>
                </a:solidFill>
              </a:rPr>
              <a:t> </a:t>
            </a:r>
            <a:r>
              <a:rPr lang="en-US" sz="3200" b="1" dirty="0" err="1">
                <a:solidFill>
                  <a:prstClr val="black"/>
                </a:solidFill>
              </a:rPr>
              <a:t>của</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dời</a:t>
            </a:r>
            <a:r>
              <a:rPr lang="en-US" sz="3200" b="1" dirty="0">
                <a:solidFill>
                  <a:prstClr val="black"/>
                </a:solidFill>
              </a:rPr>
              <a:t> </a:t>
            </a:r>
            <a:r>
              <a:rPr lang="en-US" sz="3200" b="1" dirty="0" err="1">
                <a:solidFill>
                  <a:prstClr val="black"/>
                </a:solidFill>
              </a:rPr>
              <a:t>đô</a:t>
            </a:r>
            <a:r>
              <a:rPr lang="en-US" sz="3200" b="1" dirty="0">
                <a:solidFill>
                  <a:prstClr val="black"/>
                </a:solidFill>
              </a:rPr>
              <a:t> </a:t>
            </a:r>
            <a:r>
              <a:rPr lang="en-US" sz="3200" b="1" dirty="0" err="1">
                <a:solidFill>
                  <a:prstClr val="black"/>
                </a:solidFill>
              </a:rPr>
              <a:t>là</a:t>
            </a:r>
            <a:r>
              <a:rPr lang="en-US" sz="3200" b="1" dirty="0">
                <a:solidFill>
                  <a:prstClr val="black"/>
                </a:solidFill>
              </a:rPr>
              <a:t> </a:t>
            </a:r>
            <a:r>
              <a:rPr lang="en-US" sz="3200" b="1" dirty="0" err="1">
                <a:solidFill>
                  <a:prstClr val="black"/>
                </a:solidFill>
              </a:rPr>
              <a:t>gì</a:t>
            </a:r>
            <a:r>
              <a:rPr lang="en-US" sz="3200" b="1" dirty="0">
                <a:solidFill>
                  <a:prstClr val="black"/>
                </a:solidFill>
              </a:rPr>
              <a:t>?</a:t>
            </a:r>
          </a:p>
        </p:txBody>
      </p:sp>
      <p:pic>
        <p:nvPicPr>
          <p:cNvPr id="6" name="Picture 5" descr="A cartoon of a person holding a sword&#10;&#10;Description automatically generated with low confidence">
            <a:extLst>
              <a:ext uri="{FF2B5EF4-FFF2-40B4-BE49-F238E27FC236}">
                <a16:creationId xmlns:a16="http://schemas.microsoft.com/office/drawing/2014/main" id="{9B0BEB03-6A36-B49E-7FC1-736D1F607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BAD6B7CE-A9B6-DABF-5A36-7049FBB6CF00}"/>
              </a:ext>
            </a:extLst>
          </p:cNvPr>
          <p:cNvGrpSpPr/>
          <p:nvPr/>
        </p:nvGrpSpPr>
        <p:grpSpPr>
          <a:xfrm>
            <a:off x="3438525" y="2265559"/>
            <a:ext cx="8391525" cy="1849241"/>
            <a:chOff x="2133600" y="446284"/>
            <a:chExt cx="10058400" cy="5586852"/>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473568" y="790503"/>
              <a:ext cx="9266486" cy="47421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dirty="0">
                  <a:solidFill>
                    <a:srgbClr val="0070C0"/>
                  </a:solidFill>
                  <a:latin typeface="Cambria" panose="02040503050406030204" pitchFamily="18" charset="0"/>
                  <a:ea typeface="Cambria" panose="02040503050406030204" pitchFamily="18" charset="0"/>
                  <a:cs typeface="Arial" panose="020B0604020202020204" pitchFamily="34" charset="0"/>
                </a:rPr>
                <a:t>Về mục đích dời đô: </a:t>
              </a:r>
              <a:r>
                <a:rPr lang="vi-VN" sz="3200" dirty="0">
                  <a:solidFill>
                    <a:srgbClr val="0070C0"/>
                  </a:solidFill>
                  <a:latin typeface="Cambria" panose="02040503050406030204" pitchFamily="18" charset="0"/>
                  <a:ea typeface="Cambria" panose="02040503050406030204" pitchFamily="18" charset="0"/>
                  <a:cs typeface="Arial" panose="020B0604020202020204" pitchFamily="34" charset="0"/>
                </a:rPr>
                <a:t>mưu nghiệp lớn, làm kế cho con cháu muôn vạn đời, để vận nước lâu dài, phong tục giàu thịnh.</a:t>
              </a:r>
              <a:endParaRPr kumimoji="0" lang="en-US"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050" name="Picture 2" descr="Tìm hiểu chi tiết văn bản: Chiếu dời đô - Lý Công Uẩn | Ngữ văn 8">
            <a:extLst>
              <a:ext uri="{FF2B5EF4-FFF2-40B4-BE49-F238E27FC236}">
                <a16:creationId xmlns:a16="http://schemas.microsoft.com/office/drawing/2014/main" id="{0B359E13-AF3C-DEBC-BFCC-130A990C3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954" y="4286250"/>
            <a:ext cx="3781396"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7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627" t="-13111" r="-1430" b="-18232"/>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3"/>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Speech Bubble: Rectangle with Corners Rounded 20">
            <a:extLst>
              <a:ext uri="{FF2B5EF4-FFF2-40B4-BE49-F238E27FC236}">
                <a16:creationId xmlns:a16="http://schemas.microsoft.com/office/drawing/2014/main" id="{9B05ED78-F98F-2A93-50D7-E20BCCC06045}"/>
              </a:ext>
            </a:extLst>
          </p:cNvPr>
          <p:cNvSpPr/>
          <p:nvPr/>
        </p:nvSpPr>
        <p:spPr>
          <a:xfrm>
            <a:off x="895984" y="1082040"/>
            <a:ext cx="6819265" cy="1270635"/>
          </a:xfrm>
          <a:prstGeom prst="wedgeRoundRectCallout">
            <a:avLst>
              <a:gd name="adj1" fmla="val -32426"/>
              <a:gd name="adj2" fmla="val 77492"/>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a:solidFill>
                  <a:prstClr val="black"/>
                </a:solidFill>
              </a:rPr>
              <a:t>Nêu ý nghĩa của Chiếu dời đô</a:t>
            </a: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6" name="Picture 5" descr="A cartoon of a person holding a sword&#10;&#10;Description automatically generated with low confidence">
            <a:extLst>
              <a:ext uri="{FF2B5EF4-FFF2-40B4-BE49-F238E27FC236}">
                <a16:creationId xmlns:a16="http://schemas.microsoft.com/office/drawing/2014/main" id="{9B0BEB03-6A36-B49E-7FC1-736D1F607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BAD6B7CE-A9B6-DABF-5A36-7049FBB6CF00}"/>
              </a:ext>
            </a:extLst>
          </p:cNvPr>
          <p:cNvGrpSpPr/>
          <p:nvPr/>
        </p:nvGrpSpPr>
        <p:grpSpPr>
          <a:xfrm>
            <a:off x="3338195" y="2726569"/>
            <a:ext cx="8620125" cy="3633519"/>
            <a:chOff x="2133600" y="446284"/>
            <a:chExt cx="10058400" cy="5758445"/>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思源黑体 CN"/>
                  <a:ea typeface="+mn-ea"/>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思源黑体 CN"/>
                  <a:ea typeface="+mn-ea"/>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473568" y="790504"/>
              <a:ext cx="9266486" cy="54142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Về ý nghĩa của việc dời đô: </a:t>
              </a:r>
              <a:r>
                <a:rPr kumimoji="0" lang="vi-VN" sz="240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thể hiện tầm nhìn sáng suốt của vua Lý Thái Tổ, đồng thời mở ra thời kì phát triển mới của đất nước. Lý Thái Tổ mong muốn cho vận nước được lâu dài, đất nước giàu thịnh nên ông đã dời đô từ Hoa Lư ra một nơi có rất nhiều điều kiện thuận lợi cho việc phát triển kinh đô mới đó là thành Đại La. Ông nhận thấy khắp nước Việt đó là nơi thắng địa, thực là chỗ hội tụ quan yếu của bốn phương, đúng là nơi thượng đô kinh sư mãi muôn đời.</a:t>
              </a:r>
            </a:p>
          </p:txBody>
        </p:sp>
      </p:grpSp>
    </p:spTree>
    <p:extLst>
      <p:ext uri="{BB962C8B-B14F-4D97-AF65-F5344CB8AC3E}">
        <p14:creationId xmlns:p14="http://schemas.microsoft.com/office/powerpoint/2010/main" val="32657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627" t="-13111" r="-1430" b="-18232"/>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3"/>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Speech Bubble: Rectangle with Corners Rounded 20">
            <a:extLst>
              <a:ext uri="{FF2B5EF4-FFF2-40B4-BE49-F238E27FC236}">
                <a16:creationId xmlns:a16="http://schemas.microsoft.com/office/drawing/2014/main" id="{9B05ED78-F98F-2A93-50D7-E20BCCC06045}"/>
              </a:ext>
            </a:extLst>
          </p:cNvPr>
          <p:cNvSpPr/>
          <p:nvPr/>
        </p:nvSpPr>
        <p:spPr>
          <a:xfrm>
            <a:off x="895984" y="1026160"/>
            <a:ext cx="9589136" cy="1326515"/>
          </a:xfrm>
          <a:prstGeom prst="wedgeRoundRectCallout">
            <a:avLst>
              <a:gd name="adj1" fmla="val -32426"/>
              <a:gd name="adj2" fmla="val 77492"/>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latin typeface="Calibri"/>
              </a:rPr>
              <a:t>Em có biết tên gọi Thăng Long có ý nghĩa như thế nào không? </a:t>
            </a:r>
          </a:p>
        </p:txBody>
      </p:sp>
      <p:pic>
        <p:nvPicPr>
          <p:cNvPr id="6" name="Picture 5" descr="A cartoon of a person holding a sword&#10;&#10;Description automatically generated with low confidence">
            <a:extLst>
              <a:ext uri="{FF2B5EF4-FFF2-40B4-BE49-F238E27FC236}">
                <a16:creationId xmlns:a16="http://schemas.microsoft.com/office/drawing/2014/main" id="{9B0BEB03-6A36-B49E-7FC1-736D1F607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BAD6B7CE-A9B6-DABF-5A36-7049FBB6CF00}"/>
              </a:ext>
            </a:extLst>
          </p:cNvPr>
          <p:cNvGrpSpPr/>
          <p:nvPr/>
        </p:nvGrpSpPr>
        <p:grpSpPr>
          <a:xfrm>
            <a:off x="3338195" y="2726569"/>
            <a:ext cx="8620125" cy="3525246"/>
            <a:chOff x="2133600" y="446284"/>
            <a:chExt cx="10058400" cy="5586852"/>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思源黑体 CN"/>
                  <a:ea typeface="+mn-ea"/>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思源黑体 CN"/>
                  <a:ea typeface="+mn-ea"/>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509133" y="1160842"/>
              <a:ext cx="9266486" cy="365825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Thăng Long có nghĩa “rồng bay lên” là một cái tên đẹp, hàm chứa đầy niềm tin tưởng và lòng tự hào về vùng đất vua chọn để đóng đô. </a:t>
              </a:r>
              <a:endParaRPr kumimoji="0" lang="vi-VN"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39798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209</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vt:i4>
      </vt:variant>
    </vt:vector>
  </HeadingPairs>
  <TitlesOfParts>
    <vt:vector size="14" baseType="lpstr">
      <vt:lpstr>微软雅黑</vt:lpstr>
      <vt:lpstr>宋体</vt:lpstr>
      <vt:lpstr>Arial</vt:lpstr>
      <vt:lpstr>Calibri</vt:lpstr>
      <vt:lpstr>Calibri Light</vt:lpstr>
      <vt:lpstr>Cambria</vt:lpstr>
      <vt:lpstr>思源黑体 CN</vt:lpstr>
      <vt:lpstr>Office Theme</vt:lpstr>
      <vt:lpstr>1_Office Theme</vt:lpstr>
      <vt:lpstr>自定义设计方案</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53</cp:revision>
  <dcterms:created xsi:type="dcterms:W3CDTF">2024-09-13T02:51:48Z</dcterms:created>
  <dcterms:modified xsi:type="dcterms:W3CDTF">2025-11-11T05:11:06Z</dcterms:modified>
</cp:coreProperties>
</file>