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70" r:id="rId6"/>
    <p:sldId id="271" r:id="rId7"/>
    <p:sldId id="272" r:id="rId8"/>
    <p:sldId id="261" r:id="rId9"/>
    <p:sldId id="273" r:id="rId10"/>
    <p:sldId id="274" r:id="rId11"/>
    <p:sldId id="275" r:id="rId12"/>
    <p:sldId id="276" r:id="rId13"/>
    <p:sldId id="277" r:id="rId14"/>
    <p:sldId id="279" r:id="rId15"/>
    <p:sldId id="280" r:id="rId16"/>
    <p:sldId id="281" r:id="rId1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7" d="100"/>
          <a:sy n="47" d="100"/>
        </p:scale>
        <p:origin x="81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53A4A39B-A3F7-909C-45F9-EF3423D99FD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48248" y="190500"/>
            <a:ext cx="2438400" cy="24384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42.svg"/><Relationship Id="rId18" Type="http://schemas.openxmlformats.org/officeDocument/2006/relationships/image" Target="../media/image10.png"/><Relationship Id="rId3" Type="http://schemas.openxmlformats.org/officeDocument/2006/relationships/image" Target="../media/image36.svg"/><Relationship Id="rId7" Type="http://schemas.openxmlformats.org/officeDocument/2006/relationships/image" Target="../media/image16.svg"/><Relationship Id="rId12" Type="http://schemas.openxmlformats.org/officeDocument/2006/relationships/image" Target="../media/image7.png"/><Relationship Id="rId17" Type="http://schemas.openxmlformats.org/officeDocument/2006/relationships/image" Target="../media/image22.sv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4.svg"/><Relationship Id="rId5" Type="http://schemas.openxmlformats.org/officeDocument/2006/relationships/image" Target="../media/image38.svg"/><Relationship Id="rId15" Type="http://schemas.openxmlformats.org/officeDocument/2006/relationships/image" Target="../media/image18.svg"/><Relationship Id="rId10" Type="http://schemas.openxmlformats.org/officeDocument/2006/relationships/image" Target="../media/image6.png"/><Relationship Id="rId19"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40.svg"/><Relationship Id="rId1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7.sv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57.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2.svg"/><Relationship Id="rId3"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48.svg"/><Relationship Id="rId15" Type="http://schemas.openxmlformats.org/officeDocument/2006/relationships/image" Target="../media/image54.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50.svg"/><Relationship Id="rId1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52.svg"/><Relationship Id="rId3" Type="http://schemas.openxmlformats.org/officeDocument/2006/relationships/image" Target="../media/image36.svg"/><Relationship Id="rId7" Type="http://schemas.openxmlformats.org/officeDocument/2006/relationships/image" Target="../media/image20.sv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8.svg"/><Relationship Id="rId5" Type="http://schemas.openxmlformats.org/officeDocument/2006/relationships/image" Target="../media/image48.svg"/><Relationship Id="rId15" Type="http://schemas.openxmlformats.org/officeDocument/2006/relationships/image" Target="../media/image54.svg"/><Relationship Id="rId10" Type="http://schemas.openxmlformats.org/officeDocument/2006/relationships/image" Target="../media/image8.png"/><Relationship Id="rId4" Type="http://schemas.openxmlformats.org/officeDocument/2006/relationships/image" Target="../media/image14.png"/><Relationship Id="rId9" Type="http://schemas.openxmlformats.org/officeDocument/2006/relationships/image" Target="../media/image50.sv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57.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7" name="Group 7"/>
          <p:cNvGrpSpPr/>
          <p:nvPr/>
        </p:nvGrpSpPr>
        <p:grpSpPr>
          <a:xfrm>
            <a:off x="-2242946" y="5799385"/>
            <a:ext cx="22773892" cy="4661744"/>
            <a:chOff x="0" y="0"/>
            <a:chExt cx="30365189" cy="6215659"/>
          </a:xfrm>
        </p:grpSpPr>
        <p:sp>
          <p:nvSpPr>
            <p:cNvPr id="8" name="Freeform 8"/>
            <p:cNvSpPr/>
            <p:nvPr/>
          </p:nvSpPr>
          <p:spPr>
            <a:xfrm>
              <a:off x="0" y="0"/>
              <a:ext cx="16040411" cy="6215659"/>
            </a:xfrm>
            <a:custGeom>
              <a:avLst/>
              <a:gdLst/>
              <a:ahLst/>
              <a:cxnLst/>
              <a:rect l="l" t="t" r="r" b="b"/>
              <a:pathLst>
                <a:path w="16040411" h="6215659">
                  <a:moveTo>
                    <a:pt x="0" y="0"/>
                  </a:moveTo>
                  <a:lnTo>
                    <a:pt x="16040411" y="0"/>
                  </a:lnTo>
                  <a:lnTo>
                    <a:pt x="16040411" y="6215659"/>
                  </a:lnTo>
                  <a:lnTo>
                    <a:pt x="0" y="62156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a:ln cap="sq">
              <a:noFill/>
              <a:prstDash val="solid"/>
              <a:miter/>
            </a:ln>
          </p:spPr>
          <p:txBody>
            <a:bodyPr/>
            <a:lstStyle/>
            <a:p>
              <a:endParaRPr lang="en-US"/>
            </a:p>
          </p:txBody>
        </p:sp>
        <p:sp>
          <p:nvSpPr>
            <p:cNvPr id="9" name="Freeform 9"/>
            <p:cNvSpPr/>
            <p:nvPr/>
          </p:nvSpPr>
          <p:spPr>
            <a:xfrm>
              <a:off x="14324778" y="0"/>
              <a:ext cx="16040411" cy="6215659"/>
            </a:xfrm>
            <a:custGeom>
              <a:avLst/>
              <a:gdLst/>
              <a:ahLst/>
              <a:cxnLst/>
              <a:rect l="l" t="t" r="r" b="b"/>
              <a:pathLst>
                <a:path w="16040411" h="6215659">
                  <a:moveTo>
                    <a:pt x="0" y="0"/>
                  </a:moveTo>
                  <a:lnTo>
                    <a:pt x="16040411" y="0"/>
                  </a:lnTo>
                  <a:lnTo>
                    <a:pt x="16040411" y="6215659"/>
                  </a:lnTo>
                  <a:lnTo>
                    <a:pt x="0" y="621565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sp>
        <p:nvSpPr>
          <p:cNvPr id="10" name="Freeform 10"/>
          <p:cNvSpPr/>
          <p:nvPr/>
        </p:nvSpPr>
        <p:spPr>
          <a:xfrm>
            <a:off x="15244961" y="1191672"/>
            <a:ext cx="4028679" cy="4396808"/>
          </a:xfrm>
          <a:custGeom>
            <a:avLst/>
            <a:gdLst/>
            <a:ahLst/>
            <a:cxnLst/>
            <a:rect l="l" t="t" r="r" b="b"/>
            <a:pathLst>
              <a:path w="4028679" h="4396808">
                <a:moveTo>
                  <a:pt x="0" y="0"/>
                </a:moveTo>
                <a:lnTo>
                  <a:pt x="4028678" y="0"/>
                </a:lnTo>
                <a:lnTo>
                  <a:pt x="4028678" y="4396807"/>
                </a:lnTo>
                <a:lnTo>
                  <a:pt x="0" y="4396807"/>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2" name="Freeform 12"/>
          <p:cNvSpPr/>
          <p:nvPr/>
        </p:nvSpPr>
        <p:spPr>
          <a:xfrm>
            <a:off x="5424330" y="3788713"/>
            <a:ext cx="6698297" cy="8052058"/>
          </a:xfrm>
          <a:custGeom>
            <a:avLst/>
            <a:gdLst/>
            <a:ahLst/>
            <a:cxnLst/>
            <a:rect l="l" t="t" r="r" b="b"/>
            <a:pathLst>
              <a:path w="6698297" h="8052058">
                <a:moveTo>
                  <a:pt x="0" y="0"/>
                </a:moveTo>
                <a:lnTo>
                  <a:pt x="6698297" y="0"/>
                </a:lnTo>
                <a:lnTo>
                  <a:pt x="6698297" y="8052058"/>
                </a:lnTo>
                <a:lnTo>
                  <a:pt x="0" y="8052058"/>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3" name="Freeform 13"/>
          <p:cNvSpPr/>
          <p:nvPr/>
        </p:nvSpPr>
        <p:spPr>
          <a:xfrm flipH="1">
            <a:off x="-455463" y="8937756"/>
            <a:ext cx="2298775" cy="1218435"/>
          </a:xfrm>
          <a:custGeom>
            <a:avLst/>
            <a:gdLst/>
            <a:ahLst/>
            <a:cxnLst/>
            <a:rect l="l" t="t" r="r" b="b"/>
            <a:pathLst>
              <a:path w="2298775" h="1218435">
                <a:moveTo>
                  <a:pt x="2298775" y="0"/>
                </a:moveTo>
                <a:lnTo>
                  <a:pt x="0" y="0"/>
                </a:lnTo>
                <a:lnTo>
                  <a:pt x="0" y="1218435"/>
                </a:lnTo>
                <a:lnTo>
                  <a:pt x="2298775" y="1218435"/>
                </a:lnTo>
                <a:lnTo>
                  <a:pt x="2298775" y="0"/>
                </a:lnTo>
                <a:close/>
              </a:path>
            </a:pathLst>
          </a:custGeom>
          <a:blipFill>
            <a:blip r:embed="rId10">
              <a:extLst>
                <a:ext uri="{96DAC541-7B7A-43D3-8B79-37D633B846F1}">
                  <asvg:svgBlip xmlns:asvg="http://schemas.microsoft.com/office/drawing/2016/SVG/main" xmlns="" r:embed="rId11"/>
                </a:ext>
              </a:extLst>
            </a:blip>
            <a:stretch>
              <a:fillRect r="-10631" b="-34721"/>
            </a:stretch>
          </a:blipFill>
        </p:spPr>
        <p:txBody>
          <a:bodyPr/>
          <a:lstStyle/>
          <a:p>
            <a:endParaRPr lang="en-US"/>
          </a:p>
        </p:txBody>
      </p:sp>
      <p:sp>
        <p:nvSpPr>
          <p:cNvPr id="14" name="Freeform 14"/>
          <p:cNvSpPr/>
          <p:nvPr/>
        </p:nvSpPr>
        <p:spPr>
          <a:xfrm>
            <a:off x="15135000" y="8937756"/>
            <a:ext cx="2298775" cy="1218435"/>
          </a:xfrm>
          <a:custGeom>
            <a:avLst/>
            <a:gdLst/>
            <a:ahLst/>
            <a:cxnLst/>
            <a:rect l="l" t="t" r="r" b="b"/>
            <a:pathLst>
              <a:path w="2298775" h="1218435">
                <a:moveTo>
                  <a:pt x="0" y="0"/>
                </a:moveTo>
                <a:lnTo>
                  <a:pt x="2298775" y="0"/>
                </a:lnTo>
                <a:lnTo>
                  <a:pt x="2298775" y="1218435"/>
                </a:lnTo>
                <a:lnTo>
                  <a:pt x="0" y="1218435"/>
                </a:lnTo>
                <a:lnTo>
                  <a:pt x="0" y="0"/>
                </a:lnTo>
                <a:close/>
              </a:path>
            </a:pathLst>
          </a:custGeom>
          <a:blipFill>
            <a:blip r:embed="rId10">
              <a:extLst>
                <a:ext uri="{96DAC541-7B7A-43D3-8B79-37D633B846F1}">
                  <asvg:svgBlip xmlns:asvg="http://schemas.microsoft.com/office/drawing/2016/SVG/main" xmlns="" r:embed="rId11"/>
                </a:ext>
              </a:extLst>
            </a:blip>
            <a:stretch>
              <a:fillRect r="-10631" b="-34721"/>
            </a:stretch>
          </a:blipFill>
        </p:spPr>
        <p:txBody>
          <a:bodyPr/>
          <a:lstStyle/>
          <a:p>
            <a:endParaRPr lang="en-US"/>
          </a:p>
        </p:txBody>
      </p:sp>
      <p:sp>
        <p:nvSpPr>
          <p:cNvPr id="15" name="Freeform 15"/>
          <p:cNvSpPr/>
          <p:nvPr/>
        </p:nvSpPr>
        <p:spPr>
          <a:xfrm>
            <a:off x="-2888863" y="4772022"/>
            <a:ext cx="4393823" cy="742956"/>
          </a:xfrm>
          <a:custGeom>
            <a:avLst/>
            <a:gdLst/>
            <a:ahLst/>
            <a:cxnLst/>
            <a:rect l="l" t="t" r="r" b="b"/>
            <a:pathLst>
              <a:path w="4393823" h="742956">
                <a:moveTo>
                  <a:pt x="0" y="0"/>
                </a:moveTo>
                <a:lnTo>
                  <a:pt x="4393823" y="0"/>
                </a:lnTo>
                <a:lnTo>
                  <a:pt x="4393823" y="742956"/>
                </a:lnTo>
                <a:lnTo>
                  <a:pt x="0" y="74295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6" name="Freeform 16"/>
          <p:cNvSpPr/>
          <p:nvPr/>
        </p:nvSpPr>
        <p:spPr>
          <a:xfrm>
            <a:off x="16710100" y="4400544"/>
            <a:ext cx="4393823" cy="742956"/>
          </a:xfrm>
          <a:custGeom>
            <a:avLst/>
            <a:gdLst/>
            <a:ahLst/>
            <a:cxnLst/>
            <a:rect l="l" t="t" r="r" b="b"/>
            <a:pathLst>
              <a:path w="4393823" h="742956">
                <a:moveTo>
                  <a:pt x="0" y="0"/>
                </a:moveTo>
                <a:lnTo>
                  <a:pt x="4393822" y="0"/>
                </a:lnTo>
                <a:lnTo>
                  <a:pt x="4393822" y="742956"/>
                </a:lnTo>
                <a:lnTo>
                  <a:pt x="0" y="742956"/>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txBody>
          <a:bodyPr/>
          <a:lstStyle/>
          <a:p>
            <a:endParaRPr lang="en-US"/>
          </a:p>
        </p:txBody>
      </p:sp>
      <p:sp>
        <p:nvSpPr>
          <p:cNvPr id="17" name="Freeform 17"/>
          <p:cNvSpPr/>
          <p:nvPr/>
        </p:nvSpPr>
        <p:spPr>
          <a:xfrm>
            <a:off x="3992421" y="1144395"/>
            <a:ext cx="702613" cy="702613"/>
          </a:xfrm>
          <a:custGeom>
            <a:avLst/>
            <a:gdLst/>
            <a:ahLst/>
            <a:cxnLst/>
            <a:rect l="l" t="t" r="r" b="b"/>
            <a:pathLst>
              <a:path w="702613" h="702613">
                <a:moveTo>
                  <a:pt x="0" y="0"/>
                </a:moveTo>
                <a:lnTo>
                  <a:pt x="702612" y="0"/>
                </a:lnTo>
                <a:lnTo>
                  <a:pt x="702612" y="702612"/>
                </a:lnTo>
                <a:lnTo>
                  <a:pt x="0" y="70261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18" name="Freeform 18"/>
          <p:cNvSpPr/>
          <p:nvPr/>
        </p:nvSpPr>
        <p:spPr>
          <a:xfrm rot="-154898">
            <a:off x="13835594" y="1446011"/>
            <a:ext cx="702613" cy="702613"/>
          </a:xfrm>
          <a:custGeom>
            <a:avLst/>
            <a:gdLst/>
            <a:ahLst/>
            <a:cxnLst/>
            <a:rect l="l" t="t" r="r" b="b"/>
            <a:pathLst>
              <a:path w="702613" h="702613">
                <a:moveTo>
                  <a:pt x="0" y="0"/>
                </a:moveTo>
                <a:lnTo>
                  <a:pt x="702613" y="0"/>
                </a:lnTo>
                <a:lnTo>
                  <a:pt x="702613" y="702612"/>
                </a:lnTo>
                <a:lnTo>
                  <a:pt x="0" y="702612"/>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txBody>
          <a:bodyPr/>
          <a:lstStyle/>
          <a:p>
            <a:endParaRPr lang="en-US"/>
          </a:p>
        </p:txBody>
      </p:sp>
      <p:sp>
        <p:nvSpPr>
          <p:cNvPr id="20" name="Freeform 20"/>
          <p:cNvSpPr/>
          <p:nvPr/>
        </p:nvSpPr>
        <p:spPr>
          <a:xfrm rot="-233728" flipH="1">
            <a:off x="3609523" y="4894643"/>
            <a:ext cx="2136626" cy="341860"/>
          </a:xfrm>
          <a:custGeom>
            <a:avLst/>
            <a:gdLst/>
            <a:ahLst/>
            <a:cxnLst/>
            <a:rect l="l" t="t" r="r" b="b"/>
            <a:pathLst>
              <a:path w="2136626" h="341860">
                <a:moveTo>
                  <a:pt x="2136626" y="0"/>
                </a:moveTo>
                <a:lnTo>
                  <a:pt x="0" y="0"/>
                </a:lnTo>
                <a:lnTo>
                  <a:pt x="0" y="341861"/>
                </a:lnTo>
                <a:lnTo>
                  <a:pt x="2136626" y="341861"/>
                </a:lnTo>
                <a:lnTo>
                  <a:pt x="2136626"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en-US"/>
          </a:p>
        </p:txBody>
      </p:sp>
      <p:sp>
        <p:nvSpPr>
          <p:cNvPr id="21" name="Freeform 21"/>
          <p:cNvSpPr/>
          <p:nvPr/>
        </p:nvSpPr>
        <p:spPr>
          <a:xfrm rot="213565">
            <a:off x="11801400" y="5168936"/>
            <a:ext cx="2136626" cy="341860"/>
          </a:xfrm>
          <a:custGeom>
            <a:avLst/>
            <a:gdLst/>
            <a:ahLst/>
            <a:cxnLst/>
            <a:rect l="l" t="t" r="r" b="b"/>
            <a:pathLst>
              <a:path w="2136626" h="341860">
                <a:moveTo>
                  <a:pt x="0" y="0"/>
                </a:moveTo>
                <a:lnTo>
                  <a:pt x="2136626" y="0"/>
                </a:lnTo>
                <a:lnTo>
                  <a:pt x="2136626" y="341860"/>
                </a:lnTo>
                <a:lnTo>
                  <a:pt x="0" y="341860"/>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a:ln cap="sq">
            <a:noFill/>
            <a:prstDash val="solid"/>
            <a:miter/>
          </a:ln>
        </p:spPr>
        <p:txBody>
          <a:bodyPr/>
          <a:lstStyle/>
          <a:p>
            <a:endParaRPr lang="en-US"/>
          </a:p>
        </p:txBody>
      </p:sp>
      <p:pic>
        <p:nvPicPr>
          <p:cNvPr id="23" name="Picture 22">
            <a:extLst>
              <a:ext uri="{FF2B5EF4-FFF2-40B4-BE49-F238E27FC236}">
                <a16:creationId xmlns:a16="http://schemas.microsoft.com/office/drawing/2014/main" id="{29E1F7A8-E4F2-07DB-5E9E-827E2C735184}"/>
              </a:ext>
            </a:extLst>
          </p:cNvPr>
          <p:cNvPicPr>
            <a:picLocks noChangeAspect="1"/>
          </p:cNvPicPr>
          <p:nvPr/>
        </p:nvPicPr>
        <p:blipFill>
          <a:blip r:embed="rId18"/>
          <a:stretch>
            <a:fillRect/>
          </a:stretch>
        </p:blipFill>
        <p:spPr>
          <a:xfrm>
            <a:off x="7239000" y="-190500"/>
            <a:ext cx="5639289" cy="1926503"/>
          </a:xfrm>
          <a:prstGeom prst="rect">
            <a:avLst/>
          </a:prstGeom>
        </p:spPr>
      </p:pic>
      <p:pic>
        <p:nvPicPr>
          <p:cNvPr id="27" name="Picture 26">
            <a:extLst>
              <a:ext uri="{FF2B5EF4-FFF2-40B4-BE49-F238E27FC236}">
                <a16:creationId xmlns:a16="http://schemas.microsoft.com/office/drawing/2014/main" id="{2D900606-6182-2080-D2AB-5577977239BD}"/>
              </a:ext>
            </a:extLst>
          </p:cNvPr>
          <p:cNvPicPr>
            <a:picLocks noChangeAspect="1"/>
          </p:cNvPicPr>
          <p:nvPr/>
        </p:nvPicPr>
        <p:blipFill>
          <a:blip r:embed="rId19"/>
          <a:stretch>
            <a:fillRect/>
          </a:stretch>
        </p:blipFill>
        <p:spPr>
          <a:xfrm>
            <a:off x="1752600" y="1638300"/>
            <a:ext cx="14709437" cy="2971800"/>
          </a:xfrm>
          <a:prstGeom prst="rect">
            <a:avLst/>
          </a:prstGeom>
        </p:spPr>
      </p:pic>
      <p:pic>
        <p:nvPicPr>
          <p:cNvPr id="30" name="Picture 29">
            <a:extLst>
              <a:ext uri="{FF2B5EF4-FFF2-40B4-BE49-F238E27FC236}">
                <a16:creationId xmlns:a16="http://schemas.microsoft.com/office/drawing/2014/main" id="{AA22504B-41F9-49C5-1146-8C35DF07795D}"/>
              </a:ext>
            </a:extLst>
          </p:cNvPr>
          <p:cNvPicPr>
            <a:picLocks noChangeAspect="1"/>
          </p:cNvPicPr>
          <p:nvPr/>
        </p:nvPicPr>
        <p:blipFill>
          <a:blip r:embed="rId20"/>
          <a:stretch>
            <a:fillRect/>
          </a:stretch>
        </p:blipFill>
        <p:spPr>
          <a:xfrm>
            <a:off x="304800" y="571500"/>
            <a:ext cx="2517866" cy="393226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451917"/>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Vì sao khi trời nắng nóng, thóc sẽ khô nhanh hơn?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5372100"/>
            <a:ext cx="11582400" cy="2769989"/>
          </a:xfrm>
          <a:prstGeom prst="rect">
            <a:avLst/>
          </a:prstGeom>
        </p:spPr>
        <p:txBody>
          <a:bodyPr wrap="square" lIns="0" tIns="0" rIns="0" bIns="0" rtlCol="0" anchor="t">
            <a:spAutoFit/>
          </a:bodyPr>
          <a:lstStyle/>
          <a:p>
            <a:pPr lvl="0" algn="just"/>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Ánh sáng mặt trời cung cấp nhiệt lượng để làm khô thóc nhanh chóng, giúp bảo quản thóc tốt hơn.</a:t>
            </a:r>
            <a:endParaRPr kumimoji="0" lang="en-US" sz="60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5" name="Picture 14" descr="A yellow sun with a smiling face&#10;&#10;Description automatically generated">
            <a:extLst>
              <a:ext uri="{FF2B5EF4-FFF2-40B4-BE49-F238E27FC236}">
                <a16:creationId xmlns:a16="http://schemas.microsoft.com/office/drawing/2014/main" id="{CF534672-B22C-B891-F176-71EB71586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9800" y="-5443"/>
            <a:ext cx="5867410" cy="5867410"/>
          </a:xfrm>
          <a:prstGeom prst="rect">
            <a:avLst/>
          </a:prstGeom>
        </p:spPr>
      </p:pic>
    </p:spTree>
    <p:extLst>
      <p:ext uri="{BB962C8B-B14F-4D97-AF65-F5344CB8AC3E}">
        <p14:creationId xmlns:p14="http://schemas.microsoft.com/office/powerpoint/2010/main" val="1686002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451917"/>
              <a:ext cx="3751071" cy="142926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Bình nước nóng sử dụng năng lượng mặt trời có ưu điểm gì?</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5105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4308872"/>
          </a:xfrm>
          <a:prstGeom prst="rect">
            <a:avLst/>
          </a:prstGeom>
        </p:spPr>
        <p:txBody>
          <a:bodyPr wrap="square" lIns="0" tIns="0" rIns="0" bIns="0" rtlCol="0" anchor="t">
            <a:spAutoFit/>
          </a:bodyPr>
          <a:lstStyle/>
          <a:p>
            <a:pPr lvl="0" algn="just"/>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Bình nước nóng sử dụng năng lượng mặt trời có nhiều ưu điểm như:</a:t>
            </a:r>
          </a:p>
          <a:p>
            <a:pPr lvl="0" algn="just"/>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en-US" sz="4000" b="1"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Tiết kiệm chi phí: </a:t>
            </a:r>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Giúp tiết kiệm tiền điện hàng tháng.</a:t>
            </a:r>
          </a:p>
          <a:p>
            <a:pPr lvl="0" algn="just"/>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en-US" sz="4000" b="1"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Bảo vệ môi trường: </a:t>
            </a:r>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Không tạo ra khí thải gây ô nhiễm môi trường.</a:t>
            </a:r>
          </a:p>
          <a:p>
            <a:pPr lvl="0" algn="just"/>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en-US" sz="4000" b="1"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4000" b="1" dirty="0">
                <a:solidFill>
                  <a:srgbClr val="FFFFFF"/>
                </a:solidFill>
                <a:latin typeface="Cambria" panose="02040503050406030204" pitchFamily="18" charset="0"/>
                <a:ea typeface="Cambria" panose="02040503050406030204" pitchFamily="18" charset="0"/>
                <a:cs typeface="Glacial Indifference"/>
                <a:sym typeface="Glacial Indifference"/>
              </a:rPr>
              <a:t>An toàn: </a:t>
            </a:r>
            <a:r>
              <a:rPr lang="vi-VN" sz="4000" dirty="0">
                <a:solidFill>
                  <a:srgbClr val="FFFFFF"/>
                </a:solidFill>
                <a:latin typeface="Cambria" panose="02040503050406030204" pitchFamily="18" charset="0"/>
                <a:ea typeface="Cambria" panose="02040503050406030204" pitchFamily="18" charset="0"/>
                <a:cs typeface="Glacial Indifference"/>
                <a:sym typeface="Glacial Indifference"/>
              </a:rPr>
              <a:t>Không nguy cơ cháy nổ như bình nước nóng sử dụng điện.</a:t>
            </a: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054" name="Picture 6" descr="Những công nghệ trên bình nóng lạnh phổ biến nhất hiện nay">
            <a:extLst>
              <a:ext uri="{FF2B5EF4-FFF2-40B4-BE49-F238E27FC236}">
                <a16:creationId xmlns:a16="http://schemas.microsoft.com/office/drawing/2014/main" id="{D6F0B7A3-3023-522B-7849-E175B6F1BE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554200" y="1562100"/>
            <a:ext cx="34131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395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3030200" cy="2669898"/>
            <a:chOff x="7596554" y="2451917"/>
            <a:chExt cx="3908808" cy="2139604"/>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451917"/>
              <a:ext cx="3751071" cy="2139604"/>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Vì sao nói sấy chuối bằng năng lượng mặt trời tiết kiệm chi phí và bảo vệ môi trường?</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3106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5372100"/>
            <a:ext cx="12344400" cy="2769989"/>
          </a:xfrm>
          <a:prstGeom prst="rect">
            <a:avLst/>
          </a:prstGeom>
        </p:spPr>
        <p:txBody>
          <a:bodyPr wrap="square" lIns="0" tIns="0" rIns="0" bIns="0" rtlCol="0" anchor="t">
            <a:spAutoFit/>
          </a:bodyPr>
          <a:lstStyle/>
          <a:p>
            <a:pPr lvl="0" algn="just"/>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Sấy chuối bằng năng lượng mặt trời:</a:t>
            </a:r>
            <a:r>
              <a:rPr lang="en-US" sz="60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Tiết kiệm chi phí</a:t>
            </a:r>
            <a:r>
              <a:rPr lang="en-US" sz="6000" dirty="0">
                <a:solidFill>
                  <a:srgbClr val="FFFFFF"/>
                </a:solidFill>
                <a:latin typeface="Cambria" panose="02040503050406030204" pitchFamily="18" charset="0"/>
                <a:ea typeface="Cambria" panose="02040503050406030204" pitchFamily="18" charset="0"/>
                <a:cs typeface="Glacial Indifference"/>
                <a:sym typeface="Glacial Indifference"/>
              </a:rPr>
              <a:t>;</a:t>
            </a:r>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en-US" sz="6000" dirty="0">
                <a:solidFill>
                  <a:srgbClr val="FFFFFF"/>
                </a:solidFill>
                <a:latin typeface="Cambria" panose="02040503050406030204" pitchFamily="18" charset="0"/>
                <a:ea typeface="Cambria" panose="02040503050406030204" pitchFamily="18" charset="0"/>
                <a:cs typeface="Glacial Indifference"/>
                <a:sym typeface="Glacial Indifference"/>
              </a:rPr>
              <a:t>k</a:t>
            </a:r>
            <a:r>
              <a:rPr lang="vi-VN" sz="6000" dirty="0">
                <a:solidFill>
                  <a:srgbClr val="FFFFFF"/>
                </a:solidFill>
                <a:latin typeface="Cambria" panose="02040503050406030204" pitchFamily="18" charset="0"/>
                <a:ea typeface="Cambria" panose="02040503050406030204" pitchFamily="18" charset="0"/>
                <a:cs typeface="Glacial Indifference"/>
                <a:sym typeface="Glacial Indifference"/>
              </a:rPr>
              <a:t>hông tốn chi phí cho nhiên liệu như than, củi, ga,...</a:t>
            </a: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185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8" name="Freeform 8"/>
          <p:cNvSpPr/>
          <p:nvPr/>
        </p:nvSpPr>
        <p:spPr>
          <a:xfrm rot="171777">
            <a:off x="4033524" y="3236544"/>
            <a:ext cx="3045976" cy="2924091"/>
          </a:xfrm>
          <a:custGeom>
            <a:avLst/>
            <a:gdLst/>
            <a:ahLst/>
            <a:cxnLst/>
            <a:rect l="l" t="t" r="r" b="b"/>
            <a:pathLst>
              <a:path w="4765653" h="4765653">
                <a:moveTo>
                  <a:pt x="0" y="0"/>
                </a:moveTo>
                <a:lnTo>
                  <a:pt x="4765652" y="0"/>
                </a:lnTo>
                <a:lnTo>
                  <a:pt x="4765652" y="4765653"/>
                </a:lnTo>
                <a:lnTo>
                  <a:pt x="0" y="47656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9" name="Group 9"/>
          <p:cNvGrpSpPr/>
          <p:nvPr/>
        </p:nvGrpSpPr>
        <p:grpSpPr>
          <a:xfrm>
            <a:off x="-449619" y="9429720"/>
            <a:ext cx="20367859" cy="3086100"/>
            <a:chOff x="0" y="0"/>
            <a:chExt cx="5364375" cy="812800"/>
          </a:xfrm>
        </p:grpSpPr>
        <p:sp>
          <p:nvSpPr>
            <p:cNvPr id="10" name="Freeform 10"/>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1"/>
            <p:cNvSpPr txBox="1"/>
            <p:nvPr/>
          </p:nvSpPr>
          <p:spPr>
            <a:xfrm>
              <a:off x="0" y="-19050"/>
              <a:ext cx="5364375" cy="831850"/>
            </a:xfrm>
            <a:prstGeom prst="rect">
              <a:avLst/>
            </a:prstGeom>
          </p:spPr>
          <p:txBody>
            <a:bodyPr lIns="50800" tIns="50800" rIns="50800" bIns="50800" rtlCol="0" anchor="ctr"/>
            <a:lstStyle/>
            <a:p>
              <a:pPr marL="0" marR="0" lvl="0" indent="0" algn="ctr" defTabSz="914400" rtl="0" eaLnBrk="1" fontAlgn="auto" latinLnBrk="0" hangingPunct="1">
                <a:lnSpc>
                  <a:spcPts val="3187"/>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2" name="Freeform 12"/>
          <p:cNvSpPr/>
          <p:nvPr/>
        </p:nvSpPr>
        <p:spPr>
          <a:xfrm>
            <a:off x="377112" y="5728866"/>
            <a:ext cx="5463431" cy="4114800"/>
          </a:xfrm>
          <a:custGeom>
            <a:avLst/>
            <a:gdLst/>
            <a:ahLst/>
            <a:cxnLst/>
            <a:rect l="l" t="t" r="r" b="b"/>
            <a:pathLst>
              <a:path w="5463431" h="4114800">
                <a:moveTo>
                  <a:pt x="0" y="0"/>
                </a:moveTo>
                <a:lnTo>
                  <a:pt x="5463431" y="0"/>
                </a:lnTo>
                <a:lnTo>
                  <a:pt x="546343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Freeform 17"/>
          <p:cNvSpPr/>
          <p:nvPr/>
        </p:nvSpPr>
        <p:spPr>
          <a:xfrm rot="-435936">
            <a:off x="1504439" y="2274326"/>
            <a:ext cx="2627023" cy="2948699"/>
          </a:xfrm>
          <a:custGeom>
            <a:avLst/>
            <a:gdLst/>
            <a:ahLst/>
            <a:cxnLst/>
            <a:rect l="l" t="t" r="r" b="b"/>
            <a:pathLst>
              <a:path w="2627023" h="2948699">
                <a:moveTo>
                  <a:pt x="0" y="0"/>
                </a:moveTo>
                <a:lnTo>
                  <a:pt x="2627023" y="0"/>
                </a:lnTo>
                <a:lnTo>
                  <a:pt x="2627023" y="2948699"/>
                </a:lnTo>
                <a:lnTo>
                  <a:pt x="0" y="29486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8"/>
          <p:cNvSpPr/>
          <p:nvPr/>
        </p:nvSpPr>
        <p:spPr>
          <a:xfrm>
            <a:off x="753368" y="4341340"/>
            <a:ext cx="866035" cy="866035"/>
          </a:xfrm>
          <a:custGeom>
            <a:avLst/>
            <a:gdLst/>
            <a:ahLst/>
            <a:cxnLst/>
            <a:rect l="l" t="t" r="r" b="b"/>
            <a:pathLst>
              <a:path w="866035" h="866035">
                <a:moveTo>
                  <a:pt x="0" y="0"/>
                </a:moveTo>
                <a:lnTo>
                  <a:pt x="866035" y="0"/>
                </a:lnTo>
                <a:lnTo>
                  <a:pt x="866035" y="866035"/>
                </a:lnTo>
                <a:lnTo>
                  <a:pt x="0" y="8660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9"/>
          <p:cNvSpPr/>
          <p:nvPr/>
        </p:nvSpPr>
        <p:spPr>
          <a:xfrm rot="-154898">
            <a:off x="15711441" y="3569496"/>
            <a:ext cx="1027509" cy="1027509"/>
          </a:xfrm>
          <a:custGeom>
            <a:avLst/>
            <a:gdLst/>
            <a:ahLst/>
            <a:cxnLst/>
            <a:rect l="l" t="t" r="r" b="b"/>
            <a:pathLst>
              <a:path w="1027509" h="1027509">
                <a:moveTo>
                  <a:pt x="0" y="0"/>
                </a:moveTo>
                <a:lnTo>
                  <a:pt x="1027509" y="0"/>
                </a:lnTo>
                <a:lnTo>
                  <a:pt x="1027509" y="1027509"/>
                </a:lnTo>
                <a:lnTo>
                  <a:pt x="0" y="102750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21"/>
          <p:cNvSpPr/>
          <p:nvPr/>
        </p:nvSpPr>
        <p:spPr>
          <a:xfrm rot="-233728" flipH="1">
            <a:off x="-2222150" y="508564"/>
            <a:ext cx="6501699" cy="1040272"/>
          </a:xfrm>
          <a:custGeom>
            <a:avLst/>
            <a:gdLst/>
            <a:ahLst/>
            <a:cxnLst/>
            <a:rect l="l" t="t" r="r" b="b"/>
            <a:pathLst>
              <a:path w="6501699" h="1040272">
                <a:moveTo>
                  <a:pt x="6501700" y="0"/>
                </a:moveTo>
                <a:lnTo>
                  <a:pt x="0" y="0"/>
                </a:lnTo>
                <a:lnTo>
                  <a:pt x="0" y="1040272"/>
                </a:lnTo>
                <a:lnTo>
                  <a:pt x="6501700" y="1040272"/>
                </a:lnTo>
                <a:lnTo>
                  <a:pt x="650170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22"/>
          <p:cNvSpPr/>
          <p:nvPr/>
        </p:nvSpPr>
        <p:spPr>
          <a:xfrm rot="213565">
            <a:off x="13843377" y="666197"/>
            <a:ext cx="6940652" cy="1110504"/>
          </a:xfrm>
          <a:custGeom>
            <a:avLst/>
            <a:gdLst/>
            <a:ahLst/>
            <a:cxnLst/>
            <a:rect l="l" t="t" r="r" b="b"/>
            <a:pathLst>
              <a:path w="6940652" h="1110504">
                <a:moveTo>
                  <a:pt x="0" y="0"/>
                </a:moveTo>
                <a:lnTo>
                  <a:pt x="6940653" y="0"/>
                </a:lnTo>
                <a:lnTo>
                  <a:pt x="6940653" y="1110504"/>
                </a:lnTo>
                <a:lnTo>
                  <a:pt x="0" y="11105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EB126BE5-EA7C-97C0-2D2F-D4202DEBD5A3}"/>
              </a:ext>
            </a:extLst>
          </p:cNvPr>
          <p:cNvSpPr txBox="1"/>
          <p:nvPr/>
        </p:nvSpPr>
        <p:spPr>
          <a:xfrm>
            <a:off x="7162800" y="2857500"/>
            <a:ext cx="10591800" cy="3416320"/>
          </a:xfrm>
          <a:prstGeom prst="rect">
            <a:avLst/>
          </a:prstGeom>
          <a:noFill/>
        </p:spPr>
        <p:txBody>
          <a:bodyPr wrap="square" rtlCol="0">
            <a:spAutoFit/>
          </a:bodyPr>
          <a:lstStyle/>
          <a:p>
            <a:pPr lvl="0" algn="ctr"/>
            <a:r>
              <a:rPr lang="vi-VN" sz="7200" b="1" dirty="0">
                <a:solidFill>
                  <a:prstClr val="white"/>
                </a:solidFill>
                <a:latin typeface="Cambria" panose="02040503050406030204" pitchFamily="18" charset="0"/>
                <a:ea typeface="Cambria" panose="02040503050406030204" pitchFamily="18" charset="0"/>
              </a:rPr>
              <a:t>Hoạt động 2: Năng lượng điện được tạo ra từ năng lượng mặt trời</a:t>
            </a:r>
            <a:endParaRPr kumimoji="0" lang="en-US" sz="7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76997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952501"/>
            <a:ext cx="12192000" cy="2209801"/>
            <a:chOff x="7596554" y="2694382"/>
            <a:chExt cx="3908808" cy="1406296"/>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694382"/>
              <a:ext cx="3908808" cy="1406296"/>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69844" y="2791368"/>
              <a:ext cx="3751071" cy="1045313"/>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Năng lượng điện được tạo ra từ năng lượng mặt trời được sử dụng vào những việc gì?</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5105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4154984"/>
          </a:xfrm>
          <a:prstGeom prst="rect">
            <a:avLst/>
          </a:prstGeom>
        </p:spPr>
        <p:txBody>
          <a:bodyPr wrap="square" lIns="0" tIns="0" rIns="0" bIns="0" rtlCol="0" anchor="t">
            <a:spAutoFit/>
          </a:bodyPr>
          <a:lstStyle/>
          <a:p>
            <a:pPr lvl="0" algn="just"/>
            <a:r>
              <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rPr>
              <a:t>   </a:t>
            </a:r>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điện được tạo ra từ năng lượng mặt trời được sử dụng để: bơm nước (hình 3a), làm sáng đèn đường (hình 3b), cung cấp điện cho ca-me-ra giám sát hành trình trên đường cao tốc (hình 3c).</a:t>
            </a:r>
            <a:endParaRPr kumimoji="0" lang="vi-VN"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5660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647700"/>
            <a:ext cx="14325600" cy="2514605"/>
            <a:chOff x="7596554" y="2500408"/>
            <a:chExt cx="3908808" cy="1600270"/>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500408"/>
              <a:ext cx="3908808" cy="16002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79720" y="2500408"/>
              <a:ext cx="3751071" cy="156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Sử dụng năng lượng điện được tạo ra từ năng lượng mặt trời có ưu điểm gì so với năng lượng điện do nhà máy điện sản xuất (hình 1, trang 30)?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3657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2492990"/>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Ánh sáng mặt trời là nguồn năng lượng vô tận, không bao giờ cạn kiệt, giúp đảm bảo nguồn cung cấp điện lâu dài. </a:t>
            </a:r>
            <a:endParaRPr kumimoji="0" lang="vi-VN"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905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647700"/>
            <a:ext cx="14325600" cy="2514605"/>
            <a:chOff x="7596554" y="2500408"/>
            <a:chExt cx="3908808" cy="1600270"/>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500408"/>
              <a:ext cx="3908808" cy="160027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79720" y="2500408"/>
              <a:ext cx="3751071" cy="1562399"/>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Sử dụng năng lượng điện được tạo ra từ năng lượng mặt trời có ưu điểm gì so với năng lượng điện do nhà máy điện sản xuất (hình 1, trang 30)?</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229100"/>
            <a:ext cx="13487400" cy="5486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191000" y="4610100"/>
            <a:ext cx="12344400" cy="4739759"/>
          </a:xfrm>
          <a:prstGeom prst="rect">
            <a:avLst/>
          </a:prstGeom>
        </p:spPr>
        <p:txBody>
          <a:bodyPr wrap="square" lIns="0" tIns="0" rIns="0" bIns="0" rtlCol="0" anchor="t">
            <a:spAutoFit/>
          </a:bodyPr>
          <a:lstStyle/>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Ánh sáng mặt trời là nguồn năng lượng vô tận, không bao giờ cạn kiệt, giúp đảm bảo nguồn cung cấp điện lâu dài. </a:t>
            </a:r>
          </a:p>
          <a:p>
            <a:pPr lvl="0" algn="just"/>
            <a:r>
              <a:rPr lang="vi-VN" sz="4400" dirty="0">
                <a:solidFill>
                  <a:srgbClr val="FFFFFF"/>
                </a:solidFill>
                <a:latin typeface="Cambria" panose="02040503050406030204" pitchFamily="18" charset="0"/>
                <a:ea typeface="Cambria" panose="02040503050406030204" pitchFamily="18" charset="0"/>
                <a:cs typeface="Glacial Indifference"/>
                <a:sym typeface="Glacial Indifference"/>
              </a:rPr>
              <a:t> + Sử dụng năng lượng điện được tạo ra từ năng lượng mặt trời không gây ô nhiễm không khí, giúp tiết kiệm được các loại nhiên liệu dùng để sản xuất điện.</a:t>
            </a: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773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981111" y="-93948"/>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18" name="Group 18"/>
          <p:cNvGrpSpPr/>
          <p:nvPr/>
        </p:nvGrpSpPr>
        <p:grpSpPr>
          <a:xfrm>
            <a:off x="-449619" y="9429720"/>
            <a:ext cx="20367859" cy="3086100"/>
            <a:chOff x="0" y="0"/>
            <a:chExt cx="5364375" cy="812800"/>
          </a:xfrm>
        </p:grpSpPr>
        <p:sp>
          <p:nvSpPr>
            <p:cNvPr id="19" name="Freeform 19"/>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20" name="TextBox 20"/>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pic>
        <p:nvPicPr>
          <p:cNvPr id="26" name="Picture 25">
            <a:extLst>
              <a:ext uri="{FF2B5EF4-FFF2-40B4-BE49-F238E27FC236}">
                <a16:creationId xmlns:a16="http://schemas.microsoft.com/office/drawing/2014/main" id="{BE33CAE6-2C20-A363-61DC-8422267A8D4B}"/>
              </a:ext>
            </a:extLst>
          </p:cNvPr>
          <p:cNvPicPr>
            <a:picLocks noChangeAspect="1"/>
          </p:cNvPicPr>
          <p:nvPr/>
        </p:nvPicPr>
        <p:blipFill>
          <a:blip r:embed="rId4"/>
          <a:stretch>
            <a:fillRect/>
          </a:stretch>
        </p:blipFill>
        <p:spPr>
          <a:xfrm>
            <a:off x="3048000" y="-10886"/>
            <a:ext cx="11918713" cy="1926503"/>
          </a:xfrm>
          <a:prstGeom prst="rect">
            <a:avLst/>
          </a:prstGeom>
        </p:spPr>
      </p:pic>
      <p:sp>
        <p:nvSpPr>
          <p:cNvPr id="27" name="TextBox 26">
            <a:extLst>
              <a:ext uri="{FF2B5EF4-FFF2-40B4-BE49-F238E27FC236}">
                <a16:creationId xmlns:a16="http://schemas.microsoft.com/office/drawing/2014/main" id="{F00521CA-F422-E1B0-A8F7-E7C98D00FA2E}"/>
              </a:ext>
            </a:extLst>
          </p:cNvPr>
          <p:cNvSpPr txBox="1"/>
          <p:nvPr/>
        </p:nvSpPr>
        <p:spPr>
          <a:xfrm>
            <a:off x="914400" y="2476500"/>
            <a:ext cx="16459200" cy="5329088"/>
          </a:xfrm>
          <a:prstGeom prst="rect">
            <a:avLst/>
          </a:prstGeom>
          <a:noFill/>
        </p:spPr>
        <p:txBody>
          <a:bodyPr wrap="square" rtlCol="0">
            <a:spAutoFit/>
          </a:bodyPr>
          <a:lstStyle/>
          <a:p>
            <a:pPr marL="571500" marR="0" indent="-571500" algn="just">
              <a:lnSpc>
                <a:spcPct val="120000"/>
              </a:lnSpc>
              <a:spcBef>
                <a:spcPts val="0"/>
              </a:spcBef>
              <a:spcAft>
                <a:spcPts val="0"/>
              </a:spcAft>
              <a:buFont typeface="Arial" panose="020B0604020202020204" pitchFamily="34" charset="0"/>
              <a:buChar char="•"/>
            </a:pPr>
            <a:r>
              <a:rPr lang="nl-NL" sz="4800" b="1" dirty="0">
                <a:solidFill>
                  <a:schemeClr val="bg1"/>
                </a:solidFill>
                <a:effectLst/>
                <a:latin typeface="Cambria" panose="02040503050406030204" pitchFamily="18" charset="0"/>
                <a:ea typeface="Cambria" panose="02040503050406030204" pitchFamily="18" charset="0"/>
              </a:rPr>
              <a:t>Kể được tên một số phương tiện, máy móc và hoạt động của con người sử dụng năng lượng mặt trời, gió và nước chảy.</a:t>
            </a:r>
            <a:endParaRPr lang="en-US" sz="4800" b="1" dirty="0">
              <a:solidFill>
                <a:schemeClr val="bg1"/>
              </a:solidFill>
              <a:effectLst/>
              <a:latin typeface="Cambria" panose="02040503050406030204" pitchFamily="18" charset="0"/>
              <a:ea typeface="Cambria" panose="02040503050406030204" pitchFamily="18" charset="0"/>
            </a:endParaRPr>
          </a:p>
          <a:p>
            <a:pPr marL="571500" marR="0" indent="-571500" algn="just">
              <a:lnSpc>
                <a:spcPct val="120000"/>
              </a:lnSpc>
              <a:spcBef>
                <a:spcPts val="0"/>
              </a:spcBef>
              <a:spcAft>
                <a:spcPts val="0"/>
              </a:spcAft>
              <a:buFont typeface="Arial" panose="020B0604020202020204" pitchFamily="34" charset="0"/>
              <a:buChar char="•"/>
            </a:pPr>
            <a:r>
              <a:rPr lang="nl-NL" sz="4800" b="1" dirty="0">
                <a:solidFill>
                  <a:schemeClr val="bg1"/>
                </a:solidFill>
                <a:effectLst/>
                <a:latin typeface="Cambria" panose="02040503050406030204" pitchFamily="18" charset="0"/>
                <a:ea typeface="Cambria" panose="02040503050406030204" pitchFamily="18" charset="0"/>
              </a:rPr>
              <a:t>Thu thập, xử lí thông tin và trình bày được (bằng những hình thức khác nhau) về việc khai thác, sử dụng các dạng năng lượng nêu trên.</a:t>
            </a:r>
            <a:endParaRPr lang="en-US" sz="4800" b="1" dirty="0">
              <a:solidFill>
                <a:schemeClr val="bg1"/>
              </a:solidFill>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grpSp>
      <p:sp>
        <p:nvSpPr>
          <p:cNvPr id="8" name="Freeform 8"/>
          <p:cNvSpPr/>
          <p:nvPr/>
        </p:nvSpPr>
        <p:spPr>
          <a:xfrm rot="171777">
            <a:off x="4033524" y="3236544"/>
            <a:ext cx="3045976" cy="2924091"/>
          </a:xfrm>
          <a:custGeom>
            <a:avLst/>
            <a:gdLst/>
            <a:ahLst/>
            <a:cxnLst/>
            <a:rect l="l" t="t" r="r" b="b"/>
            <a:pathLst>
              <a:path w="4765653" h="4765653">
                <a:moveTo>
                  <a:pt x="0" y="0"/>
                </a:moveTo>
                <a:lnTo>
                  <a:pt x="4765652" y="0"/>
                </a:lnTo>
                <a:lnTo>
                  <a:pt x="4765652" y="4765653"/>
                </a:lnTo>
                <a:lnTo>
                  <a:pt x="0" y="476565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9" name="Group 9"/>
          <p:cNvGrpSpPr/>
          <p:nvPr/>
        </p:nvGrpSpPr>
        <p:grpSpPr>
          <a:xfrm>
            <a:off x="-449619" y="9429720"/>
            <a:ext cx="20367859" cy="3086100"/>
            <a:chOff x="0" y="0"/>
            <a:chExt cx="5364375" cy="812800"/>
          </a:xfrm>
        </p:grpSpPr>
        <p:sp>
          <p:nvSpPr>
            <p:cNvPr id="10" name="Freeform 10"/>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11" name="TextBox 11"/>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12" name="Freeform 12"/>
          <p:cNvSpPr/>
          <p:nvPr/>
        </p:nvSpPr>
        <p:spPr>
          <a:xfrm>
            <a:off x="377112" y="5728866"/>
            <a:ext cx="5463431" cy="4114800"/>
          </a:xfrm>
          <a:custGeom>
            <a:avLst/>
            <a:gdLst/>
            <a:ahLst/>
            <a:cxnLst/>
            <a:rect l="l" t="t" r="r" b="b"/>
            <a:pathLst>
              <a:path w="5463431" h="4114800">
                <a:moveTo>
                  <a:pt x="0" y="0"/>
                </a:moveTo>
                <a:lnTo>
                  <a:pt x="5463431" y="0"/>
                </a:lnTo>
                <a:lnTo>
                  <a:pt x="5463431"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7" name="Freeform 17"/>
          <p:cNvSpPr/>
          <p:nvPr/>
        </p:nvSpPr>
        <p:spPr>
          <a:xfrm rot="-435936">
            <a:off x="1504439" y="2274326"/>
            <a:ext cx="2627023" cy="2948699"/>
          </a:xfrm>
          <a:custGeom>
            <a:avLst/>
            <a:gdLst/>
            <a:ahLst/>
            <a:cxnLst/>
            <a:rect l="l" t="t" r="r" b="b"/>
            <a:pathLst>
              <a:path w="2627023" h="2948699">
                <a:moveTo>
                  <a:pt x="0" y="0"/>
                </a:moveTo>
                <a:lnTo>
                  <a:pt x="2627023" y="0"/>
                </a:lnTo>
                <a:lnTo>
                  <a:pt x="2627023" y="2948699"/>
                </a:lnTo>
                <a:lnTo>
                  <a:pt x="0" y="2948699"/>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sp>
        <p:nvSpPr>
          <p:cNvPr id="18" name="Freeform 18"/>
          <p:cNvSpPr/>
          <p:nvPr/>
        </p:nvSpPr>
        <p:spPr>
          <a:xfrm>
            <a:off x="753368" y="4341340"/>
            <a:ext cx="866035" cy="866035"/>
          </a:xfrm>
          <a:custGeom>
            <a:avLst/>
            <a:gdLst/>
            <a:ahLst/>
            <a:cxnLst/>
            <a:rect l="l" t="t" r="r" b="b"/>
            <a:pathLst>
              <a:path w="866035" h="866035">
                <a:moveTo>
                  <a:pt x="0" y="0"/>
                </a:moveTo>
                <a:lnTo>
                  <a:pt x="866035" y="0"/>
                </a:lnTo>
                <a:lnTo>
                  <a:pt x="866035" y="866035"/>
                </a:lnTo>
                <a:lnTo>
                  <a:pt x="0" y="866035"/>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19" name="Freeform 19"/>
          <p:cNvSpPr/>
          <p:nvPr/>
        </p:nvSpPr>
        <p:spPr>
          <a:xfrm rot="-154898">
            <a:off x="15711441" y="3569496"/>
            <a:ext cx="1027509" cy="1027509"/>
          </a:xfrm>
          <a:custGeom>
            <a:avLst/>
            <a:gdLst/>
            <a:ahLst/>
            <a:cxnLst/>
            <a:rect l="l" t="t" r="r" b="b"/>
            <a:pathLst>
              <a:path w="1027509" h="1027509">
                <a:moveTo>
                  <a:pt x="0" y="0"/>
                </a:moveTo>
                <a:lnTo>
                  <a:pt x="1027509" y="0"/>
                </a:lnTo>
                <a:lnTo>
                  <a:pt x="1027509" y="1027509"/>
                </a:lnTo>
                <a:lnTo>
                  <a:pt x="0" y="1027509"/>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txBody>
          <a:bodyPr/>
          <a:lstStyle/>
          <a:p>
            <a:endParaRPr lang="en-US"/>
          </a:p>
        </p:txBody>
      </p:sp>
      <p:sp>
        <p:nvSpPr>
          <p:cNvPr id="21" name="Freeform 21"/>
          <p:cNvSpPr/>
          <p:nvPr/>
        </p:nvSpPr>
        <p:spPr>
          <a:xfrm rot="-233728" flipH="1">
            <a:off x="-2222150" y="508564"/>
            <a:ext cx="6501699" cy="1040272"/>
          </a:xfrm>
          <a:custGeom>
            <a:avLst/>
            <a:gdLst/>
            <a:ahLst/>
            <a:cxnLst/>
            <a:rect l="l" t="t" r="r" b="b"/>
            <a:pathLst>
              <a:path w="6501699" h="1040272">
                <a:moveTo>
                  <a:pt x="6501700" y="0"/>
                </a:moveTo>
                <a:lnTo>
                  <a:pt x="0" y="0"/>
                </a:lnTo>
                <a:lnTo>
                  <a:pt x="0" y="1040272"/>
                </a:lnTo>
                <a:lnTo>
                  <a:pt x="6501700" y="1040272"/>
                </a:lnTo>
                <a:lnTo>
                  <a:pt x="6501700" y="0"/>
                </a:lnTo>
                <a:close/>
              </a:path>
            </a:pathLst>
          </a:custGeom>
          <a:blipFill>
            <a:blip r:embed="rId12">
              <a:extLst>
                <a:ext uri="{96DAC541-7B7A-43D3-8B79-37D633B846F1}">
                  <asvg:svgBlip xmlns:asvg="http://schemas.microsoft.com/office/drawing/2016/SVG/main" xmlns="" r:embed="rId13"/>
                </a:ext>
              </a:extLst>
            </a:blip>
            <a:stretch>
              <a:fillRect/>
            </a:stretch>
          </a:blipFill>
          <a:ln cap="sq">
            <a:noFill/>
            <a:prstDash val="solid"/>
            <a:miter/>
          </a:ln>
        </p:spPr>
        <p:txBody>
          <a:bodyPr/>
          <a:lstStyle/>
          <a:p>
            <a:endParaRPr lang="en-US"/>
          </a:p>
        </p:txBody>
      </p:sp>
      <p:sp>
        <p:nvSpPr>
          <p:cNvPr id="22" name="Freeform 22"/>
          <p:cNvSpPr/>
          <p:nvPr/>
        </p:nvSpPr>
        <p:spPr>
          <a:xfrm rot="213565">
            <a:off x="13843377" y="666197"/>
            <a:ext cx="6940652" cy="1110504"/>
          </a:xfrm>
          <a:custGeom>
            <a:avLst/>
            <a:gdLst/>
            <a:ahLst/>
            <a:cxnLst/>
            <a:rect l="l" t="t" r="r" b="b"/>
            <a:pathLst>
              <a:path w="6940652" h="1110504">
                <a:moveTo>
                  <a:pt x="0" y="0"/>
                </a:moveTo>
                <a:lnTo>
                  <a:pt x="6940653" y="0"/>
                </a:lnTo>
                <a:lnTo>
                  <a:pt x="6940653" y="1110504"/>
                </a:lnTo>
                <a:lnTo>
                  <a:pt x="0" y="1110504"/>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a:ln cap="sq">
            <a:noFill/>
            <a:prstDash val="solid"/>
            <a:miter/>
          </a:ln>
        </p:spPr>
        <p:txBody>
          <a:bodyPr/>
          <a:lstStyle/>
          <a:p>
            <a:endParaRPr lang="en-US"/>
          </a:p>
        </p:txBody>
      </p:sp>
      <p:sp>
        <p:nvSpPr>
          <p:cNvPr id="23" name="TextBox 22">
            <a:extLst>
              <a:ext uri="{FF2B5EF4-FFF2-40B4-BE49-F238E27FC236}">
                <a16:creationId xmlns:a16="http://schemas.microsoft.com/office/drawing/2014/main" id="{EB126BE5-EA7C-97C0-2D2F-D4202DEBD5A3}"/>
              </a:ext>
            </a:extLst>
          </p:cNvPr>
          <p:cNvSpPr txBox="1"/>
          <p:nvPr/>
        </p:nvSpPr>
        <p:spPr>
          <a:xfrm>
            <a:off x="7315200" y="4000500"/>
            <a:ext cx="9753600" cy="2308324"/>
          </a:xfrm>
          <a:prstGeom prst="rect">
            <a:avLst/>
          </a:prstGeom>
          <a:noFill/>
        </p:spPr>
        <p:txBody>
          <a:bodyPr wrap="square" rtlCol="0">
            <a:spAutoFit/>
          </a:bodyPr>
          <a:lstStyle/>
          <a:p>
            <a:pPr algn="ctr"/>
            <a:r>
              <a:rPr lang="vi-VN" sz="7200" b="1" dirty="0">
                <a:solidFill>
                  <a:schemeClr val="bg1"/>
                </a:solidFill>
                <a:effectLst/>
                <a:latin typeface="Cambria" panose="02040503050406030204" pitchFamily="18" charset="0"/>
                <a:ea typeface="Cambria" panose="02040503050406030204" pitchFamily="18" charset="0"/>
              </a:rPr>
              <a:t>Hoạt động 1: </a:t>
            </a:r>
            <a:r>
              <a:rPr lang="en-US" sz="7200" b="1" dirty="0" err="1">
                <a:solidFill>
                  <a:schemeClr val="bg1"/>
                </a:solidFill>
                <a:effectLst/>
                <a:latin typeface="Cambria" panose="02040503050406030204" pitchFamily="18" charset="0"/>
                <a:ea typeface="Cambria" panose="02040503050406030204" pitchFamily="18" charset="0"/>
              </a:rPr>
              <a:t>Sử</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dụng</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năng</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lượng</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mặt</a:t>
            </a:r>
            <a:r>
              <a:rPr lang="en-US" sz="7200" b="1" dirty="0">
                <a:solidFill>
                  <a:schemeClr val="bg1"/>
                </a:solidFill>
                <a:effectLst/>
                <a:latin typeface="Cambria" panose="02040503050406030204" pitchFamily="18" charset="0"/>
                <a:ea typeface="Cambria" panose="02040503050406030204" pitchFamily="18" charset="0"/>
              </a:rPr>
              <a:t> </a:t>
            </a:r>
            <a:r>
              <a:rPr lang="en-US" sz="7200" b="1" dirty="0" err="1">
                <a:solidFill>
                  <a:schemeClr val="bg1"/>
                </a:solidFill>
                <a:effectLst/>
                <a:latin typeface="Cambria" panose="02040503050406030204" pitchFamily="18" charset="0"/>
                <a:ea typeface="Cambria" panose="02040503050406030204" pitchFamily="18" charset="0"/>
              </a:rPr>
              <a:t>trời</a:t>
            </a:r>
            <a:endParaRPr lang="en-US" sz="7200" dirty="0">
              <a:solidFill>
                <a:schemeClr val="bg1"/>
              </a:solidFill>
              <a:effectLst/>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981111" y="-93948"/>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28" name="Group 5">
            <a:extLst>
              <a:ext uri="{FF2B5EF4-FFF2-40B4-BE49-F238E27FC236}">
                <a16:creationId xmlns:a16="http://schemas.microsoft.com/office/drawing/2014/main" id="{DEEF9A30-9E88-1642-9633-D5A5FF5524FA}"/>
              </a:ext>
            </a:extLst>
          </p:cNvPr>
          <p:cNvGrpSpPr/>
          <p:nvPr/>
        </p:nvGrpSpPr>
        <p:grpSpPr>
          <a:xfrm>
            <a:off x="762000" y="1562100"/>
            <a:ext cx="17145000" cy="6934200"/>
            <a:chOff x="0" y="0"/>
            <a:chExt cx="2171840" cy="1026771"/>
          </a:xfrm>
        </p:grpSpPr>
        <p:sp>
          <p:nvSpPr>
            <p:cNvPr id="29" name="Freeform 6">
              <a:extLst>
                <a:ext uri="{FF2B5EF4-FFF2-40B4-BE49-F238E27FC236}">
                  <a16:creationId xmlns:a16="http://schemas.microsoft.com/office/drawing/2014/main" id="{540421D4-E2D9-2D9C-F488-7DCAAFF4270E}"/>
                </a:ext>
              </a:extLst>
            </p:cNvPr>
            <p:cNvSpPr/>
            <p:nvPr/>
          </p:nvSpPr>
          <p:spPr>
            <a:xfrm>
              <a:off x="0" y="0"/>
              <a:ext cx="2171840" cy="1026771"/>
            </a:xfrm>
            <a:custGeom>
              <a:avLst/>
              <a:gdLst/>
              <a:ahLst/>
              <a:cxnLst/>
              <a:rect l="l" t="t" r="r" b="b"/>
              <a:pathLst>
                <a:path w="2171840" h="1026771">
                  <a:moveTo>
                    <a:pt x="17678" y="0"/>
                  </a:moveTo>
                  <a:lnTo>
                    <a:pt x="2154162" y="0"/>
                  </a:lnTo>
                  <a:cubicBezTo>
                    <a:pt x="2163925" y="0"/>
                    <a:pt x="2171840" y="7915"/>
                    <a:pt x="2171840" y="17678"/>
                  </a:cubicBezTo>
                  <a:lnTo>
                    <a:pt x="2171840" y="1009093"/>
                  </a:lnTo>
                  <a:cubicBezTo>
                    <a:pt x="2171840" y="1018857"/>
                    <a:pt x="2163925" y="1026771"/>
                    <a:pt x="2154162" y="1026771"/>
                  </a:cubicBezTo>
                  <a:lnTo>
                    <a:pt x="17678" y="1026771"/>
                  </a:lnTo>
                  <a:cubicBezTo>
                    <a:pt x="7915" y="1026771"/>
                    <a:pt x="0" y="1018857"/>
                    <a:pt x="0" y="1009093"/>
                  </a:cubicBezTo>
                  <a:lnTo>
                    <a:pt x="0" y="17678"/>
                  </a:lnTo>
                  <a:cubicBezTo>
                    <a:pt x="0" y="7915"/>
                    <a:pt x="7915" y="0"/>
                    <a:pt x="17678" y="0"/>
                  </a:cubicBezTo>
                  <a:close/>
                </a:path>
              </a:pathLst>
            </a:custGeom>
            <a:solidFill>
              <a:srgbClr val="F57F14"/>
            </a:solidFill>
          </p:spPr>
          <p:txBody>
            <a:bodyPr/>
            <a:lstStyle/>
            <a:p>
              <a:endParaRPr lang="en-US"/>
            </a:p>
          </p:txBody>
        </p:sp>
        <p:sp>
          <p:nvSpPr>
            <p:cNvPr id="30" name="TextBox 7">
              <a:extLst>
                <a:ext uri="{FF2B5EF4-FFF2-40B4-BE49-F238E27FC236}">
                  <a16:creationId xmlns:a16="http://schemas.microsoft.com/office/drawing/2014/main" id="{85FA94C1-E8E1-2DBA-7C4E-B6B246301358}"/>
                </a:ext>
              </a:extLst>
            </p:cNvPr>
            <p:cNvSpPr txBox="1"/>
            <p:nvPr/>
          </p:nvSpPr>
          <p:spPr>
            <a:xfrm>
              <a:off x="0" y="-19050"/>
              <a:ext cx="2171840" cy="1045821"/>
            </a:xfrm>
            <a:prstGeom prst="rect">
              <a:avLst/>
            </a:prstGeom>
          </p:spPr>
          <p:txBody>
            <a:bodyPr lIns="50800" tIns="50800" rIns="50800" bIns="50800" rtlCol="0" anchor="ctr"/>
            <a:lstStyle/>
            <a:p>
              <a:pPr algn="ctr">
                <a:lnSpc>
                  <a:spcPts val="3187"/>
                </a:lnSpc>
              </a:pPr>
              <a:endParaRPr/>
            </a:p>
          </p:txBody>
        </p:sp>
      </p:grpSp>
      <p:sp>
        <p:nvSpPr>
          <p:cNvPr id="32" name="TextBox 31">
            <a:extLst>
              <a:ext uri="{FF2B5EF4-FFF2-40B4-BE49-F238E27FC236}">
                <a16:creationId xmlns:a16="http://schemas.microsoft.com/office/drawing/2014/main" id="{FBBE55EB-C8B5-70F1-E2D6-97C49E55F1E4}"/>
              </a:ext>
            </a:extLst>
          </p:cNvPr>
          <p:cNvSpPr txBox="1"/>
          <p:nvPr/>
        </p:nvSpPr>
        <p:spPr>
          <a:xfrm>
            <a:off x="1143000" y="1943100"/>
            <a:ext cx="10363200" cy="6001643"/>
          </a:xfrm>
          <a:prstGeom prst="rect">
            <a:avLst/>
          </a:prstGeom>
          <a:noFill/>
        </p:spPr>
        <p:txBody>
          <a:bodyPr wrap="square">
            <a:spAutoFit/>
          </a:bodyPr>
          <a:lstStyle/>
          <a:p>
            <a:pPr algn="just"/>
            <a:r>
              <a:rPr lang="vi-VN" sz="4800" b="1" dirty="0">
                <a:solidFill>
                  <a:schemeClr val="bg1"/>
                </a:solidFill>
              </a:rPr>
              <a:t>Năng lượng trong thức ăn, than đá, dầu mỏ, khí đốt tự nhiên đều bắt nguồn từ năng lượng mặt trời. Năng lượng mặt trời dùng để đun sôi nước cung cấp hơi nước chạy tua-bin của máy phát điện hoặc có thể biến đổi trực tiếp thành điện năng nhờ pin mặt trời (hình 1).</a:t>
            </a:r>
          </a:p>
        </p:txBody>
      </p:sp>
      <p:pic>
        <p:nvPicPr>
          <p:cNvPr id="34" name="Picture 33">
            <a:extLst>
              <a:ext uri="{FF2B5EF4-FFF2-40B4-BE49-F238E27FC236}">
                <a16:creationId xmlns:a16="http://schemas.microsoft.com/office/drawing/2014/main" id="{CFE1CE0A-FE35-FEE2-1ED4-9F56FCC914E5}"/>
              </a:ext>
            </a:extLst>
          </p:cNvPr>
          <p:cNvPicPr>
            <a:picLocks noChangeAspect="1"/>
          </p:cNvPicPr>
          <p:nvPr/>
        </p:nvPicPr>
        <p:blipFill>
          <a:blip r:embed="rId4"/>
          <a:stretch>
            <a:fillRect/>
          </a:stretch>
        </p:blipFill>
        <p:spPr>
          <a:xfrm>
            <a:off x="12039600" y="2933700"/>
            <a:ext cx="5520267"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par>
                                <p:cTn id="8" presetID="22" presetClass="entr" presetSubtype="4"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ipe(down)">
                                      <p:cBhvr>
                                        <p:cTn id="10" dur="500"/>
                                        <p:tgtEl>
                                          <p:spTgt spid="28"/>
                                        </p:tgtEl>
                                      </p:cBhvr>
                                    </p:animEffect>
                                  </p:childTnLst>
                                </p:cTn>
                              </p:par>
                              <p:par>
                                <p:cTn id="11" presetID="22" presetClass="entr" presetSubtype="4"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down)">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32866"/>
            </a:xfrm>
            <a:prstGeom prst="rect">
              <a:avLst/>
            </a:prstGeom>
            <a:noFill/>
          </p:spPr>
          <p:txBody>
            <a:bodyPr wrap="square" rtlCol="0">
              <a:spAutoFit/>
            </a:bodyPr>
            <a:lstStyle/>
            <a:p>
              <a:pPr marL="0" marR="0" algn="ctr">
                <a:lnSpc>
                  <a:spcPct val="120000"/>
                </a:lnSpc>
                <a:spcBef>
                  <a:spcPts val="0"/>
                </a:spcBef>
                <a:spcAft>
                  <a:spcPts val="0"/>
                </a:spcAft>
              </a:pPr>
              <a:r>
                <a:rPr lang="vi-VN" sz="4400" b="1" dirty="0">
                  <a:solidFill>
                    <a:schemeClr val="bg1"/>
                  </a:solidFill>
                  <a:effectLst/>
                  <a:latin typeface="Cambria" panose="02040503050406030204" pitchFamily="18" charset="0"/>
                  <a:ea typeface="Cambria" panose="02040503050406030204" pitchFamily="18" charset="0"/>
                </a:rPr>
                <a:t>Năng lượng trong thức ăn, than đá, dầu mỏ, khí đốt tự nhiên bắt nguồn từ đâu?</a:t>
              </a:r>
              <a:endParaRPr lang="en-US" sz="4400" b="1" dirty="0">
                <a:solidFill>
                  <a:schemeClr val="bg1"/>
                </a:solidFill>
                <a:effectLst/>
                <a:latin typeface="Cambria" panose="02040503050406030204" pitchFamily="18" charset="0"/>
                <a:ea typeface="Cambria" panose="02040503050406030204" pitchFamily="18" charset="0"/>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28956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2492990"/>
          </a:xfrm>
          <a:prstGeom prst="rect">
            <a:avLst/>
          </a:prstGeom>
        </p:spPr>
        <p:txBody>
          <a:bodyPr wrap="square" lIns="0" tIns="0" rIns="0" bIns="0" rtlCol="0" anchor="t">
            <a:spAutoFit/>
          </a:bodyPr>
          <a:lstStyle/>
          <a:p>
            <a:pPr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trong thức ăn, than đá, dầu mỏ, khí đốt tự nhiên đều bắt nguồn từ năng lượng mặt trời.</a:t>
            </a:r>
            <a:endParaRPr lang="en-US" sz="5400" dirty="0">
              <a:solidFill>
                <a:srgbClr val="FFFFFF"/>
              </a:solidFill>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eaLnBrk="1" hangingPunct="1">
              <a:defRPr/>
            </a:pPr>
            <a:endParaRPr lang="en-US">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04669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3286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Có thể sử dụng năng lượng mặt trời như thế nào để sản xuất điện?</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mặt trời dùng để đun sôi nước cung cấp hơi nước chạy tua-bin của máy phát điện và có biến đổi trực tiếp thành điện năng nhờ pin mặt trời.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217053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1632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Con người sử dụng năng lượng mặt trời trong cuộc sống như thế nào?</a:t>
              </a: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3323987"/>
          </a:xfrm>
          <a:prstGeom prst="rect">
            <a:avLst/>
          </a:prstGeom>
        </p:spPr>
        <p:txBody>
          <a:bodyPr wrap="square" lIns="0" tIns="0" rIns="0" bIns="0" rtlCol="0" anchor="t">
            <a:spAutoFit/>
          </a:bodyPr>
          <a:lstStyle/>
          <a:p>
            <a:pPr lvl="0" algn="just"/>
            <a:r>
              <a:rPr lang="vi-VN" sz="5400" dirty="0">
                <a:solidFill>
                  <a:srgbClr val="FFFFFF"/>
                </a:solidFill>
                <a:latin typeface="Cambria" panose="02040503050406030204" pitchFamily="18" charset="0"/>
                <a:ea typeface="Cambria" panose="02040503050406030204" pitchFamily="18" charset="0"/>
                <a:cs typeface="Glacial Indifference"/>
                <a:sym typeface="Glacial Indifference"/>
              </a:rPr>
              <a:t>Năng lượng mặt trời dùng để đun sôi nước cung cấp hơi nước chạy tua-bin của máy phát điện và có biến đổi trực tiếp thành điện năng nhờ pin mặt trời.</a:t>
            </a:r>
            <a:endParaRPr kumimoji="0" lang="en-US" sz="54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07127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endParaRPr lang="en-US"/>
            </a:p>
          </p:txBody>
        </p:sp>
      </p:grpSp>
      <p:grpSp>
        <p:nvGrpSpPr>
          <p:cNvPr id="8" name="Group 8"/>
          <p:cNvGrpSpPr/>
          <p:nvPr/>
        </p:nvGrpSpPr>
        <p:grpSpPr>
          <a:xfrm>
            <a:off x="-449619" y="9429720"/>
            <a:ext cx="20367859" cy="3086100"/>
            <a:chOff x="0" y="0"/>
            <a:chExt cx="5364375" cy="812800"/>
          </a:xfrm>
        </p:grpSpPr>
        <p:sp>
          <p:nvSpPr>
            <p:cNvPr id="9" name="Freeform 9"/>
            <p:cNvSpPr/>
            <p:nvPr/>
          </p:nvSpPr>
          <p:spPr>
            <a:xfrm>
              <a:off x="0" y="0"/>
              <a:ext cx="5364375" cy="812800"/>
            </a:xfrm>
            <a:custGeom>
              <a:avLst/>
              <a:gdLst/>
              <a:ahLst/>
              <a:cxnLst/>
              <a:rect l="l" t="t" r="r" b="b"/>
              <a:pathLst>
                <a:path w="5364375" h="812800">
                  <a:moveTo>
                    <a:pt x="0" y="0"/>
                  </a:moveTo>
                  <a:lnTo>
                    <a:pt x="5364375" y="0"/>
                  </a:lnTo>
                  <a:lnTo>
                    <a:pt x="5364375" y="812800"/>
                  </a:lnTo>
                  <a:lnTo>
                    <a:pt x="0" y="812800"/>
                  </a:lnTo>
                  <a:close/>
                </a:path>
              </a:pathLst>
            </a:custGeom>
            <a:solidFill>
              <a:srgbClr val="FAB40D"/>
            </a:solidFill>
          </p:spPr>
          <p:txBody>
            <a:bodyPr/>
            <a:lstStyle/>
            <a:p>
              <a:endParaRPr lang="en-US"/>
            </a:p>
          </p:txBody>
        </p:sp>
        <p:sp>
          <p:nvSpPr>
            <p:cNvPr id="10" name="TextBox 10"/>
            <p:cNvSpPr txBox="1"/>
            <p:nvPr/>
          </p:nvSpPr>
          <p:spPr>
            <a:xfrm>
              <a:off x="0" y="-19050"/>
              <a:ext cx="5364375" cy="831850"/>
            </a:xfrm>
            <a:prstGeom prst="rect">
              <a:avLst/>
            </a:prstGeom>
          </p:spPr>
          <p:txBody>
            <a:bodyPr lIns="50800" tIns="50800" rIns="50800" bIns="50800" rtlCol="0" anchor="ctr"/>
            <a:lstStyle/>
            <a:p>
              <a:pPr algn="ctr">
                <a:lnSpc>
                  <a:spcPts val="3187"/>
                </a:lnSpc>
              </a:pPr>
              <a:endParaRPr/>
            </a:p>
          </p:txBody>
        </p:sp>
      </p:grpSp>
      <p:sp>
        <p:nvSpPr>
          <p:cNvPr id="24" name="Rounded Rectangle 13">
            <a:extLst>
              <a:ext uri="{FF2B5EF4-FFF2-40B4-BE49-F238E27FC236}">
                <a16:creationId xmlns:a16="http://schemas.microsoft.com/office/drawing/2014/main" id="{174C6EAB-0EED-1890-BE86-CE85F6FBC061}"/>
              </a:ext>
            </a:extLst>
          </p:cNvPr>
          <p:cNvSpPr/>
          <p:nvPr/>
        </p:nvSpPr>
        <p:spPr>
          <a:xfrm>
            <a:off x="685800" y="419100"/>
            <a:ext cx="16840200" cy="2044109"/>
          </a:xfrm>
          <a:prstGeom prst="roundRect">
            <a:avLst/>
          </a:prstGeom>
          <a:solidFill>
            <a:schemeClr val="bg1"/>
          </a:solidFill>
          <a:ln w="28575">
            <a:solidFill>
              <a:srgbClr val="D637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1. </a:t>
            </a:r>
            <a:r>
              <a:rPr lang="vi-VN" sz="4400" b="1" dirty="0">
                <a:solidFill>
                  <a:srgbClr val="002060"/>
                </a:solidFill>
                <a:latin typeface="Cambria" panose="02040503050406030204" pitchFamily="18" charset="0"/>
                <a:ea typeface="Cambria" panose="02040503050406030204" pitchFamily="18" charset="0"/>
                <a:cs typeface="Arial-Rounded" panose="020B0500000000000000" pitchFamily="34" charset="0"/>
              </a:rPr>
              <a:t>Quan sát hình 2 và cho biết con người sử dụng năng lượng mặt trời vào những việc gì trong cuộc sống.</a:t>
            </a:r>
            <a:endPar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26" name="Picture 25">
            <a:extLst>
              <a:ext uri="{FF2B5EF4-FFF2-40B4-BE49-F238E27FC236}">
                <a16:creationId xmlns:a16="http://schemas.microsoft.com/office/drawing/2014/main" id="{CF9349EA-AF86-B83E-E74B-E3113E4811E9}"/>
              </a:ext>
            </a:extLst>
          </p:cNvPr>
          <p:cNvPicPr>
            <a:picLocks noChangeAspect="1"/>
          </p:cNvPicPr>
          <p:nvPr/>
        </p:nvPicPr>
        <p:blipFill>
          <a:blip r:embed="rId4"/>
          <a:stretch>
            <a:fillRect/>
          </a:stretch>
        </p:blipFill>
        <p:spPr>
          <a:xfrm>
            <a:off x="4724400" y="2705100"/>
            <a:ext cx="8686800" cy="65182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7" name="Rectangle: Rounded Corners 26">
            <a:extLst>
              <a:ext uri="{FF2B5EF4-FFF2-40B4-BE49-F238E27FC236}">
                <a16:creationId xmlns:a16="http://schemas.microsoft.com/office/drawing/2014/main" id="{0070C8E2-101F-44DC-3DD0-DFF7E3623097}"/>
              </a:ext>
            </a:extLst>
          </p:cNvPr>
          <p:cNvSpPr/>
          <p:nvPr/>
        </p:nvSpPr>
        <p:spPr>
          <a:xfrm>
            <a:off x="990600" y="46101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Sản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xuất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muối</a:t>
            </a:r>
            <a:endParaRPr lang="en-US" sz="3200" b="1" dirty="0">
              <a:solidFill>
                <a:srgbClr val="FF0000"/>
              </a:solidFill>
              <a:latin typeface="Cambria" panose="02040503050406030204" pitchFamily="18" charset="0"/>
              <a:ea typeface="Cambria" panose="02040503050406030204" pitchFamily="18" charset="0"/>
            </a:endParaRPr>
          </a:p>
        </p:txBody>
      </p:sp>
      <p:sp>
        <p:nvSpPr>
          <p:cNvPr id="28" name="Rectangle: Rounded Corners 27">
            <a:extLst>
              <a:ext uri="{FF2B5EF4-FFF2-40B4-BE49-F238E27FC236}">
                <a16:creationId xmlns:a16="http://schemas.microsoft.com/office/drawing/2014/main" id="{D2C9DD34-DB9F-E5D2-4E4C-04FF43606075}"/>
              </a:ext>
            </a:extLst>
          </p:cNvPr>
          <p:cNvSpPr/>
          <p:nvPr/>
        </p:nvSpPr>
        <p:spPr>
          <a:xfrm>
            <a:off x="13639800" y="43053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Phơi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thóc</a:t>
            </a:r>
            <a:endParaRPr lang="en-US" sz="3600" b="1" dirty="0">
              <a:solidFill>
                <a:srgbClr val="FF0000"/>
              </a:solidFill>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35DD56BE-7682-B644-ED50-C0EAF8D15257}"/>
              </a:ext>
            </a:extLst>
          </p:cNvPr>
          <p:cNvSpPr/>
          <p:nvPr/>
        </p:nvSpPr>
        <p:spPr>
          <a:xfrm>
            <a:off x="1066800" y="73533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FF0000"/>
                </a:solidFill>
                <a:latin typeface="Cambria" panose="02040503050406030204" pitchFamily="18" charset="0"/>
                <a:ea typeface="Cambria" panose="02040503050406030204" pitchFamily="18" charset="0"/>
              </a:rPr>
              <a:t>Làm</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nóng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nước</a:t>
            </a:r>
            <a:endParaRPr lang="en-US" sz="3200" b="1" dirty="0">
              <a:solidFill>
                <a:srgbClr val="FF0000"/>
              </a:solidFill>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8EC7E75F-8242-D6F1-373D-CD60B0DDABC7}"/>
              </a:ext>
            </a:extLst>
          </p:cNvPr>
          <p:cNvSpPr/>
          <p:nvPr/>
        </p:nvSpPr>
        <p:spPr>
          <a:xfrm>
            <a:off x="13716000" y="7048500"/>
            <a:ext cx="3429000" cy="8382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solidFill>
                  <a:srgbClr val="FF0000"/>
                </a:solidFill>
                <a:latin typeface="Cambria" panose="02040503050406030204" pitchFamily="18" charset="0"/>
                <a:ea typeface="Cambria" panose="02040503050406030204" pitchFamily="18" charset="0"/>
              </a:rPr>
              <a:t>Sấy</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chuối</a:t>
            </a:r>
            <a:endParaRPr lang="en-US" sz="3600" b="1" dirty="0">
              <a:solidFill>
                <a:srgbClr val="FF000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down)">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down)">
                                      <p:cBhvr>
                                        <p:cTn id="3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6044"/>
        </a:solidFill>
        <a:effectLst/>
      </p:bgPr>
    </p:bg>
    <p:spTree>
      <p:nvGrpSpPr>
        <p:cNvPr id="1" name=""/>
        <p:cNvGrpSpPr/>
        <p:nvPr/>
      </p:nvGrpSpPr>
      <p:grpSpPr>
        <a:xfrm>
          <a:off x="0" y="0"/>
          <a:ext cx="0" cy="0"/>
          <a:chOff x="0" y="0"/>
          <a:chExt cx="0" cy="0"/>
        </a:xfrm>
      </p:grpSpPr>
      <p:grpSp>
        <p:nvGrpSpPr>
          <p:cNvPr id="2" name="Group 2"/>
          <p:cNvGrpSpPr/>
          <p:nvPr/>
        </p:nvGrpSpPr>
        <p:grpSpPr>
          <a:xfrm>
            <a:off x="-1403232" y="-140102"/>
            <a:ext cx="21094464" cy="10567204"/>
            <a:chOff x="0" y="0"/>
            <a:chExt cx="28125952" cy="14089605"/>
          </a:xfrm>
        </p:grpSpPr>
        <p:sp>
          <p:nvSpPr>
            <p:cNvPr id="3" name="Freeform 3"/>
            <p:cNvSpPr/>
            <p:nvPr/>
          </p:nvSpPr>
          <p:spPr>
            <a:xfrm>
              <a:off x="0" y="0"/>
              <a:ext cx="14089605" cy="14089605"/>
            </a:xfrm>
            <a:custGeom>
              <a:avLst/>
              <a:gdLst/>
              <a:ahLst/>
              <a:cxnLst/>
              <a:rect l="l" t="t" r="r" b="b"/>
              <a:pathLst>
                <a:path w="14089605" h="14089605">
                  <a:moveTo>
                    <a:pt x="0" y="0"/>
                  </a:moveTo>
                  <a:lnTo>
                    <a:pt x="14089605" y="0"/>
                  </a:lnTo>
                  <a:lnTo>
                    <a:pt x="14089605"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 name="Freeform 4"/>
            <p:cNvSpPr/>
            <p:nvPr/>
          </p:nvSpPr>
          <p:spPr>
            <a:xfrm>
              <a:off x="14036346" y="0"/>
              <a:ext cx="14089605" cy="14089605"/>
            </a:xfrm>
            <a:custGeom>
              <a:avLst/>
              <a:gdLst/>
              <a:ahLst/>
              <a:cxnLst/>
              <a:rect l="l" t="t" r="r" b="b"/>
              <a:pathLst>
                <a:path w="14089605" h="14089605">
                  <a:moveTo>
                    <a:pt x="0" y="0"/>
                  </a:moveTo>
                  <a:lnTo>
                    <a:pt x="14089606" y="0"/>
                  </a:lnTo>
                  <a:lnTo>
                    <a:pt x="14089606" y="14089605"/>
                  </a:lnTo>
                  <a:lnTo>
                    <a:pt x="0" y="14089605"/>
                  </a:lnTo>
                  <a:lnTo>
                    <a:pt x="0" y="0"/>
                  </a:lnTo>
                  <a:close/>
                </a:path>
              </a:pathLst>
            </a:custGeom>
            <a:blipFill>
              <a:blip r:embed="rId2">
                <a:alphaModFix amt="6999"/>
                <a:extLst>
                  <a:ext uri="{96DAC541-7B7A-43D3-8B79-37D633B846F1}">
                    <asvg:svgBlip xmlns:asvg="http://schemas.microsoft.com/office/drawing/2016/SVG/main" xmlns=""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a:extLst>
              <a:ext uri="{FF2B5EF4-FFF2-40B4-BE49-F238E27FC236}">
                <a16:creationId xmlns:a16="http://schemas.microsoft.com/office/drawing/2014/main" id="{688E1B9D-33CC-2352-6540-35EDD4DCD78F}"/>
              </a:ext>
            </a:extLst>
          </p:cNvPr>
          <p:cNvGrpSpPr/>
          <p:nvPr/>
        </p:nvGrpSpPr>
        <p:grpSpPr>
          <a:xfrm>
            <a:off x="2209800" y="1104900"/>
            <a:ext cx="12192000" cy="2057401"/>
            <a:chOff x="7596554" y="2451917"/>
            <a:chExt cx="3908808" cy="1648761"/>
          </a:xfrm>
        </p:grpSpPr>
        <p:sp>
          <p:nvSpPr>
            <p:cNvPr id="6" name="Rounded Rectangle 10">
              <a:extLst>
                <a:ext uri="{FF2B5EF4-FFF2-40B4-BE49-F238E27FC236}">
                  <a16:creationId xmlns:a16="http://schemas.microsoft.com/office/drawing/2014/main" id="{B19E85B7-341F-C528-D4CE-C0C98E65387C}"/>
                </a:ext>
              </a:extLst>
            </p:cNvPr>
            <p:cNvSpPr/>
            <p:nvPr/>
          </p:nvSpPr>
          <p:spPr>
            <a:xfrm>
              <a:off x="7596554" y="2451917"/>
              <a:ext cx="3908808" cy="1648761"/>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7" name="TextBox 6">
              <a:extLst>
                <a:ext uri="{FF2B5EF4-FFF2-40B4-BE49-F238E27FC236}">
                  <a16:creationId xmlns:a16="http://schemas.microsoft.com/office/drawing/2014/main" id="{584B19B5-979F-5F3A-5F56-5200892DEE97}"/>
                </a:ext>
              </a:extLst>
            </p:cNvPr>
            <p:cNvSpPr txBox="1"/>
            <p:nvPr/>
          </p:nvSpPr>
          <p:spPr>
            <a:xfrm>
              <a:off x="7658913" y="2610389"/>
              <a:ext cx="3751071" cy="1332866"/>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Mặt trời có vai trò như thế nào trong việc sản xuất muối biển?</a:t>
              </a:r>
              <a:endParaRPr kumimoji="0" lang="en-US" sz="4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1" name="Freeform 5">
            <a:extLst>
              <a:ext uri="{FF2B5EF4-FFF2-40B4-BE49-F238E27FC236}">
                <a16:creationId xmlns:a16="http://schemas.microsoft.com/office/drawing/2014/main" id="{002FD53F-A285-B26E-C3A8-3368E5A12D8D}"/>
              </a:ext>
            </a:extLst>
          </p:cNvPr>
          <p:cNvSpPr/>
          <p:nvPr/>
        </p:nvSpPr>
        <p:spPr>
          <a:xfrm>
            <a:off x="3886200" y="4914900"/>
            <a:ext cx="12344400" cy="3962400"/>
          </a:xfrm>
          <a:custGeom>
            <a:avLst/>
            <a:gdLst/>
            <a:ahLst/>
            <a:cxnLst/>
            <a:rect l="l" t="t" r="r" b="b"/>
            <a:pathLst>
              <a:path w="9411714" h="2800263">
                <a:moveTo>
                  <a:pt x="0" y="0"/>
                </a:moveTo>
                <a:lnTo>
                  <a:pt x="9411714" y="0"/>
                </a:lnTo>
                <a:lnTo>
                  <a:pt x="9411714" y="2800263"/>
                </a:lnTo>
                <a:lnTo>
                  <a:pt x="0" y="2800263"/>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2" name="TextBox 8">
            <a:extLst>
              <a:ext uri="{FF2B5EF4-FFF2-40B4-BE49-F238E27FC236}">
                <a16:creationId xmlns:a16="http://schemas.microsoft.com/office/drawing/2014/main" id="{17C115A1-2F3D-A46F-4BF1-D98BB924A2A9}"/>
              </a:ext>
            </a:extLst>
          </p:cNvPr>
          <p:cNvSpPr txBox="1"/>
          <p:nvPr/>
        </p:nvSpPr>
        <p:spPr>
          <a:xfrm>
            <a:off x="4267200" y="5143500"/>
            <a:ext cx="11582400" cy="3046988"/>
          </a:xfrm>
          <a:prstGeom prst="rect">
            <a:avLst/>
          </a:prstGeom>
        </p:spPr>
        <p:txBody>
          <a:bodyPr wrap="square" lIns="0" tIns="0" rIns="0" bIns="0" rtlCol="0" anchor="t">
            <a:spAutoFit/>
          </a:bodyPr>
          <a:lstStyle/>
          <a:p>
            <a:pPr lvl="0" algn="just"/>
            <a:r>
              <a:rPr lang="vi-VN" sz="6600" dirty="0">
                <a:solidFill>
                  <a:srgbClr val="FFFFFF"/>
                </a:solidFill>
                <a:latin typeface="Cambria" panose="02040503050406030204" pitchFamily="18" charset="0"/>
                <a:ea typeface="Cambria" panose="02040503050406030204" pitchFamily="18" charset="0"/>
                <a:cs typeface="Glacial Indifference"/>
                <a:sym typeface="Glacial Indifference"/>
              </a:rPr>
              <a:t>Mặt trời cung cấp năng lượng để làm bay hơi nước biển, tạo điều kiện cho muối kết tinh lại.</a:t>
            </a:r>
            <a:endParaRPr kumimoji="0" lang="en-US" sz="6600" b="0"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Glacial Indifference"/>
              <a:sym typeface="Glacial Indifference"/>
            </a:endParaRPr>
          </a:p>
        </p:txBody>
      </p:sp>
      <p:sp>
        <p:nvSpPr>
          <p:cNvPr id="13" name="Freeform 9">
            <a:extLst>
              <a:ext uri="{FF2B5EF4-FFF2-40B4-BE49-F238E27FC236}">
                <a16:creationId xmlns:a16="http://schemas.microsoft.com/office/drawing/2014/main" id="{16C03ADF-59B3-3FE6-3491-AED920F27BB0}"/>
              </a:ext>
            </a:extLst>
          </p:cNvPr>
          <p:cNvSpPr>
            <a:spLocks/>
          </p:cNvSpPr>
          <p:nvPr/>
        </p:nvSpPr>
        <p:spPr bwMode="gray">
          <a:xfrm rot="1198535" flipH="1">
            <a:off x="2327000" y="3436885"/>
            <a:ext cx="1873166" cy="1508228"/>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ln/>
        </p:spPr>
        <p:style>
          <a:lnRef idx="3">
            <a:schemeClr val="lt1"/>
          </a:lnRef>
          <a:fillRef idx="1">
            <a:schemeClr val="accent6"/>
          </a:fillRef>
          <a:effectRef idx="1">
            <a:schemeClr val="accent6"/>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8" name="AutoShape 2" descr="Transparent Cartoon Sun PNG Clipart Picture​ | Gallery Yopriceville -  High-Quality Free Images and Transparent PNG Clipart">
            <a:extLst>
              <a:ext uri="{FF2B5EF4-FFF2-40B4-BE49-F238E27FC236}">
                <a16:creationId xmlns:a16="http://schemas.microsoft.com/office/drawing/2014/main" id="{B690BCB1-0004-A674-C64A-A02825E87ED9}"/>
              </a:ext>
            </a:extLst>
          </p:cNvPr>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Picture 14" descr="A yellow sun with a smiling face&#10;&#10;Description automatically generated">
            <a:extLst>
              <a:ext uri="{FF2B5EF4-FFF2-40B4-BE49-F238E27FC236}">
                <a16:creationId xmlns:a16="http://schemas.microsoft.com/office/drawing/2014/main" id="{CF534672-B22C-B891-F176-71EB71586E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639800" y="-5443"/>
            <a:ext cx="5867410" cy="5867410"/>
          </a:xfrm>
          <a:prstGeom prst="rect">
            <a:avLst/>
          </a:prstGeom>
        </p:spPr>
      </p:pic>
    </p:spTree>
    <p:extLst>
      <p:ext uri="{BB962C8B-B14F-4D97-AF65-F5344CB8AC3E}">
        <p14:creationId xmlns:p14="http://schemas.microsoft.com/office/powerpoint/2010/main" val="33418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TotalTime>
  <Words>752</Words>
  <Application>Microsoft Office PowerPoint</Application>
  <PresentationFormat>Custom</PresentationFormat>
  <Paragraphs>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Arial-Rounded</vt:lpstr>
      <vt:lpstr>Calibri</vt:lpstr>
      <vt:lpstr>Cambria</vt:lpstr>
      <vt:lpstr>Glacial Indifference</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Lake Theme Educational Presentation</dc:title>
  <dc:creator>thao</dc:creator>
  <cp:lastModifiedBy>Techsi.vn</cp:lastModifiedBy>
  <cp:revision>25</cp:revision>
  <dcterms:created xsi:type="dcterms:W3CDTF">2006-08-16T00:00:00Z</dcterms:created>
  <dcterms:modified xsi:type="dcterms:W3CDTF">2025-11-11T05:16:12Z</dcterms:modified>
  <dc:identifier>DAGMZ9ajds0</dc:identifier>
</cp:coreProperties>
</file>