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13"/>
  </p:notesMasterIdLst>
  <p:sldIdLst>
    <p:sldId id="258" r:id="rId3"/>
    <p:sldId id="319" r:id="rId4"/>
    <p:sldId id="342" r:id="rId5"/>
    <p:sldId id="331" r:id="rId6"/>
    <p:sldId id="332" r:id="rId7"/>
    <p:sldId id="281" r:id="rId8"/>
    <p:sldId id="334" r:id="rId9"/>
    <p:sldId id="333" r:id="rId10"/>
    <p:sldId id="335" r:id="rId11"/>
    <p:sldId id="33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65700-CAAC-4B61-815A-5A609FF422C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FBD6B-3239-4164-90C3-84CB110A64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744D2B-6B9F-48FC-8109-7F0E4D2FDE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600" indent="0" algn="ctr">
              <a:buNone/>
              <a:defRPr sz="2665"/>
            </a:lvl2pPr>
            <a:lvl3pPr marL="1219200" indent="0" algn="ctr">
              <a:buNone/>
              <a:defRPr sz="2400"/>
            </a:lvl3pPr>
            <a:lvl4pPr marL="1828800" indent="0" algn="ctr">
              <a:buNone/>
              <a:defRPr sz="2135"/>
            </a:lvl4pPr>
            <a:lvl5pPr marL="2438400" indent="0" algn="ctr">
              <a:buNone/>
              <a:defRPr sz="2135"/>
            </a:lvl5pPr>
            <a:lvl6pPr marL="3048000" indent="0" algn="ctr">
              <a:buNone/>
              <a:defRPr sz="2135"/>
            </a:lvl6pPr>
            <a:lvl7pPr marL="3657600" indent="0" algn="ctr">
              <a:buNone/>
              <a:defRPr sz="2135"/>
            </a:lvl7pPr>
            <a:lvl8pPr marL="4267200" indent="0" algn="ctr">
              <a:buNone/>
              <a:defRPr sz="2135"/>
            </a:lvl8pPr>
            <a:lvl9pPr marL="4876800" indent="0" algn="ctr">
              <a:buNone/>
              <a:defRPr sz="213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5"/>
            </a:lvl1pPr>
            <a:lvl2pPr marL="609600" indent="0">
              <a:buNone/>
              <a:defRPr sz="1865"/>
            </a:lvl2pPr>
            <a:lvl3pPr marL="1219200" indent="0">
              <a:buNone/>
              <a:defRPr sz="1600"/>
            </a:lvl3pPr>
            <a:lvl4pPr marL="1828800" indent="0">
              <a:buNone/>
              <a:defRPr sz="1335"/>
            </a:lvl4pPr>
            <a:lvl5pPr marL="2438400" indent="0">
              <a:buNone/>
              <a:defRPr sz="1335"/>
            </a:lvl5pPr>
            <a:lvl6pPr marL="3048000" indent="0">
              <a:buNone/>
              <a:defRPr sz="1335"/>
            </a:lvl6pPr>
            <a:lvl7pPr marL="3657600" indent="0">
              <a:buNone/>
              <a:defRPr sz="1335"/>
            </a:lvl7pPr>
            <a:lvl8pPr marL="4267200" indent="0">
              <a:buNone/>
              <a:defRPr sz="1335"/>
            </a:lvl8pPr>
            <a:lvl9pPr marL="4876800" indent="0">
              <a:buNone/>
              <a:defRPr sz="13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5"/>
            </a:lvl1pPr>
            <a:lvl2pPr marL="609600" indent="0">
              <a:buNone/>
              <a:defRPr sz="1865"/>
            </a:lvl2pPr>
            <a:lvl3pPr marL="1219200" indent="0">
              <a:buNone/>
              <a:defRPr sz="1600"/>
            </a:lvl3pPr>
            <a:lvl4pPr marL="1828800" indent="0">
              <a:buNone/>
              <a:defRPr sz="1335"/>
            </a:lvl4pPr>
            <a:lvl5pPr marL="2438400" indent="0">
              <a:buNone/>
              <a:defRPr sz="1335"/>
            </a:lvl5pPr>
            <a:lvl6pPr marL="3048000" indent="0">
              <a:buNone/>
              <a:defRPr sz="1335"/>
            </a:lvl6pPr>
            <a:lvl7pPr marL="3657600" indent="0">
              <a:buNone/>
              <a:defRPr sz="1335"/>
            </a:lvl7pPr>
            <a:lvl8pPr marL="4267200" indent="0">
              <a:buNone/>
              <a:defRPr sz="1335"/>
            </a:lvl8pPr>
            <a:lvl9pPr marL="4876800" indent="0">
              <a:buNone/>
              <a:defRPr sz="13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" y="-202646"/>
            <a:ext cx="12192999" cy="7265324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543863" y="649585"/>
            <a:ext cx="11104275" cy="5558830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534" y="2692190"/>
            <a:ext cx="4290088" cy="412018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359" y="783143"/>
            <a:ext cx="2456901" cy="16033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968" y="547646"/>
            <a:ext cx="3432261" cy="34322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351" y="2257156"/>
            <a:ext cx="9894666" cy="3090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80738"/>
            <a:ext cx="12193057" cy="74194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8343" y="121921"/>
            <a:ext cx="11495315" cy="65027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文本框 9"/>
          <p:cNvSpPr txBox="1"/>
          <p:nvPr/>
        </p:nvSpPr>
        <p:spPr>
          <a:xfrm>
            <a:off x="1061720" y="333375"/>
            <a:ext cx="10215880" cy="842943"/>
          </a:xfrm>
          <a:prstGeom prst="roundRect">
            <a:avLst>
              <a:gd name="adj" fmla="val 45855"/>
            </a:avLst>
          </a:prstGeom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100000">
                <a:srgbClr val="FDB446"/>
              </a:gs>
              <a:gs pos="72000">
                <a:srgbClr val="FDB446"/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3. Trao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đổi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về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kết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quả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quan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sát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15722"/>
              </a:solidFill>
              <a:effectLst/>
              <a:uLnTx/>
              <a:uFillTx/>
              <a:latin typeface="#9Slide07 IcielPony" panose="02000000000000000000" pitchFamily="2" charset="0"/>
              <a:ea typeface="字魂70号-灵悦黑体" panose="00000500000000000000" pitchFamily="2" charset="-122"/>
              <a:cs typeface="经典综艺体简" panose="02010609000101010101" pitchFamily="49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" y="1404937"/>
            <a:ext cx="4657725" cy="885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512" y="1414462"/>
            <a:ext cx="4791075" cy="962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2390775"/>
            <a:ext cx="1638300" cy="99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" y="-202646"/>
            <a:ext cx="12192999" cy="72653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80" y="-445067"/>
            <a:ext cx="7949939" cy="74264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8" t="41954" r="1368"/>
          <a:stretch>
            <a:fillRect/>
          </a:stretch>
        </p:blipFill>
        <p:spPr>
          <a:xfrm>
            <a:off x="2274003" y="2450016"/>
            <a:ext cx="8058716" cy="440798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721" y="2412875"/>
            <a:ext cx="4371949" cy="41988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29" y="1894665"/>
            <a:ext cx="3432261" cy="34322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7" t="61126" r="51230" b="4914"/>
          <a:stretch>
            <a:fillRect/>
          </a:stretch>
        </p:blipFill>
        <p:spPr>
          <a:xfrm>
            <a:off x="2745301" y="3163472"/>
            <a:ext cx="811358" cy="793042"/>
          </a:xfrm>
          <a:prstGeom prst="ellipse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81456" y="2683731"/>
            <a:ext cx="6422939" cy="31519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đạt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</a:p>
          <a:p>
            <a:pPr algn="ctr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suối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" y="-202646"/>
            <a:ext cx="12192999" cy="72653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80" y="-445067"/>
            <a:ext cx="7949939" cy="74264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8" t="41954" r="1368"/>
          <a:stretch>
            <a:fillRect/>
          </a:stretch>
        </p:blipFill>
        <p:spPr>
          <a:xfrm>
            <a:off x="2274003" y="2450016"/>
            <a:ext cx="8058716" cy="440798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721" y="2412875"/>
            <a:ext cx="4371949" cy="41988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29" y="1894665"/>
            <a:ext cx="3432261" cy="34322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7" t="61126" r="51230" b="4914"/>
          <a:stretch>
            <a:fillRect/>
          </a:stretch>
        </p:blipFill>
        <p:spPr>
          <a:xfrm>
            <a:off x="2745301" y="3163472"/>
            <a:ext cx="811358" cy="793042"/>
          </a:xfrm>
          <a:prstGeom prst="ellipse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448827" y="3163472"/>
            <a:ext cx="6422939" cy="1490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Quan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sát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một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cảnh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ao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hồ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sông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suối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hoặc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biển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đảo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và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ghi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lại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kết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quả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quan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sát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135560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80738"/>
            <a:ext cx="12193057" cy="74194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8343" y="121921"/>
            <a:ext cx="11495315" cy="6502718"/>
          </a:xfrm>
          <a:prstGeom prst="round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文本框 9"/>
          <p:cNvSpPr txBox="1"/>
          <p:nvPr/>
        </p:nvSpPr>
        <p:spPr>
          <a:xfrm>
            <a:off x="2618740" y="273050"/>
            <a:ext cx="6419850" cy="1022589"/>
          </a:xfrm>
          <a:prstGeom prst="roundRect">
            <a:avLst>
              <a:gd name="adj" fmla="val 45855"/>
            </a:avLst>
          </a:prstGeom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100000">
                <a:srgbClr val="FDB446"/>
              </a:gs>
              <a:gs pos="72000">
                <a:srgbClr val="FDB446"/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1. CHUẨN BỊ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115722"/>
              </a:solidFill>
              <a:effectLst/>
              <a:uLnTx/>
              <a:uFillTx/>
              <a:latin typeface="#9Slide07 IcielPony" panose="02000000000000000000" pitchFamily="2" charset="0"/>
              <a:ea typeface="字魂70号-灵悦黑体" panose="00000500000000000000" pitchFamily="2" charset="-122"/>
              <a:cs typeface="经典综艺体简" panose="0201060900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1" y="1295400"/>
            <a:ext cx="10458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vi-VN" sz="3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Lựa chọn cách quan sát (trực tiếp hoặc qua tranh ảnh, video,…)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ác phương pháp thu thập dữ liệu khách hàng thông dụ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924174"/>
            <a:ext cx="45339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hững Bức Tranh Phong Cảnh Đẹp - Khodohoa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77" y="2809875"/>
            <a:ext cx="4496073" cy="271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80738"/>
            <a:ext cx="12193057" cy="74194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8343" y="121921"/>
            <a:ext cx="11495315" cy="6502718"/>
          </a:xfrm>
          <a:prstGeom prst="round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文本框 9"/>
          <p:cNvSpPr txBox="1"/>
          <p:nvPr/>
        </p:nvSpPr>
        <p:spPr>
          <a:xfrm>
            <a:off x="3438525" y="308610"/>
            <a:ext cx="5674360" cy="811530"/>
          </a:xfrm>
          <a:prstGeom prst="roundRect">
            <a:avLst>
              <a:gd name="adj" fmla="val 45855"/>
            </a:avLst>
          </a:prstGeom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100000">
                <a:srgbClr val="FDB446"/>
              </a:gs>
              <a:gs pos="72000">
                <a:srgbClr val="FDB446"/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1. CHUẨN BỊ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115722"/>
              </a:solidFill>
              <a:effectLst/>
              <a:uLnTx/>
              <a:uFillTx/>
              <a:latin typeface="#9Slide07 IcielPony" panose="02000000000000000000" pitchFamily="2" charset="0"/>
              <a:ea typeface="字魂70号-灵悦黑体" panose="00000500000000000000" pitchFamily="2" charset="-122"/>
              <a:cs typeface="经典综艺体简" panose="0201060900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612" y="1208931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vi-VN" sz="3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Lựa chọn trình tự quan sát.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885825" y="1981200"/>
            <a:ext cx="10258425" cy="16859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Theo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809625" y="4114800"/>
            <a:ext cx="10258425" cy="16859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Theo </a:t>
            </a:r>
            <a:r>
              <a:rPr lang="en-US" sz="24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endParaRPr lang="en-US" sz="240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80738"/>
            <a:ext cx="12193057" cy="74194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8343" y="121921"/>
            <a:ext cx="11495315" cy="6502718"/>
          </a:xfrm>
          <a:prstGeom prst="round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文本框 9"/>
          <p:cNvSpPr txBox="1"/>
          <p:nvPr/>
        </p:nvSpPr>
        <p:spPr>
          <a:xfrm>
            <a:off x="542606" y="327919"/>
            <a:ext cx="11106785" cy="794028"/>
          </a:xfrm>
          <a:prstGeom prst="roundRect">
            <a:avLst>
              <a:gd name="adj" fmla="val 45855"/>
            </a:avLst>
          </a:prstGeom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100000">
                <a:srgbClr val="FDB446"/>
              </a:gs>
              <a:gs pos="72000">
                <a:srgbClr val="FDB446"/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2. Quan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sát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ghi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lại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kết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quả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quan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sát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: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#9Slide07 IcielPony" panose="02000000000000000000" pitchFamily="2" charset="0"/>
              <a:ea typeface="字魂70号-灵悦黑体" panose="00000500000000000000" pitchFamily="2" charset="-122"/>
              <a:cs typeface="经典综艺体简" panose="0201060900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900" y="1095375"/>
            <a:ext cx="926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Quan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suối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74" y="1776412"/>
            <a:ext cx="6467475" cy="23063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1575" y="4105275"/>
            <a:ext cx="92678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a. Quan sát toàn cảnh.</a:t>
            </a:r>
          </a:p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G: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– Không gian chung (thoáng, rộng, giữa rừng bao la,...)</a:t>
            </a:r>
          </a:p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– Đặc điểm chung (yên tĩnh, thơ mộng,..)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80738"/>
            <a:ext cx="12193057" cy="74194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8343" y="121921"/>
            <a:ext cx="11495315" cy="6502718"/>
          </a:xfrm>
          <a:prstGeom prst="round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0150" y="628650"/>
            <a:ext cx="9563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 sát toàn cảnh: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Không gian chung: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bị bó hẹp trong một khu vực, thoáng và mát, có nhiều cây cối xung quanh bờ hồ.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Đặc điểm chung: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yên tĩnh, có ít sóng, chỉ gợn lăn tăn đợt nhỏ, nước không quá trong xanh, hơi đục và không thấy đáy.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49" y="3281361"/>
            <a:ext cx="7545666" cy="2690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80738"/>
            <a:ext cx="12193057" cy="74194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8343" y="121921"/>
            <a:ext cx="11495315" cy="6502718"/>
          </a:xfrm>
          <a:prstGeom prst="round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文本框 9"/>
          <p:cNvSpPr txBox="1"/>
          <p:nvPr/>
        </p:nvSpPr>
        <p:spPr>
          <a:xfrm>
            <a:off x="489585" y="287020"/>
            <a:ext cx="11073765" cy="794028"/>
          </a:xfrm>
          <a:prstGeom prst="roundRect">
            <a:avLst>
              <a:gd name="adj" fmla="val 45855"/>
            </a:avLst>
          </a:prstGeom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100000">
                <a:srgbClr val="FDB446"/>
              </a:gs>
              <a:gs pos="72000">
                <a:srgbClr val="FDB446"/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2. Quan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sát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ghi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lại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kết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quả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quan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sát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: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15722"/>
              </a:solidFill>
              <a:effectLst/>
              <a:uLnTx/>
              <a:uFillTx/>
              <a:latin typeface="#9Slide07 IcielPony" panose="02000000000000000000" pitchFamily="2" charset="0"/>
              <a:ea typeface="字魂70号-灵悦黑体" panose="00000500000000000000" pitchFamily="2" charset="-122"/>
              <a:cs typeface="经典综艺体简" panose="0201060900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900" y="1095375"/>
            <a:ext cx="9267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Quan sát từng sự vật, hiện tượng,…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075" y="1752600"/>
            <a:ext cx="9267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2521667"/>
            <a:ext cx="10839450" cy="20931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4791075"/>
            <a:ext cx="10191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Lưu ý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có thể lựa chọn một số sự vật, hiện tượng chủ yếu, trọng tâm hoặc những sự vật, hiện tượng nổi bật, đặc sắc để quan sát.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80738"/>
            <a:ext cx="12193057" cy="74194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8343" y="121921"/>
            <a:ext cx="11495315" cy="6502718"/>
          </a:xfrm>
          <a:prstGeom prst="round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0150" y="628650"/>
            <a:ext cx="956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từng sự vật, hiện tượng.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50692"/>
              </p:ext>
            </p:extLst>
          </p:nvPr>
        </p:nvGraphicFramePr>
        <p:xfrm>
          <a:off x="1238248" y="1481309"/>
          <a:ext cx="10134602" cy="4457173"/>
        </p:xfrm>
        <a:graphic>
          <a:graphicData uri="http://schemas.openxmlformats.org/drawingml/2006/table">
            <a:tbl>
              <a:tblPr/>
              <a:tblGrid>
                <a:gridCol w="1434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9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9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9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99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80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Cảnh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dáng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Màu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sắc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Âm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Hương vị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1765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 hồ</a:t>
                      </a:r>
                      <a:endParaRPr lang="vi-VN" sz="2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Ít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sóng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gợn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gợn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nhỏ</a:t>
                      </a: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vẩn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thấy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đáy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Yên ắng, tĩnh lặng</a:t>
                      </a: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Hồ sạch sẽ, không xộc mùi lạ nào</a:t>
                      </a: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6524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Cây xanh quanh hồ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Cây to, xum xuê, cỏ mọc um tùm, nhiều</a:t>
                      </a: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Xanh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màu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đỏ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Xào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xạc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Hoa toả mùi thơm</a:t>
                      </a: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2246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</a:t>
                      </a:r>
                      <a:b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 hồ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dạng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to,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nhỏ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Chủ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yếu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thấy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nhỏ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Trắng, đen, vàng</a:t>
                      </a: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 quẫy đuôi vào nước kêu từng tiếng vụt</a:t>
                      </a: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459</Words>
  <Application>Microsoft Office PowerPoint</Application>
  <PresentationFormat>Widescreen</PresentationFormat>
  <Paragraphs>51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#9Slide07 IcielPony</vt:lpstr>
      <vt:lpstr>Arial</vt:lpstr>
      <vt:lpstr>Calibri</vt:lpstr>
      <vt:lpstr>Calibri Light</vt:lpstr>
      <vt:lpstr>Cambria</vt:lpstr>
      <vt:lpstr>Symbol</vt:lpstr>
      <vt:lpstr>Times New Roman</vt:lpstr>
      <vt:lpstr>字魂70号-灵悦黑体</vt:lpstr>
      <vt:lpstr>经典综艺体简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….. ngày …. tháng …. năm …..</dc:title>
  <dc:creator>Thao Tran</dc:creator>
  <cp:lastModifiedBy>Techsi.vn</cp:lastModifiedBy>
  <cp:revision>32</cp:revision>
  <dcterms:created xsi:type="dcterms:W3CDTF">2024-07-15T15:44:00Z</dcterms:created>
  <dcterms:modified xsi:type="dcterms:W3CDTF">2025-10-09T01:44:38Z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268AE77A4F1E4F1DAF97B58CDBBF618F_12</vt:lpwstr>
  </property>
  <property fmtid="{D5CDD505-2E9C-101B-9397-08002B2CF9AE}" pid="3" name="KSOProductBuildVer">
    <vt:lpwstr>1033-12.2.0.17562</vt:lpwstr>
  </property>
</Properties>
</file>