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24"/>
  </p:notesMasterIdLst>
  <p:sldIdLst>
    <p:sldId id="259" r:id="rId4"/>
    <p:sldId id="269" r:id="rId5"/>
    <p:sldId id="286" r:id="rId6"/>
    <p:sldId id="287" r:id="rId7"/>
    <p:sldId id="273" r:id="rId8"/>
    <p:sldId id="274" r:id="rId9"/>
    <p:sldId id="275" r:id="rId10"/>
    <p:sldId id="276" r:id="rId11"/>
    <p:sldId id="277" r:id="rId12"/>
    <p:sldId id="278" r:id="rId13"/>
    <p:sldId id="279" r:id="rId14"/>
    <p:sldId id="288" r:id="rId15"/>
    <p:sldId id="318" r:id="rId16"/>
    <p:sldId id="347" r:id="rId17"/>
    <p:sldId id="350" r:id="rId18"/>
    <p:sldId id="346" r:id="rId19"/>
    <p:sldId id="348" r:id="rId20"/>
    <p:sldId id="349" r:id="rId21"/>
    <p:sldId id="280"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680" autoAdjust="0"/>
  </p:normalViewPr>
  <p:slideViewPr>
    <p:cSldViewPr snapToGrid="0">
      <p:cViewPr varScale="1">
        <p:scale>
          <a:sx n="59" d="100"/>
          <a:sy n="59" d="100"/>
        </p:scale>
        <p:origin x="1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GV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latin typeface="Calibri" panose="020F0502020204030204" pitchFamily="34" charset="0"/>
                <a:ea typeface="Cambria" panose="02040503050406030204" pitchFamily="18" charset="0"/>
                <a:cs typeface="Calibri" panose="020F0502020204030204" pitchFamily="34" charset="0"/>
              </a:rPr>
              <a:t>Đoòng</a:t>
            </a:r>
            <a:r>
              <a:rPr lang="en-US" sz="1800" i="1" dirty="0">
                <a:latin typeface="Calibri" panose="020F0502020204030204" pitchFamily="34" charset="0"/>
                <a:ea typeface="Cambria" panose="02040503050406030204" pitchFamily="18" charset="0"/>
                <a:cs typeface="Calibri" panose="020F0502020204030204" pitchFamily="34" charset="0"/>
              </a:rPr>
              <a: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thung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lũng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Rào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 hay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4</a:t>
            </a:fld>
            <a:endParaRPr lang="en-US"/>
          </a:p>
        </p:txBody>
      </p:sp>
    </p:spTree>
    <p:extLst>
      <p:ext uri="{BB962C8B-B14F-4D97-AF65-F5344CB8AC3E}">
        <p14:creationId xmlns:p14="http://schemas.microsoft.com/office/powerpoint/2010/main" val="68457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ED0000"/>
                </a:solidFill>
                <a:effectLst/>
                <a:latin typeface="Times New Roman" panose="02020603050405020304" pitchFamily="18" charset="0"/>
                <a:ea typeface="Times New Roman" panose="02020603050405020304" pitchFamily="18" charset="0"/>
              </a:rPr>
              <a:t>Liên hệ: Qua nội dung bài đọc em có cảm nhận gì về cảnh đẹp hang động của nước ta?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17</a:t>
            </a:fld>
            <a:endParaRPr lang="en-US"/>
          </a:p>
        </p:txBody>
      </p:sp>
    </p:spTree>
    <p:extLst>
      <p:ext uri="{BB962C8B-B14F-4D97-AF65-F5344CB8AC3E}">
        <p14:creationId xmlns:p14="http://schemas.microsoft.com/office/powerpoint/2010/main" val="13721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18</a:t>
            </a:fld>
            <a:endParaRPr lang="en-US"/>
          </a:p>
        </p:txBody>
      </p:sp>
    </p:spTree>
    <p:extLst>
      <p:ext uri="{BB962C8B-B14F-4D97-AF65-F5344CB8AC3E}">
        <p14:creationId xmlns:p14="http://schemas.microsoft.com/office/powerpoint/2010/main" val="11702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6</a:t>
            </a:fld>
            <a:endParaRPr lang="en-US"/>
          </a:p>
        </p:txBody>
      </p:sp>
    </p:spTree>
    <p:extLst>
      <p:ext uri="{BB962C8B-B14F-4D97-AF65-F5344CB8AC3E}">
        <p14:creationId xmlns:p14="http://schemas.microsoft.com/office/powerpoint/2010/main" val="396052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7</a:t>
            </a:fld>
            <a:endParaRPr lang="en-US"/>
          </a:p>
        </p:txBody>
      </p:sp>
    </p:spTree>
    <p:extLst>
      <p:ext uri="{BB962C8B-B14F-4D97-AF65-F5344CB8AC3E}">
        <p14:creationId xmlns:p14="http://schemas.microsoft.com/office/powerpoint/2010/main" val="343220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GV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chốt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lần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so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Hang Deer</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9.5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triệu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m</a:t>
            </a:r>
            <a:r>
              <a:rPr lang="en-US" sz="1800" kern="100" baseline="30000" dirty="0">
                <a:effectLst/>
                <a:latin typeface="Times New Roman" panose="02020603050405020304" pitchFamily="18" charset="0"/>
                <a:ea typeface="Aptos" panose="020B0004020202020204" pitchFamily="34" charset="0"/>
                <a:cs typeface="Times New Roman" panose="02020603050405020304" pitchFamily="18" charset="0"/>
              </a:rPr>
              <a:t>3</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Malaysia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thạch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nhũ</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khổng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80m),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cả</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rừng</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nguyên</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đang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hệ</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tiết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riêng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hay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sông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tận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chưa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8</a:t>
            </a:fld>
            <a:endParaRPr lang="en-US"/>
          </a:p>
        </p:txBody>
      </p:sp>
    </p:spTree>
    <p:extLst>
      <p:ext uri="{BB962C8B-B14F-4D97-AF65-F5344CB8AC3E}">
        <p14:creationId xmlns:p14="http://schemas.microsoft.com/office/powerpoint/2010/main" val="69399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150m.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trí</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sập</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xuống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giếng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ánh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chiếu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hội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khoa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học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tìm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thấy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gồm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bì</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rêu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thân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bụi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nhỏ</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30m...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suối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chảy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sâu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của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đặc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biệt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nhằm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nghi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môi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vĩnh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cửu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9</a:t>
            </a:fld>
            <a:endParaRPr lang="en-US"/>
          </a:p>
        </p:txBody>
      </p:sp>
    </p:spTree>
    <p:extLst>
      <p:ext uri="{BB962C8B-B14F-4D97-AF65-F5344CB8AC3E}">
        <p14:creationId xmlns:p14="http://schemas.microsoft.com/office/powerpoint/2010/main" val="2594092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2013.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(38,5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m3).</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2014,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tờ</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The New York Times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52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phim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Good Morning America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ABC News.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10</a:t>
            </a:fld>
            <a:endParaRPr lang="en-US"/>
          </a:p>
        </p:txBody>
      </p:sp>
    </p:spTree>
    <p:extLst>
      <p:ext uri="{BB962C8B-B14F-4D97-AF65-F5344CB8AC3E}">
        <p14:creationId xmlns:p14="http://schemas.microsoft.com/office/powerpoint/2010/main" val="1163063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Hang Sơn Đoòng </a:t>
            </a:r>
            <a:r>
              <a:rPr lang="en-US" sz="1800" i="1" dirty="0" err="1">
                <a:effectLst/>
                <a:latin typeface="Times New Roman" panose="02020603050405020304" pitchFamily="18" charset="0"/>
                <a:ea typeface="Times New Roman" panose="02020603050405020304" pitchFamily="18" charset="0"/>
              </a:rPr>
              <a:t>là</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động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lớn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độc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đáo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nhiều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thước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khổng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lồ</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hơn</a:t>
            </a:r>
            <a:r>
              <a:rPr lang="en-US" sz="1800" i="1" dirty="0">
                <a:effectLst/>
                <a:latin typeface="Times New Roman" panose="02020603050405020304" pitchFamily="18" charset="0"/>
                <a:ea typeface="Times New Roman" panose="02020603050405020304" pitchFamily="18" charset="0"/>
              </a:rPr>
              <a:t> 80m),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rừng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cây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nguyên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đang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phát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triển</a:t>
            </a:r>
            <a:r>
              <a:rPr lang="en-US" sz="1800" i="1" dirty="0">
                <a:effectLst/>
                <a:latin typeface="Times New Roman" panose="02020603050405020304" pitchFamily="18" charset="0"/>
                <a:ea typeface="Times New Roman" panose="02020603050405020304" pitchFamily="18" charset="0"/>
              </a:rPr>
              <a:t> ở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lòng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tiết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riêng</a:t>
            </a:r>
            <a:r>
              <a:rPr lang="en-US" sz="1800" i="1" dirty="0">
                <a:effectLst/>
                <a:latin typeface="Times New Roman" panose="02020603050405020304" pitchFamily="18" charset="0"/>
                <a:ea typeface="Times New Roman" panose="02020603050405020304" pitchFamily="18" charset="0"/>
              </a:rPr>
              <a:t> hay </a:t>
            </a:r>
            <a:r>
              <a:rPr lang="en-US" sz="1800" i="1" dirty="0" err="1">
                <a:effectLst/>
                <a:latin typeface="Times New Roman" panose="02020603050405020304" pitchFamily="18" charset="0"/>
                <a:ea typeface="Times New Roman" panose="02020603050405020304" pitchFamily="18" charset="0"/>
              </a:rPr>
              <a:t>dòng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ngầm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tận</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11</a:t>
            </a:fld>
            <a:endParaRPr lang="en-US"/>
          </a:p>
        </p:txBody>
      </p:sp>
    </p:spTree>
    <p:extLst>
      <p:ext uri="{BB962C8B-B14F-4D97-AF65-F5344CB8AC3E}">
        <p14:creationId xmlns:p14="http://schemas.microsoft.com/office/powerpoint/2010/main" val="307884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492320" y="827419"/>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67084" y="1502076"/>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728044" y="1532556"/>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08284" y="145885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09074" y="444146"/>
            <a:ext cx="2719137" cy="49784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rgbClr val="002060"/>
                </a:solidFill>
                <a:latin typeface="Cambria" panose="02040503050406030204" pitchFamily="18" charset="0"/>
                <a:ea typeface="Cambria" panose="02040503050406030204" pitchFamily="18" charset="0"/>
              </a:rPr>
              <a:t>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707724" y="3137836"/>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108284" y="307687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77244" y="4052237"/>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108284" y="443831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8002" y="121055"/>
            <a:ext cx="11015995" cy="1807551"/>
            <a:chOff x="460038" y="115658"/>
            <a:chExt cx="11015995" cy="1612473"/>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0038" y="115658"/>
              <a:ext cx="11015995" cy="1612473"/>
            </a:xfrm>
            <a:prstGeom prst="rect">
              <a:avLst/>
            </a:prstGeom>
          </p:spPr>
        </p:pic>
        <p:sp>
          <p:nvSpPr>
            <p:cNvPr id="4" name="TextBox 3"/>
            <p:cNvSpPr txBox="1"/>
            <p:nvPr/>
          </p:nvSpPr>
          <p:spPr>
            <a:xfrm>
              <a:off x="902429" y="297526"/>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5. </a:t>
              </a:r>
              <a:r>
                <a:rPr lang="vi-VN" sz="32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4"/>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5"/>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787775" y="779805"/>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tuyệt đẹp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thảm thực vật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phong phú</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khác lạ. Cây cối ở đây khá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mỏng manh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dù là cây thân gỗ, Sơn Đoòng còn là nơi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trú ngụ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nhiều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loài động vật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trong đó có một số loài cá, nhện, cuốn chiếu, bọ cạp,... với đặc điểm chung là không có mắt và cơ thể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suốt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bí ẩn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hang động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lớn nhất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5602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p>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Chuẩn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bị</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tiếp</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theo.</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 bị dòng nước sông Rào Thương bào mòn liên tục trong một khoảng thời gian dài (từ 2 đến 5 triệu năm).</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 còn là nơi trú ngụ của nhiều loài động vật,</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trong đó</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có một số loài cá, nhện, cuốn chiếu, bọ cạp,...</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 và cơ thể trong suốt.</a:t>
            </a:r>
            <a:endParaRPr lang="en-US" sz="3200" dirty="0">
              <a:latin typeface="Calibri" panose="020F0502020204030204" pitchFamily="34" charset="0"/>
              <a:ea typeface="Cambria" panose="02040503050406030204" pitchFamily="18"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DB90DD6-2FA1-B847-C8E8-9CCBF6DD2BD7}"/>
              </a:ext>
            </a:extLst>
          </p:cNvPr>
          <p:cNvCxnSpPr>
            <a:cxnSpLocks/>
          </p:cNvCxnSpPr>
          <p:nvPr/>
        </p:nvCxnSpPr>
        <p:spPr>
          <a:xfrm flipH="1">
            <a:off x="3814011" y="18592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D12334B-A47A-2E4E-9F0B-680AB50C33BF}"/>
              </a:ext>
            </a:extLst>
          </p:cNvPr>
          <p:cNvCxnSpPr>
            <a:cxnSpLocks/>
          </p:cNvCxnSpPr>
          <p:nvPr/>
        </p:nvCxnSpPr>
        <p:spPr>
          <a:xfrm flipH="1">
            <a:off x="11405870" y="2380051"/>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EAA952B-2FF5-4760-6679-77ABEB6B25B9}"/>
              </a:ext>
            </a:extLst>
          </p:cNvPr>
          <p:cNvCxnSpPr>
            <a:cxnSpLocks/>
          </p:cNvCxnSpPr>
          <p:nvPr/>
        </p:nvCxnSpPr>
        <p:spPr>
          <a:xfrm flipH="1">
            <a:off x="2763253" y="36764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A705CFF-14C5-4F0B-D60E-066D64DDFFD3}"/>
              </a:ext>
            </a:extLst>
          </p:cNvPr>
          <p:cNvCxnSpPr>
            <a:cxnSpLocks/>
          </p:cNvCxnSpPr>
          <p:nvPr/>
        </p:nvCxnSpPr>
        <p:spPr>
          <a:xfrm flipH="1">
            <a:off x="1038846" y="4163297"/>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3"/>
          <a:stretch>
            <a:fillRect/>
          </a:stretch>
        </p:blipFill>
        <p:spPr>
          <a:xfrm>
            <a:off x="1340083" y="941462"/>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1978026" y="2845066"/>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6537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1551" y="-59125"/>
            <a:ext cx="11280928" cy="2114100"/>
            <a:chOff x="232786" y="28247"/>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786" y="28247"/>
              <a:ext cx="11280928" cy="2114100"/>
            </a:xfrm>
            <a:prstGeom prst="rect">
              <a:avLst/>
            </a:prstGeom>
          </p:spPr>
        </p:pic>
        <p:sp>
          <p:nvSpPr>
            <p:cNvPr id="4" name="TextBox 3"/>
            <p:cNvSpPr txBox="1"/>
            <p:nvPr/>
          </p:nvSpPr>
          <p:spPr>
            <a:xfrm>
              <a:off x="641798" y="384457"/>
              <a:ext cx="10127168" cy="1077218"/>
            </a:xfrm>
            <a:prstGeom prst="rect">
              <a:avLst/>
            </a:prstGeom>
            <a:noFill/>
          </p:spPr>
          <p:txBody>
            <a:bodyPr wrap="square" rtlCol="0">
              <a:spAutoFit/>
            </a:bodyPr>
            <a:lstStyle/>
            <a:p>
              <a:pPr marL="742950" indent="-742950" algn="just">
                <a:buAutoNum type="arabicPeriod"/>
              </a:pPr>
              <a:r>
                <a:rPr lang="vi-VN" sz="3200" b="1" dirty="0">
                  <a:latin typeface="Cambria" panose="02040503050406030204" pitchFamily="18" charset="0"/>
                  <a:ea typeface="Cambria" panose="02040503050406030204" pitchFamily="18" charset="0"/>
                </a:rPr>
                <a:t>Những câu được in đậm trong văn bản cho biết điều gì?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441551" y="4680898"/>
            <a:ext cx="11429825" cy="2092881"/>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a:t>
            </a:r>
            <a:r>
              <a:rPr lang="en-US" sz="2600" b="1" dirty="0">
                <a:solidFill>
                  <a:srgbClr val="FF0000"/>
                </a:solidFill>
                <a:latin typeface="Cambria" panose="02040503050406030204" pitchFamily="18" charset="0"/>
                <a:ea typeface="Cambria" panose="02040503050406030204" pitchFamily="18" charset="0"/>
              </a:rPr>
              <a:t>1</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a:t>
            </a:r>
            <a:r>
              <a:rPr lang="en-US" sz="2600" b="1" dirty="0">
                <a:solidFill>
                  <a:srgbClr val="FF0000"/>
                </a:solidFill>
                <a:latin typeface="Cambria" panose="02040503050406030204" pitchFamily="18" charset="0"/>
                <a:ea typeface="Cambria" panose="02040503050406030204" pitchFamily="18" charset="0"/>
              </a:rPr>
              <a:t>2</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a:t>
            </a:r>
            <a:r>
              <a:rPr lang="en-US" sz="2600" b="1" dirty="0">
                <a:solidFill>
                  <a:srgbClr val="FF0000"/>
                </a:solidFill>
                <a:latin typeface="Cambria" panose="02040503050406030204" pitchFamily="18" charset="0"/>
                <a:ea typeface="Cambria" panose="02040503050406030204" pitchFamily="18" charset="0"/>
              </a:rPr>
              <a:t>3</a:t>
            </a:r>
            <a:r>
              <a:rPr lang="vi-VN" sz="2600" b="1" dirty="0">
                <a:solidFill>
                  <a:srgbClr val="FF0000"/>
                </a:solidFill>
                <a:latin typeface="Cambria" panose="02040503050406030204" pitchFamily="18" charset="0"/>
                <a:ea typeface="Cambria" panose="02040503050406030204" pitchFamily="18" charset="0"/>
              </a:rPr>
              <a:t>).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4"/>
          <a:stretch>
            <a:fillRect/>
          </a:stretch>
        </p:blipFill>
        <p:spPr>
          <a:xfrm>
            <a:off x="1580396" y="1411314"/>
            <a:ext cx="9003238" cy="3353805"/>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8216" y="634622"/>
            <a:ext cx="11280928" cy="1651252"/>
            <a:chOff x="369451" y="721994"/>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451" y="721994"/>
              <a:ext cx="11280928" cy="1651252"/>
            </a:xfrm>
            <a:prstGeom prst="rect">
              <a:avLst/>
            </a:prstGeom>
          </p:spPr>
        </p:pic>
        <p:sp>
          <p:nvSpPr>
            <p:cNvPr id="4" name="TextBox 3"/>
            <p:cNvSpPr txBox="1"/>
            <p:nvPr/>
          </p:nvSpPr>
          <p:spPr>
            <a:xfrm>
              <a:off x="946331" y="964779"/>
              <a:ext cx="10127168" cy="1077218"/>
            </a:xfrm>
            <a:prstGeom prst="rect">
              <a:avLst/>
            </a:prstGeom>
            <a:noFill/>
          </p:spPr>
          <p:txBody>
            <a:bodyPr wrap="square" rtlCol="0">
              <a:spAutoFit/>
            </a:bodyPr>
            <a:lstStyle/>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2. </a:t>
              </a:r>
              <a:r>
                <a:rPr lang="vi-VN" sz="3200" b="1" dirty="0">
                  <a:latin typeface="Times New Roman" panose="02020603050405020304" pitchFamily="18" charset="0"/>
                  <a:ea typeface="Cambria" panose="02040503050406030204" pitchFamily="18" charset="0"/>
                  <a:cs typeface="Times New Roman" panose="02020603050405020304" pitchFamily="18" charset="0"/>
                </a:rPr>
                <a:t>Quá trình hình thành hang Sơn Đoòng được giới thiệu như thế nào?</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910390" y="287020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879910" y="425196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a:t>
            </a:r>
            <a:r>
              <a:rPr lang="en-US" sz="2000" b="1" dirty="0">
                <a:solidFill>
                  <a:srgbClr val="002060"/>
                </a:solidFill>
                <a:latin typeface="Cambria" panose="02040503050406030204" pitchFamily="18" charset="0"/>
                <a:ea typeface="Cambria" panose="02040503050406030204" pitchFamily="18" charset="0"/>
              </a:rPr>
              <a:t>ô</a:t>
            </a:r>
            <a:r>
              <a:rPr lang="vi-VN" sz="2000" b="1" dirty="0">
                <a:solidFill>
                  <a:srgbClr val="002060"/>
                </a:solidFill>
                <a:latin typeface="Cambria" panose="02040503050406030204" pitchFamily="18" charset="0"/>
                <a:ea typeface="Cambria" panose="02040503050406030204" pitchFamily="18" charset="0"/>
              </a:rPr>
              <a:t>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964230" y="3266440"/>
            <a:ext cx="981510" cy="1656080"/>
            <a:chOff x="4754880" y="2611120"/>
            <a:chExt cx="98151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964230" y="327152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376470" y="342900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777030" y="392684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757560" y="701180"/>
              <a:ext cx="10695960" cy="58477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Những chi tiết nào cho thấy hang Sơn Đoòng rất lớn?</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453" y="318973"/>
            <a:ext cx="11237121" cy="1618111"/>
            <a:chOff x="583235" y="292216"/>
            <a:chExt cx="11079375" cy="1621749"/>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235" y="292216"/>
              <a:ext cx="11079375" cy="1621749"/>
            </a:xfrm>
            <a:prstGeom prst="rect">
              <a:avLst/>
            </a:prstGeom>
          </p:spPr>
        </p:pic>
        <p:sp>
          <p:nvSpPr>
            <p:cNvPr id="4" name="TextBox 3"/>
            <p:cNvSpPr txBox="1"/>
            <p:nvPr/>
          </p:nvSpPr>
          <p:spPr>
            <a:xfrm>
              <a:off x="948874" y="491949"/>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a:t>
              </a:r>
              <a:r>
                <a:rPr lang="vi-VN" sz="3200" b="1" dirty="0">
                  <a:latin typeface="Cambria" panose="02040503050406030204" pitchFamily="18" charset="0"/>
                  <a:ea typeface="Cambria" panose="02040503050406030204" pitchFamily="18" charset="0"/>
                </a:rPr>
                <a:t>Nêu những điều đặc biệt của hệ sinh thái trong hang Sơn Đoòng.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82242" y="1799601"/>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4"/>
          <a:stretch>
            <a:fillRect/>
          </a:stretch>
        </p:blipFill>
        <p:spPr>
          <a:xfrm>
            <a:off x="2058770" y="3815355"/>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5"/>
          <a:stretch>
            <a:fillRect/>
          </a:stretch>
        </p:blipFill>
        <p:spPr>
          <a:xfrm>
            <a:off x="6172013" y="3815355"/>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1730</Words>
  <Application>Microsoft Office PowerPoint</Application>
  <PresentationFormat>Widescreen</PresentationFormat>
  <Paragraphs>69</Paragraphs>
  <Slides>20</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Aptos</vt:lpstr>
      <vt:lpstr>Arial</vt:lpstr>
      <vt:lpstr>Calibri</vt:lpstr>
      <vt:lpstr>Calibri Light</vt:lpstr>
      <vt:lpstr>Cambria</vt:lpstr>
      <vt:lpstr>等线</vt:lpstr>
      <vt:lpstr>等线 Light</vt:lpstr>
      <vt:lpstr>Segoe UI Historic</vt:lpstr>
      <vt:lpstr>Times New Roman</vt:lpstr>
      <vt:lpstr>思源黑体 CN Medium</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Techsi.vn</cp:lastModifiedBy>
  <cp:revision>72</cp:revision>
  <dcterms:created xsi:type="dcterms:W3CDTF">2024-01-12T14:48:10Z</dcterms:created>
  <dcterms:modified xsi:type="dcterms:W3CDTF">2025-10-09T01:45:30Z</dcterms:modified>
</cp:coreProperties>
</file>