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5" r:id="rId2"/>
    <p:sldId id="285" r:id="rId3"/>
    <p:sldId id="263" r:id="rId4"/>
    <p:sldId id="298" r:id="rId5"/>
    <p:sldId id="264" r:id="rId6"/>
    <p:sldId id="299" r:id="rId7"/>
    <p:sldId id="266" r:id="rId8"/>
    <p:sldId id="269" r:id="rId9"/>
    <p:sldId id="301" r:id="rId10"/>
    <p:sldId id="267" r:id="rId11"/>
    <p:sldId id="300" r:id="rId12"/>
    <p:sldId id="289" r:id="rId13"/>
    <p:sldId id="268" r:id="rId14"/>
    <p:sldId id="273" r:id="rId15"/>
    <p:sldId id="348" r:id="rId16"/>
    <p:sldId id="349" r:id="rId17"/>
    <p:sldId id="272" r:id="rId18"/>
    <p:sldId id="304" r:id="rId19"/>
    <p:sldId id="274" r:id="rId20"/>
    <p:sldId id="357" r:id="rId21"/>
    <p:sldId id="360" r:id="rId22"/>
    <p:sldId id="350" r:id="rId23"/>
    <p:sldId id="305" r:id="rId24"/>
    <p:sldId id="351" r:id="rId25"/>
    <p:sldId id="276" r:id="rId26"/>
    <p:sldId id="287" r:id="rId27"/>
    <p:sldId id="359"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871B47"/>
    <a:srgbClr val="DE1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86" autoAdjust="0"/>
    <p:restoredTop sz="80272" autoAdjust="0"/>
  </p:normalViewPr>
  <p:slideViewPr>
    <p:cSldViewPr snapToGrid="0">
      <p:cViewPr varScale="1">
        <p:scale>
          <a:sx n="59" d="100"/>
          <a:sy n="59" d="100"/>
        </p:scale>
        <p:origin x="5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B05CE-2F3F-4113-B299-88BD001C1137}"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2D586-3ACF-44F2-A088-F84BED38A0E3}" type="slidenum">
              <a:rPr lang="en-US" smtClean="0"/>
              <a:t>‹#›</a:t>
            </a:fld>
            <a:endParaRPr lang="en-US"/>
          </a:p>
        </p:txBody>
      </p:sp>
    </p:spTree>
    <p:extLst>
      <p:ext uri="{BB962C8B-B14F-4D97-AF65-F5344CB8AC3E}">
        <p14:creationId xmlns:p14="http://schemas.microsoft.com/office/powerpoint/2010/main" val="364896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vi.wikipedia.org/wiki/Chi%E1%BB%81u_cao"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Pts val="1000"/>
              <a:buFont typeface="Symbol" panose="05050102010706020507" pitchFamily="18" charset="2"/>
              <a:buNone/>
              <a:tabLst>
                <a:tab pos="457200" algn="l"/>
              </a:tabLst>
              <a:defRPr/>
            </a:pPr>
            <a:r>
              <a:rPr lang="en-US" sz="1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thiệu</a:t>
            </a:r>
            <a:r>
              <a:rPr lang="en-US"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Vịnh</a:t>
            </a:r>
            <a:r>
              <a:rPr lang="en-US"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Hạ</a:t>
            </a:r>
            <a:r>
              <a:rPr lang="en-US"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Long </a:t>
            </a:r>
            <a:r>
              <a:rPr lang="vi-VN" sz="2800" b="0" i="0" dirty="0">
                <a:effectLst/>
                <a:highlight>
                  <a:srgbClr val="FFFFFF"/>
                </a:highlight>
                <a:latin typeface="arial" panose="020B0604020202020204" pitchFamily="34" charset="0"/>
              </a:rPr>
              <a:t>là một vịnh biển nổi tiếng của tỉnh Quảng Ninh nước ta.</a:t>
            </a:r>
            <a:r>
              <a:rPr lang="en-US" sz="2800" b="0" i="0" dirty="0">
                <a:effectLst/>
                <a:highlight>
                  <a:srgbClr val="FFFFFF"/>
                </a:highlight>
                <a:latin typeface="arial" panose="020B0604020202020204" pitchFamily="34"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Có</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1.553 km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2000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hòn</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thù</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r>
              <a:rPr lang="en-US" sz="2800" b="0" i="0" kern="1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800" b="0" i="0" dirty="0">
                <a:effectLst/>
                <a:highlight>
                  <a:srgbClr val="FFFFFF"/>
                </a:highlight>
                <a:latin typeface="arial" panose="020B0604020202020204" pitchFamily="34" charset="0"/>
              </a:rPr>
              <a:t>Đây là một danh lam thắng cảnh đặc sắc, hùng vĩ, cách thủ đô Hà Nội khoảng 170 km về phía Đông Bắc. Vịnh Hạ Long có khoảng hơn 1600 đảo đá và hòn đảo nhỏ, các đảo này có hình dạng và kích thước đa dạng: hòn trống mái, con chó đá,… Vịnh Hạ Long được UNESCO ba lần vinh danh là Di sản thế giới về giá trị địa chất, địa mạo các năm 1994, 2000, 2023.</a:t>
            </a:r>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1</a:t>
            </a:fld>
            <a:endParaRPr lang="en-US"/>
          </a:p>
        </p:txBody>
      </p:sp>
    </p:spTree>
    <p:extLst>
      <p:ext uri="{BB962C8B-B14F-4D97-AF65-F5344CB8AC3E}">
        <p14:creationId xmlns:p14="http://schemas.microsoft.com/office/powerpoint/2010/main" val="100649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err="1">
                <a:solidFill>
                  <a:srgbClr val="202122"/>
                </a:solidFill>
                <a:highlight>
                  <a:srgbClr val="FFFFFF"/>
                </a:highlight>
                <a:latin typeface="Times New Roman" panose="02020603050405020304" pitchFamily="18" charset="0"/>
                <a:cs typeface="Times New Roman" panose="02020603050405020304" pitchFamily="18" charset="0"/>
              </a:rPr>
              <a:t>Hòn</a:t>
            </a:r>
            <a:r>
              <a:rPr lang="en-US" sz="1200" b="1" dirty="0">
                <a:solidFill>
                  <a:srgbClr val="202122"/>
                </a:solidFill>
                <a:highlight>
                  <a:srgbClr val="FFFFFF"/>
                </a:highlight>
                <a:latin typeface="Times New Roman" panose="02020603050405020304" pitchFamily="18" charset="0"/>
                <a:cs typeface="Times New Roman" panose="02020603050405020304" pitchFamily="18" charset="0"/>
              </a:rPr>
              <a:t> </a:t>
            </a:r>
            <a:r>
              <a:rPr lang="en-US" sz="1200" b="1" dirty="0" err="1">
                <a:solidFill>
                  <a:srgbClr val="202122"/>
                </a:solidFill>
                <a:highlight>
                  <a:srgbClr val="FFFFFF"/>
                </a:highlight>
                <a:latin typeface="Times New Roman" panose="02020603050405020304" pitchFamily="18" charset="0"/>
                <a:cs typeface="Times New Roman" panose="02020603050405020304" pitchFamily="18" charset="0"/>
              </a:rPr>
              <a:t>Gà</a:t>
            </a:r>
            <a:r>
              <a:rPr lang="en-US" sz="1200" b="1" dirty="0">
                <a:solidFill>
                  <a:srgbClr val="202122"/>
                </a:solidFill>
                <a:highlight>
                  <a:srgbClr val="FFFFFF"/>
                </a:highlight>
                <a:latin typeface="Times New Roman" panose="02020603050405020304" pitchFamily="18" charset="0"/>
                <a:cs typeface="Times New Roman" panose="02020603050405020304" pitchFamily="18" charset="0"/>
              </a:rPr>
              <a:t> </a:t>
            </a:r>
            <a:r>
              <a:rPr lang="en-US" sz="1200" b="1" dirty="0" err="1">
                <a:solidFill>
                  <a:srgbClr val="202122"/>
                </a:solidFill>
                <a:highlight>
                  <a:srgbClr val="FFFFFF"/>
                </a:highlight>
                <a:latin typeface="Times New Roman" panose="02020603050405020304" pitchFamily="18" charset="0"/>
                <a:cs typeface="Times New Roman" panose="02020603050405020304" pitchFamily="18" charset="0"/>
              </a:rPr>
              <a:t>Chọi</a:t>
            </a:r>
            <a:r>
              <a:rPr lang="en-US" sz="1200" b="1" dirty="0">
                <a:solidFill>
                  <a:srgbClr val="202122"/>
                </a:solidFill>
                <a:highlight>
                  <a:srgbClr val="FFFFFF"/>
                </a:highlight>
                <a:latin typeface="Times New Roman" panose="02020603050405020304" pitchFamily="18" charset="0"/>
                <a:cs typeface="Times New Roman" panose="02020603050405020304" pitchFamily="18" charset="0"/>
              </a:rPr>
              <a:t>: </a:t>
            </a:r>
          </a:p>
          <a:p>
            <a:pPr>
              <a:defRPr/>
            </a:pPr>
            <a:r>
              <a:rPr lang="vi-VN" sz="1200" dirty="0">
                <a:solidFill>
                  <a:srgbClr val="FF0000"/>
                </a:solidFill>
                <a:highlight>
                  <a:srgbClr val="FFFFFF"/>
                </a:highlight>
                <a:latin typeface="+mj-lt"/>
              </a:rPr>
              <a:t>Là một trong những hòn đảo nổi tiếng trên vịnh Hạ Long, hòn Gà Chọi (hay đôi khi gọi là Hòn Trống Mái). </a:t>
            </a:r>
            <a:r>
              <a:rPr lang="en-US" sz="1200" dirty="0" err="1">
                <a:solidFill>
                  <a:srgbClr val="FF0000"/>
                </a:solidFill>
                <a:highlight>
                  <a:srgbClr val="FFFFFF"/>
                </a:highlight>
                <a:latin typeface="Times New Roman" panose="02020603050405020304" pitchFamily="18" charset="0"/>
                <a:cs typeface="Times New Roman" panose="02020603050405020304" pitchFamily="18" charset="0"/>
              </a:rPr>
              <a:t>Hòn</a:t>
            </a:r>
            <a:r>
              <a:rPr lang="vi-VN" sz="1200" dirty="0">
                <a:solidFill>
                  <a:srgbClr val="FF0000"/>
                </a:solidFill>
                <a:highlight>
                  <a:srgbClr val="FFFFFF"/>
                </a:highlight>
                <a:latin typeface="Times New Roman" panose="02020603050405020304" pitchFamily="18" charset="0"/>
                <a:cs typeface="Times New Roman" panose="02020603050405020304" pitchFamily="18" charset="0"/>
              </a:rPr>
              <a:t> </a:t>
            </a:r>
            <a:r>
              <a:rPr lang="vi-VN" sz="1200" dirty="0">
                <a:solidFill>
                  <a:srgbClr val="FF0000"/>
                </a:solidFill>
                <a:highlight>
                  <a:srgbClr val="FFFFFF"/>
                </a:highlight>
                <a:latin typeface="+mj-lt"/>
              </a:rPr>
              <a:t>có hình thù giống như một đôi gà, một trống</a:t>
            </a:r>
            <a:r>
              <a:rPr lang="en-US" sz="1200" dirty="0">
                <a:solidFill>
                  <a:srgbClr val="FF0000"/>
                </a:solidFill>
                <a:highlight>
                  <a:srgbClr val="FFFFFF"/>
                </a:highlight>
                <a:latin typeface="+mj-lt"/>
              </a:rPr>
              <a:t>,</a:t>
            </a:r>
            <a:r>
              <a:rPr lang="vi-VN" sz="1200" dirty="0">
                <a:solidFill>
                  <a:srgbClr val="FF0000"/>
                </a:solidFill>
                <a:highlight>
                  <a:srgbClr val="FFFFFF"/>
                </a:highlight>
                <a:latin typeface="+mj-lt"/>
              </a:rPr>
              <a:t> một mái, có </a:t>
            </a:r>
            <a:r>
              <a:rPr lang="vi-VN" sz="1200" dirty="0">
                <a:solidFill>
                  <a:srgbClr val="FF0000"/>
                </a:solidFill>
                <a:highlight>
                  <a:srgbClr val="FFFFFF"/>
                </a:highlight>
                <a:latin typeface="+mj-lt"/>
                <a:hlinkClick r:id="rId3" tooltip="Chiều cao">
                  <a:extLst>
                    <a:ext uri="{A12FA001-AC4F-418D-AE19-62706E023703}">
                      <ahyp:hlinkClr xmlns:ahyp="http://schemas.microsoft.com/office/drawing/2018/hyperlinkcolor" xmlns="" val="tx"/>
                    </a:ext>
                  </a:extLst>
                </a:hlinkClick>
              </a:rPr>
              <a:t>chiều cao</a:t>
            </a:r>
            <a:r>
              <a:rPr lang="vi-VN" sz="1200" dirty="0">
                <a:solidFill>
                  <a:srgbClr val="FF0000"/>
                </a:solidFill>
                <a:highlight>
                  <a:srgbClr val="FFFFFF"/>
                </a:highlight>
                <a:latin typeface="+mj-lt"/>
              </a:rPr>
              <a:t> khoảng hơn 10m với chân thót lại ở tư thế rất chênh vênh. </a:t>
            </a:r>
            <a:r>
              <a:rPr lang="en-US" sz="1200" dirty="0" err="1">
                <a:solidFill>
                  <a:srgbClr val="FF0000"/>
                </a:solidFill>
                <a:highlight>
                  <a:srgbClr val="FFFFFF"/>
                </a:highlight>
                <a:latin typeface="Times New Roman" panose="02020603050405020304" pitchFamily="18" charset="0"/>
                <a:cs typeface="Times New Roman" panose="02020603050405020304" pitchFamily="18" charset="0"/>
              </a:rPr>
              <a:t>Hòn</a:t>
            </a:r>
            <a:r>
              <a:rPr lang="en-US" sz="1200" dirty="0">
                <a:solidFill>
                  <a:srgbClr val="FF0000"/>
                </a:solidFill>
                <a:highlight>
                  <a:srgbClr val="FFFFFF"/>
                </a:highlight>
                <a:latin typeface="Times New Roman" panose="02020603050405020304" pitchFamily="18" charset="0"/>
                <a:cs typeface="Times New Roman" panose="02020603050405020304" pitchFamily="18" charset="0"/>
              </a:rPr>
              <a:t> </a:t>
            </a:r>
            <a:r>
              <a:rPr lang="en-US" sz="1200" dirty="0" err="1">
                <a:solidFill>
                  <a:srgbClr val="FF0000"/>
                </a:solidFill>
                <a:highlight>
                  <a:srgbClr val="FFFFFF"/>
                </a:highlight>
                <a:latin typeface="Times New Roman" panose="02020603050405020304" pitchFamily="18" charset="0"/>
                <a:cs typeface="Times New Roman" panose="02020603050405020304" pitchFamily="18" charset="0"/>
              </a:rPr>
              <a:t>còn</a:t>
            </a:r>
            <a:r>
              <a:rPr lang="en-US" sz="1200" dirty="0">
                <a:solidFill>
                  <a:srgbClr val="FF0000"/>
                </a:solidFill>
                <a:highlight>
                  <a:srgbClr val="FFFFFF"/>
                </a:highlight>
                <a:latin typeface="Times New Roman" panose="02020603050405020304" pitchFamily="18" charset="0"/>
                <a:cs typeface="Times New Roman" panose="02020603050405020304" pitchFamily="18" charset="0"/>
              </a:rPr>
              <a:t> </a:t>
            </a:r>
            <a:r>
              <a:rPr lang="vi-VN" sz="1200" dirty="0">
                <a:solidFill>
                  <a:srgbClr val="FF0000"/>
                </a:solidFill>
                <a:highlight>
                  <a:srgbClr val="FFFFFF"/>
                </a:highlight>
                <a:latin typeface="+mj-lt"/>
              </a:rPr>
              <a:t>Là biểu tượng trên logo của vịnh Hạ Long</a:t>
            </a:r>
            <a:r>
              <a:rPr lang="en-US" sz="1200" dirty="0">
                <a:solidFill>
                  <a:srgbClr val="FF0000"/>
                </a:solidFill>
                <a:highlight>
                  <a:srgbClr val="FFFFFF"/>
                </a:highlight>
                <a:latin typeface="+mj-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21</a:t>
            </a:fld>
            <a:endParaRPr lang="en-US"/>
          </a:p>
        </p:txBody>
      </p:sp>
    </p:spTree>
    <p:extLst>
      <p:ext uri="{BB962C8B-B14F-4D97-AF65-F5344CB8AC3E}">
        <p14:creationId xmlns:p14="http://schemas.microsoft.com/office/powerpoint/2010/main" val="1977655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23</a:t>
            </a:fld>
            <a:endParaRPr lang="en-US"/>
          </a:p>
        </p:txBody>
      </p:sp>
    </p:spTree>
    <p:extLst>
      <p:ext uri="{BB962C8B-B14F-4D97-AF65-F5344CB8AC3E}">
        <p14:creationId xmlns:p14="http://schemas.microsoft.com/office/powerpoint/2010/main" val="173754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24</a:t>
            </a:fld>
            <a:endParaRPr lang="en-US"/>
          </a:p>
        </p:txBody>
      </p:sp>
    </p:spTree>
    <p:extLst>
      <p:ext uri="{BB962C8B-B14F-4D97-AF65-F5344CB8AC3E}">
        <p14:creationId xmlns:p14="http://schemas.microsoft.com/office/powerpoint/2010/main" val="2942918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i="1" dirty="0">
                <a:effectLst/>
                <a:latin typeface="Times New Roman" panose="02020603050405020304" pitchFamily="18" charset="0"/>
                <a:ea typeface="Times New Roman" panose="02020603050405020304" pitchFamily="18" charset="0"/>
              </a:rPr>
              <a:t>Bài đọc đã khắc hoạ lên một bức tranh Hạ Long với những hang đảo có vẻ đẹp kì thú, đầy sự sống động và những sự tích huyền bí.</a:t>
            </a:r>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26</a:t>
            </a:fld>
            <a:endParaRPr lang="en-US"/>
          </a:p>
        </p:txBody>
      </p:sp>
    </p:spTree>
    <p:extLst>
      <p:ext uri="{BB962C8B-B14F-4D97-AF65-F5344CB8AC3E}">
        <p14:creationId xmlns:p14="http://schemas.microsoft.com/office/powerpoint/2010/main" val="34865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Giới thiệu bao quát về vịnh Hạ Long với rất nhiều hòn đảo được xếp đặt độc đáo.</a:t>
            </a:r>
            <a:endParaRPr kumimoji="0" lang="en-US"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14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Đoạn</a:t>
            </a:r>
            <a:r>
              <a:rPr lang="en-US" b="1" dirty="0"/>
              <a:t> 2, 3: </a:t>
            </a:r>
            <a:r>
              <a:rPr lang="vi-VN" sz="1200" b="1" dirty="0">
                <a:solidFill>
                  <a:srgbClr val="FF0000"/>
                </a:solidFill>
                <a:latin typeface="Cambria" panose="02040503050406030204" pitchFamily="18" charset="0"/>
                <a:ea typeface="Cambria" panose="02040503050406030204" pitchFamily="18" charset="0"/>
              </a:rPr>
              <a:t>Miêu tả bao quát toàn cảnh trên vịnh Hạ Long và miêu tả hình dáng một số đảo có hình dáng đặc biệt</a:t>
            </a:r>
            <a:endParaRPr kumimoji="0" lang="en-US"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 </a:t>
            </a:r>
            <a:r>
              <a:rPr kumimoji="0" lang="vi-VN"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Giới thiệu bao quát về vịnh Hạ Long với rất nhiều hòn đảo được xếp đặt độc đáo.</a:t>
            </a:r>
            <a:endParaRPr kumimoji="0" lang="en-US" sz="1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22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17</a:t>
            </a:fld>
            <a:endParaRPr lang="en-US"/>
          </a:p>
        </p:txBody>
      </p:sp>
    </p:spTree>
    <p:extLst>
      <p:ext uri="{BB962C8B-B14F-4D97-AF65-F5344CB8AC3E}">
        <p14:creationId xmlns:p14="http://schemas.microsoft.com/office/powerpoint/2010/main" val="221347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Đảo của Hạ Long không phải là những núi đá buồn tẻ, đơn điệu mà mỗi hòn, mỗi dáng đều thấp thoáng hình ảnh của sự sống.</a:t>
            </a:r>
            <a:endParaRPr lang="en-US" sz="1800" dirty="0">
              <a:effectLst/>
              <a:latin typeface="Times New Roman" panose="02020603050405020304" pitchFamily="18" charset="0"/>
              <a:ea typeface="Times New Roman" panose="02020603050405020304" pitchFamily="18" charset="0"/>
            </a:endParaRPr>
          </a:p>
          <a:p>
            <a:pPr marL="171450" indent="-171450">
              <a:buFont typeface="Symbol" panose="05050102010706020507" pitchFamily="18" charset="2"/>
              <a:buChar char="Þ"/>
            </a:pPr>
            <a:r>
              <a:rPr lang="vi-VN" b="0" i="0" dirty="0">
                <a:solidFill>
                  <a:srgbClr val="333333"/>
                </a:solidFill>
                <a:effectLst/>
                <a:highlight>
                  <a:srgbClr val="FFFFFF"/>
                </a:highlight>
                <a:latin typeface="Roboto" panose="02000000000000000000" pitchFamily="2" charset="0"/>
              </a:rPr>
              <a:t>Tác giả sử dụng biện pháp</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gì</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để</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miêu</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tả</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hình</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dáng</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của</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một</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số</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hòn</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đảo</a:t>
            </a:r>
            <a:r>
              <a:rPr lang="en-US" b="0" i="0" dirty="0">
                <a:solidFill>
                  <a:srgbClr val="333333"/>
                </a:solidFill>
                <a:effectLst/>
                <a:highlight>
                  <a:srgbClr val="FFFFFF"/>
                </a:highlight>
                <a:latin typeface="Roboto" panose="02000000000000000000" pitchFamily="2" charset="0"/>
              </a:rPr>
              <a:t>?</a:t>
            </a:r>
          </a:p>
          <a:p>
            <a:pPr marL="171450" indent="-171450">
              <a:buFont typeface="Symbol" panose="05050102010706020507" pitchFamily="18" charset="2"/>
              <a:buChar char="Þ"/>
            </a:pPr>
            <a:r>
              <a:rPr lang="en-US" b="0" i="0" dirty="0">
                <a:solidFill>
                  <a:srgbClr val="333333"/>
                </a:solidFill>
                <a:effectLst/>
                <a:highlight>
                  <a:srgbClr val="FFFFFF"/>
                </a:highlight>
                <a:latin typeface="Roboto" panose="02000000000000000000" pitchFamily="2" charset="0"/>
              </a:rPr>
              <a:t>BP</a:t>
            </a:r>
            <a:r>
              <a:rPr lang="vi-VN"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điệp</a:t>
            </a:r>
            <a:r>
              <a:rPr lang="en-US" b="0" i="0" dirty="0">
                <a:solidFill>
                  <a:srgbClr val="333333"/>
                </a:solidFill>
                <a:effectLst/>
                <a:highlight>
                  <a:srgbClr val="FFFFFF"/>
                </a:highlight>
                <a:latin typeface="Roboto" panose="02000000000000000000" pitchFamily="2" charset="0"/>
              </a:rPr>
              <a:t> </a:t>
            </a:r>
            <a:r>
              <a:rPr lang="en-US" b="0" i="0" dirty="0" err="1">
                <a:solidFill>
                  <a:srgbClr val="333333"/>
                </a:solidFill>
                <a:effectLst/>
                <a:highlight>
                  <a:srgbClr val="FFFFFF"/>
                </a:highlight>
                <a:latin typeface="Roboto" panose="02000000000000000000" pitchFamily="2" charset="0"/>
              </a:rPr>
              <a:t>từ</a:t>
            </a:r>
            <a:r>
              <a:rPr lang="en-US" b="0" i="0" dirty="0">
                <a:solidFill>
                  <a:srgbClr val="333333"/>
                </a:solidFill>
                <a:effectLst/>
                <a:highlight>
                  <a:srgbClr val="FFFFFF"/>
                </a:highlight>
                <a:latin typeface="Roboto" panose="02000000000000000000" pitchFamily="2" charset="0"/>
              </a:rPr>
              <a:t> </a:t>
            </a:r>
            <a:r>
              <a:rPr lang="vi-VN" b="0" i="0" dirty="0">
                <a:solidFill>
                  <a:srgbClr val="333333"/>
                </a:solidFill>
                <a:effectLst/>
                <a:highlight>
                  <a:srgbClr val="FFFFFF"/>
                </a:highlight>
                <a:latin typeface="Roboto" panose="02000000000000000000" pitchFamily="2" charset="0"/>
              </a:rPr>
              <a:t>“có </a:t>
            </a:r>
            <a:r>
              <a:rPr lang="en-US" b="0" i="0" dirty="0" err="1">
                <a:solidFill>
                  <a:srgbClr val="333333"/>
                </a:solidFill>
                <a:effectLst/>
                <a:highlight>
                  <a:srgbClr val="FFFFFF"/>
                </a:highlight>
                <a:latin typeface="Roboto" panose="02000000000000000000" pitchFamily="2" charset="0"/>
              </a:rPr>
              <a:t>hòn</a:t>
            </a:r>
            <a:r>
              <a:rPr lang="vi-VN" b="0" i="0" dirty="0">
                <a:solidFill>
                  <a:srgbClr val="333333"/>
                </a:solidFill>
                <a:effectLst/>
                <a:highlight>
                  <a:srgbClr val="FFFFFF"/>
                </a:highlight>
                <a:latin typeface="Roboto" panose="02000000000000000000" pitchFamily="2" charset="0"/>
              </a:rPr>
              <a:t>” đồng thời sử dụng nhiều từ láy tượng hình giúp ta cảm nhận được sự sắp xếp thú vị của các hòn đảo ở Hạ Long.</a:t>
            </a:r>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19</a:t>
            </a:fld>
            <a:endParaRPr lang="en-US"/>
          </a:p>
        </p:txBody>
      </p:sp>
    </p:spTree>
    <p:extLst>
      <p:ext uri="{BB962C8B-B14F-4D97-AF65-F5344CB8AC3E}">
        <p14:creationId xmlns:p14="http://schemas.microsoft.com/office/powerpoint/2010/main" val="288006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vi-VN" sz="1200" b="1" dirty="0">
                <a:solidFill>
                  <a:schemeClr val="tx1">
                    <a:lumMod val="95000"/>
                    <a:lumOff val="5000"/>
                  </a:schemeClr>
                </a:solidFill>
                <a:latin typeface="+mj-lt"/>
              </a:rPr>
              <a:t>Hòn Con Cóc</a:t>
            </a:r>
          </a:p>
          <a:p>
            <a:pPr lvl="0">
              <a:defRPr/>
            </a:pPr>
            <a:r>
              <a:rPr lang="vi-VN" sz="1200" dirty="0">
                <a:solidFill>
                  <a:srgbClr val="FF0000"/>
                </a:solidFill>
                <a:latin typeface="+mj-lt"/>
              </a:rPr>
              <a:t>Hòn Con Cóc nằm cách cảng tàu du lịch Bãi Cháy khoảng 12 km về phía Đông Nam, trên Vùng vịnh Hạ Long. Đây là hòn núi đá rất đẹp có góc nghiêng và hình dáng như một con cóc ngồi xổm giữa biển nước, cao khoảng</a:t>
            </a:r>
            <a:r>
              <a:rPr lang="en-US" sz="1200" dirty="0">
                <a:solidFill>
                  <a:srgbClr val="FF0000"/>
                </a:solidFill>
                <a:latin typeface="+mj-lt"/>
              </a:rPr>
              <a:t> 9m</a:t>
            </a:r>
            <a:r>
              <a:rPr lang="en-US" sz="1200" dirty="0">
                <a:solidFill>
                  <a:srgbClr val="FF0000"/>
                </a:solidFill>
                <a:latin typeface="Times New Roman" panose="02020603050405020304" pitchFamily="18" charset="0"/>
                <a:cs typeface="Times New Roman" panose="02020603050405020304" pitchFamily="18" charset="0"/>
              </a:rPr>
              <a:t>. </a:t>
            </a:r>
            <a:r>
              <a:rPr lang="vi-VN" sz="1200" dirty="0">
                <a:solidFill>
                  <a:srgbClr val="FF0000"/>
                </a:solidFill>
                <a:latin typeface="Times New Roman" panose="02020603050405020304" pitchFamily="18" charset="0"/>
                <a:cs typeface="Times New Roman" panose="02020603050405020304" pitchFamily="18" charset="0"/>
              </a:rPr>
              <a:t>Mang hình một chú cóc đang ngồi đợi trời mưa giữa mênh mông biển khơi, hòn Con Cóc được xem là tuyệt tác của thiên nhiên cho vịnh Hạ Long.</a:t>
            </a:r>
            <a:endParaRPr lang="en-US" sz="1200"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E2D586-3ACF-44F2-A088-F84BED38A0E3}" type="slidenum">
              <a:rPr lang="en-US" smtClean="0"/>
              <a:t>20</a:t>
            </a:fld>
            <a:endParaRPr lang="en-US"/>
          </a:p>
        </p:txBody>
      </p:sp>
    </p:spTree>
    <p:extLst>
      <p:ext uri="{BB962C8B-B14F-4D97-AF65-F5344CB8AC3E}">
        <p14:creationId xmlns:p14="http://schemas.microsoft.com/office/powerpoint/2010/main" val="53845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07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76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98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62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35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16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5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77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PPTMON slide">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t>2025/10/9</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sp>
        <p:nvSpPr>
          <p:cNvPr id="5"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sp>
        <p:nvSpPr>
          <p:cNvPr id="6"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a:fillRect/>
          </a:stretch>
        </p:blipFill>
        <p:spPr>
          <a:xfrm>
            <a:off x="1616130" y="7791450"/>
            <a:ext cx="1824009" cy="2002485"/>
          </a:xfrm>
          <a:prstGeom prst="rect">
            <a:avLst/>
          </a:prstGeom>
        </p:spPr>
      </p:pic>
      <p:sp>
        <p:nvSpPr>
          <p:cNvPr id="9" name="TextBox 3"/>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8"/>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0" name="Title 1"/>
          <p:cNvSpPr txBox="1"/>
          <p:nvPr userDrawn="1"/>
        </p:nvSpPr>
        <p:spPr>
          <a:xfrm>
            <a:off x="1435012" y="9462561"/>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11" name="Picture 10"/>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p:cNvSpPr txBox="1"/>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6" name="TextBox 15"/>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panose="020B0604020202020204"/>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panose="020B0604020202020204"/>
            </a:endParaRPr>
          </a:p>
        </p:txBody>
      </p:sp>
    </p:spTree>
    <p:extLst>
      <p:ext uri="{BB962C8B-B14F-4D97-AF65-F5344CB8AC3E}">
        <p14:creationId xmlns:p14="http://schemas.microsoft.com/office/powerpoint/2010/main" val="1409759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28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80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281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7.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9.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9.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9.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EBA71F35-5F87-BBD6-BF52-C3D6DF8452B3}"/>
              </a:ext>
            </a:extLst>
          </p:cNvPr>
          <p:cNvSpPr/>
          <p:nvPr/>
        </p:nvSpPr>
        <p:spPr>
          <a:xfrm>
            <a:off x="0" y="0"/>
            <a:ext cx="12192000" cy="6858000"/>
          </a:xfrm>
          <a:custGeom>
            <a:avLst/>
            <a:gdLst/>
            <a:ahLst/>
            <a:cxnLst/>
            <a:rect l="l" t="t" r="r" b="b"/>
            <a:pathLst>
              <a:path w="2336040" h="3024000">
                <a:moveTo>
                  <a:pt x="0" y="0"/>
                </a:moveTo>
                <a:lnTo>
                  <a:pt x="2336040" y="0"/>
                </a:lnTo>
                <a:lnTo>
                  <a:pt x="2336040" y="3024000"/>
                </a:lnTo>
                <a:lnTo>
                  <a:pt x="0" y="30240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2">
            <a:extLst>
              <a:ext uri="{FF2B5EF4-FFF2-40B4-BE49-F238E27FC236}">
                <a16:creationId xmlns:a16="http://schemas.microsoft.com/office/drawing/2014/main" id="{94C0DB69-950C-2C66-7504-A155ED3FE417}"/>
              </a:ext>
            </a:extLst>
          </p:cNvPr>
          <p:cNvSpPr/>
          <p:nvPr/>
        </p:nvSpPr>
        <p:spPr>
          <a:xfrm>
            <a:off x="0" y="1435816"/>
            <a:ext cx="4486276" cy="4048125"/>
          </a:xfrm>
          <a:custGeom>
            <a:avLst/>
            <a:gdLst/>
            <a:ahLst/>
            <a:cxnLst/>
            <a:rect l="l" t="t" r="r" b="b"/>
            <a:pathLst>
              <a:path w="9060674" h="6048000">
                <a:moveTo>
                  <a:pt x="0" y="0"/>
                </a:moveTo>
                <a:lnTo>
                  <a:pt x="9060674" y="0"/>
                </a:lnTo>
                <a:lnTo>
                  <a:pt x="9060674" y="6048000"/>
                </a:lnTo>
                <a:lnTo>
                  <a:pt x="0" y="6048000"/>
                </a:lnTo>
                <a:lnTo>
                  <a:pt x="0" y="0"/>
                </a:lnTo>
                <a:close/>
              </a:path>
            </a:pathLst>
          </a:custGeom>
          <a:blipFill>
            <a:blip r:embed="rId5"/>
            <a:stretch>
              <a:fillRect/>
            </a:stretch>
          </a:blipFill>
        </p:spPr>
        <p:txBody>
          <a:bodyPr/>
          <a:lstStyle/>
          <a:p>
            <a:endParaRPr lang="en-US"/>
          </a:p>
        </p:txBody>
      </p:sp>
      <p:pic>
        <p:nvPicPr>
          <p:cNvPr id="9" name="Picture 8">
            <a:extLst>
              <a:ext uri="{FF2B5EF4-FFF2-40B4-BE49-F238E27FC236}">
                <a16:creationId xmlns:a16="http://schemas.microsoft.com/office/drawing/2014/main" id="{2E2657C2-4154-81DD-BC79-505C51098251}"/>
              </a:ext>
            </a:extLst>
          </p:cNvPr>
          <p:cNvPicPr>
            <a:picLocks noChangeAspect="1"/>
          </p:cNvPicPr>
          <p:nvPr/>
        </p:nvPicPr>
        <p:blipFill>
          <a:blip r:embed="rId6"/>
          <a:stretch>
            <a:fillRect/>
          </a:stretch>
        </p:blipFill>
        <p:spPr>
          <a:xfrm>
            <a:off x="4188357" y="173133"/>
            <a:ext cx="4267570" cy="2578832"/>
          </a:xfrm>
          <a:prstGeom prst="rect">
            <a:avLst/>
          </a:prstGeom>
        </p:spPr>
      </p:pic>
      <p:pic>
        <p:nvPicPr>
          <p:cNvPr id="15" name="Picture 14">
            <a:extLst>
              <a:ext uri="{FF2B5EF4-FFF2-40B4-BE49-F238E27FC236}">
                <a16:creationId xmlns:a16="http://schemas.microsoft.com/office/drawing/2014/main" id="{4D2D04D7-7291-3696-B3C2-42EDB80D58FF}"/>
              </a:ext>
            </a:extLst>
          </p:cNvPr>
          <p:cNvPicPr>
            <a:picLocks noChangeAspect="1"/>
          </p:cNvPicPr>
          <p:nvPr/>
        </p:nvPicPr>
        <p:blipFill>
          <a:blip r:embed="rId7"/>
          <a:stretch>
            <a:fillRect/>
          </a:stretch>
        </p:blipFill>
        <p:spPr>
          <a:xfrm>
            <a:off x="2243138" y="1718144"/>
            <a:ext cx="10289705" cy="3527899"/>
          </a:xfrm>
          <a:prstGeom prst="rect">
            <a:avLst/>
          </a:prstGeom>
        </p:spPr>
      </p:pic>
      <p:pic>
        <p:nvPicPr>
          <p:cNvPr id="17" name="Picture 16">
            <a:extLst>
              <a:ext uri="{FF2B5EF4-FFF2-40B4-BE49-F238E27FC236}">
                <a16:creationId xmlns:a16="http://schemas.microsoft.com/office/drawing/2014/main" id="{1EA12516-EAF1-2437-6CAC-A6646C9D197C}"/>
              </a:ext>
            </a:extLst>
          </p:cNvPr>
          <p:cNvPicPr>
            <a:picLocks noChangeAspect="1"/>
          </p:cNvPicPr>
          <p:nvPr/>
        </p:nvPicPr>
        <p:blipFill>
          <a:blip r:embed="rId8"/>
          <a:stretch>
            <a:fillRect/>
          </a:stretch>
        </p:blipFill>
        <p:spPr>
          <a:xfrm>
            <a:off x="7979728" y="5998389"/>
            <a:ext cx="3420152" cy="859611"/>
          </a:xfrm>
          <a:prstGeom prst="rect">
            <a:avLst/>
          </a:prstGeom>
        </p:spPr>
      </p:pic>
    </p:spTree>
    <p:extLst>
      <p:ext uri="{BB962C8B-B14F-4D97-AF65-F5344CB8AC3E}">
        <p14:creationId xmlns:p14="http://schemas.microsoft.com/office/powerpoint/2010/main" val="21326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p:cNvSpPr/>
          <p:nvPr/>
        </p:nvSpPr>
        <p:spPr>
          <a:xfrm>
            <a:off x="-116589" y="796414"/>
            <a:ext cx="12258700" cy="583298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그래픽 48"/>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9259305" y="5851896"/>
            <a:ext cx="2882806" cy="1785310"/>
          </a:xfrm>
          <a:prstGeom prst="rect">
            <a:avLst/>
          </a:prstGeom>
        </p:spPr>
      </p:pic>
      <p:pic>
        <p:nvPicPr>
          <p:cNvPr id="8" name="그래픽 29"/>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08716" y="7098300"/>
            <a:ext cx="255683" cy="255683"/>
          </a:xfrm>
          <a:prstGeom prst="rect">
            <a:avLst/>
          </a:prstGeom>
        </p:spPr>
      </p:pic>
      <p:grpSp>
        <p:nvGrpSpPr>
          <p:cNvPr id="34" name="Group 33"/>
          <p:cNvGrpSpPr/>
          <p:nvPr/>
        </p:nvGrpSpPr>
        <p:grpSpPr>
          <a:xfrm>
            <a:off x="1784818" y="1305666"/>
            <a:ext cx="7181312" cy="1704156"/>
            <a:chOff x="3504719" y="2951146"/>
            <a:chExt cx="5164987" cy="1057480"/>
          </a:xfrm>
        </p:grpSpPr>
        <p:pic>
          <p:nvPicPr>
            <p:cNvPr id="35" name="Picture 3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36" name="TextBox 35"/>
            <p:cNvSpPr txBox="1"/>
            <p:nvPr/>
          </p:nvSpPr>
          <p:spPr>
            <a:xfrm>
              <a:off x="4336231" y="3132187"/>
              <a:ext cx="3732697" cy="668446"/>
            </a:xfrm>
            <a:prstGeom prst="rect">
              <a:avLst/>
            </a:prstGeom>
            <a:noFill/>
          </p:spPr>
          <p:txBody>
            <a:bodyPr wrap="square" rtlCol="0">
              <a:spAutoFit/>
            </a:bodyPr>
            <a:lstStyle/>
            <a:p>
              <a:pPr rtl="0">
                <a:spcBef>
                  <a:spcPts val="0"/>
                </a:spcBef>
                <a:spcAft>
                  <a:spcPts val="500"/>
                </a:spcAft>
              </a:pPr>
              <a:r>
                <a:rPr lang="en-US" sz="3200" dirty="0">
                  <a:latin typeface="Cambria" panose="02040503050406030204" pitchFamily="18" charset="0"/>
                  <a:ea typeface="Cambria" panose="02040503050406030204" pitchFamily="18" charset="0"/>
                </a:rPr>
                <a:t>B</a:t>
              </a:r>
              <a:r>
                <a:rPr lang="vi-VN" sz="3200" b="0" i="0" u="none" strike="noStrike" dirty="0">
                  <a:effectLst/>
                  <a:latin typeface="Cambria" panose="02040503050406030204" pitchFamily="18" charset="0"/>
                  <a:ea typeface="Cambria" panose="02040503050406030204" pitchFamily="18" charset="0"/>
                </a:rPr>
                <a:t>ức thành dài và vững chắc. Khơi: vùng biển xa bờ.</a:t>
              </a:r>
              <a:endParaRPr lang="vi-VN" sz="4800" b="0" dirty="0">
                <a:effectLst/>
                <a:latin typeface="Cambria" panose="02040503050406030204" pitchFamily="18" charset="0"/>
                <a:ea typeface="Cambria" panose="02040503050406030204" pitchFamily="18" charset="0"/>
              </a:endParaRPr>
            </a:p>
          </p:txBody>
        </p:sp>
      </p:grpSp>
      <p:sp>
        <p:nvSpPr>
          <p:cNvPr id="37" name="Oval 36"/>
          <p:cNvSpPr/>
          <p:nvPr/>
        </p:nvSpPr>
        <p:spPr>
          <a:xfrm>
            <a:off x="839973" y="1300089"/>
            <a:ext cx="2100966"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Trường</a:t>
            </a:r>
            <a:r>
              <a:rPr kumimoji="0" lang="en-US" sz="24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mn-cs"/>
              </a:rPr>
              <a:t>thành</a:t>
            </a:r>
            <a:endParaRPr kumimoji="0" lang="en-US" sz="2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7"/>
          <a:stretch>
            <a:fillRect/>
          </a:stretch>
        </p:blipFill>
        <p:spPr>
          <a:xfrm>
            <a:off x="2351190" y="-112703"/>
            <a:ext cx="7888908" cy="1609483"/>
          </a:xfrm>
          <a:prstGeom prst="rect">
            <a:avLst/>
          </a:prstGeom>
        </p:spPr>
      </p:pic>
      <p:pic>
        <p:nvPicPr>
          <p:cNvPr id="4098" name="Picture 2" descr="Khám phá Vạn Lý Trường Thành - Di sản vĩ đại của Trung Quốc">
            <a:extLst>
              <a:ext uri="{FF2B5EF4-FFF2-40B4-BE49-F238E27FC236}">
                <a16:creationId xmlns:a16="http://schemas.microsoft.com/office/drawing/2014/main" id="{A49DF33F-4CE7-1915-788A-6DD15BD7EA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3507" y="3023190"/>
            <a:ext cx="6758763" cy="33793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wipe(down)">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p:cNvSpPr/>
          <p:nvPr/>
        </p:nvSpPr>
        <p:spPr>
          <a:xfrm>
            <a:off x="-116589" y="796414"/>
            <a:ext cx="12258700" cy="583298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그래픽 48"/>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9259305" y="5851896"/>
            <a:ext cx="2882806" cy="1785310"/>
          </a:xfrm>
          <a:prstGeom prst="rect">
            <a:avLst/>
          </a:prstGeom>
        </p:spPr>
      </p:pic>
      <p:pic>
        <p:nvPicPr>
          <p:cNvPr id="8" name="그래픽 29"/>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08716" y="7098300"/>
            <a:ext cx="255683" cy="255683"/>
          </a:xfrm>
          <a:prstGeom prst="rect">
            <a:avLst/>
          </a:prstGeom>
        </p:spPr>
      </p:pic>
      <p:grpSp>
        <p:nvGrpSpPr>
          <p:cNvPr id="34" name="Group 33"/>
          <p:cNvGrpSpPr/>
          <p:nvPr/>
        </p:nvGrpSpPr>
        <p:grpSpPr>
          <a:xfrm>
            <a:off x="1784818" y="1305666"/>
            <a:ext cx="7181312" cy="1704156"/>
            <a:chOff x="3504719" y="2951146"/>
            <a:chExt cx="5164987" cy="1057480"/>
          </a:xfrm>
        </p:grpSpPr>
        <p:pic>
          <p:nvPicPr>
            <p:cNvPr id="35" name="Picture 3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36" name="TextBox 35"/>
            <p:cNvSpPr txBox="1"/>
            <p:nvPr/>
          </p:nvSpPr>
          <p:spPr>
            <a:xfrm>
              <a:off x="4504470" y="3244350"/>
              <a:ext cx="3732697" cy="3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Vùng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biển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bờ</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7" name="Oval 36"/>
          <p:cNvSpPr/>
          <p:nvPr/>
        </p:nvSpPr>
        <p:spPr>
          <a:xfrm>
            <a:off x="839973" y="1300089"/>
            <a:ext cx="2100966"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Khơi</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7"/>
          <a:stretch>
            <a:fillRect/>
          </a:stretch>
        </p:blipFill>
        <p:spPr>
          <a:xfrm>
            <a:off x="2351190" y="-112703"/>
            <a:ext cx="7888908" cy="1609483"/>
          </a:xfrm>
          <a:prstGeom prst="rect">
            <a:avLst/>
          </a:prstGeom>
        </p:spPr>
      </p:pic>
      <p:grpSp>
        <p:nvGrpSpPr>
          <p:cNvPr id="2" name="Group 1">
            <a:extLst>
              <a:ext uri="{FF2B5EF4-FFF2-40B4-BE49-F238E27FC236}">
                <a16:creationId xmlns:a16="http://schemas.microsoft.com/office/drawing/2014/main" id="{5E70E9ED-31E3-92BF-49CA-D7596E1A2A26}"/>
              </a:ext>
            </a:extLst>
          </p:cNvPr>
          <p:cNvGrpSpPr/>
          <p:nvPr/>
        </p:nvGrpSpPr>
        <p:grpSpPr>
          <a:xfrm>
            <a:off x="3741209" y="3293954"/>
            <a:ext cx="7181312" cy="1704156"/>
            <a:chOff x="3504719" y="2951146"/>
            <a:chExt cx="5164987" cy="1057480"/>
          </a:xfrm>
        </p:grpSpPr>
        <p:pic>
          <p:nvPicPr>
            <p:cNvPr id="4" name="Picture 3">
              <a:extLst>
                <a:ext uri="{FF2B5EF4-FFF2-40B4-BE49-F238E27FC236}">
                  <a16:creationId xmlns:a16="http://schemas.microsoft.com/office/drawing/2014/main" id="{52831D93-3D5E-CB91-5B79-C4A9B37BF72D}"/>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6" name="TextBox 5">
              <a:extLst>
                <a:ext uri="{FF2B5EF4-FFF2-40B4-BE49-F238E27FC236}">
                  <a16:creationId xmlns:a16="http://schemas.microsoft.com/office/drawing/2014/main" id="{EF32E8D6-8140-5278-2C9D-727D8B36BE7C}"/>
                </a:ext>
              </a:extLst>
            </p:cNvPr>
            <p:cNvSpPr txBox="1"/>
            <p:nvPr/>
          </p:nvSpPr>
          <p:spPr>
            <a:xfrm>
              <a:off x="4336231" y="3132187"/>
              <a:ext cx="3732697" cy="3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Vùng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biển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gần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bờ</a:t>
              </a:r>
              <a:endPar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7" name="Oval 6">
            <a:extLst>
              <a:ext uri="{FF2B5EF4-FFF2-40B4-BE49-F238E27FC236}">
                <a16:creationId xmlns:a16="http://schemas.microsoft.com/office/drawing/2014/main" id="{6FA7714C-7694-6424-B7CC-AADDFD0B6E95}"/>
              </a:ext>
            </a:extLst>
          </p:cNvPr>
          <p:cNvSpPr/>
          <p:nvPr/>
        </p:nvSpPr>
        <p:spPr>
          <a:xfrm>
            <a:off x="2796364" y="3288377"/>
            <a:ext cx="2100966"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Lộng</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789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17"/>
          <p:cNvSpPr/>
          <p:nvPr/>
        </p:nvSpPr>
        <p:spPr>
          <a:xfrm>
            <a:off x="170121" y="180753"/>
            <a:ext cx="12021879" cy="6444119"/>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Calibri"/>
              <a:ea typeface="思源黑体 CN Bold" panose="020B0800000000000000"/>
              <a:cs typeface="+mn-cs"/>
            </a:endParaRPr>
          </a:p>
        </p:txBody>
      </p:sp>
      <p:grpSp>
        <p:nvGrpSpPr>
          <p:cNvPr id="2" name="Group 1">
            <a:extLst>
              <a:ext uri="{FF2B5EF4-FFF2-40B4-BE49-F238E27FC236}">
                <a16:creationId xmlns:a16="http://schemas.microsoft.com/office/drawing/2014/main" id="{5478EF80-5F08-3159-A384-08D030C51400}"/>
              </a:ext>
            </a:extLst>
          </p:cNvPr>
          <p:cNvGrpSpPr/>
          <p:nvPr/>
        </p:nvGrpSpPr>
        <p:grpSpPr>
          <a:xfrm>
            <a:off x="284306" y="395673"/>
            <a:ext cx="5798127" cy="3135379"/>
            <a:chOff x="457200" y="1176848"/>
            <a:chExt cx="5798127" cy="3135379"/>
          </a:xfrm>
        </p:grpSpPr>
        <p:grpSp>
          <p:nvGrpSpPr>
            <p:cNvPr id="3" name="Group 2">
              <a:extLst>
                <a:ext uri="{FF2B5EF4-FFF2-40B4-BE49-F238E27FC236}">
                  <a16:creationId xmlns:a16="http://schemas.microsoft.com/office/drawing/2014/main" id="{B9178D56-5CD5-E459-4804-A611098E2C83}"/>
                </a:ext>
              </a:extLst>
            </p:cNvPr>
            <p:cNvGrpSpPr/>
            <p:nvPr/>
          </p:nvGrpSpPr>
          <p:grpSpPr>
            <a:xfrm>
              <a:off x="457200" y="1922318"/>
              <a:ext cx="5798127" cy="2389909"/>
              <a:chOff x="602672" y="2483427"/>
              <a:chExt cx="5922819" cy="2389909"/>
            </a:xfrm>
            <a:solidFill>
              <a:srgbClr val="FFFFCC"/>
            </a:solidFill>
          </p:grpSpPr>
          <p:sp>
            <p:nvSpPr>
              <p:cNvPr id="9" name="Rectangle: Rounded Corners 6">
                <a:extLst>
                  <a:ext uri="{FF2B5EF4-FFF2-40B4-BE49-F238E27FC236}">
                    <a16:creationId xmlns:a16="http://schemas.microsoft.com/office/drawing/2014/main" id="{14838A85-9096-BAE9-8856-429DD2B7E94A}"/>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Phân</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theo</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đoạn</a:t>
                </a:r>
                <a:r>
                  <a:rPr lang="en-US" sz="3200" dirty="0">
                    <a:solidFill>
                      <a:prstClr val="black"/>
                    </a:solidFill>
                    <a:latin typeface="Calibri" panose="020F0502020204030204" pitchFamily="34" charset="0"/>
                    <a:cs typeface="Calibri" panose="020F0502020204030204" pitchFamily="34" charset="0"/>
                  </a:rPr>
                  <a:t>.</a:t>
                </a:r>
              </a:p>
              <a:p>
                <a:pPr algn="just" defTabSz="914377"/>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Tất</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cả</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thành</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viên</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đều</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a:t>
                </a:r>
              </a:p>
              <a:p>
                <a:pPr algn="just" defTabSz="914377"/>
                <a:endParaRPr lang="en-US" sz="3200" dirty="0">
                  <a:solidFill>
                    <a:prstClr val="black"/>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AF1BCA2-319F-EF65-2224-81F8C00EAEF0}"/>
                  </a:ext>
                </a:extLst>
              </p:cNvPr>
              <p:cNvPicPr>
                <a:picLocks noChangeAspect="1"/>
              </p:cNvPicPr>
              <p:nvPr/>
            </p:nvPicPr>
            <p:blipFill>
              <a:blip r:embed="rId2"/>
              <a:stretch>
                <a:fillRect/>
              </a:stretch>
            </p:blipFill>
            <p:spPr>
              <a:xfrm flipH="1">
                <a:off x="907221" y="2770898"/>
                <a:ext cx="609091" cy="609091"/>
              </a:xfrm>
              <a:prstGeom prst="rect">
                <a:avLst/>
              </a:prstGeom>
              <a:grpFill/>
              <a:ln>
                <a:noFill/>
              </a:ln>
            </p:spPr>
          </p:pic>
          <p:pic>
            <p:nvPicPr>
              <p:cNvPr id="11" name="Picture 10">
                <a:extLst>
                  <a:ext uri="{FF2B5EF4-FFF2-40B4-BE49-F238E27FC236}">
                    <a16:creationId xmlns:a16="http://schemas.microsoft.com/office/drawing/2014/main" id="{0342364B-6A93-BB91-5FA2-E761F2FC83FC}"/>
                  </a:ext>
                </a:extLst>
              </p:cNvPr>
              <p:cNvPicPr>
                <a:picLocks noChangeAspect="1"/>
              </p:cNvPicPr>
              <p:nvPr/>
            </p:nvPicPr>
            <p:blipFill>
              <a:blip r:embed="rId2"/>
              <a:stretch>
                <a:fillRect/>
              </a:stretch>
            </p:blipFill>
            <p:spPr>
              <a:xfrm flipH="1">
                <a:off x="907221" y="3268339"/>
                <a:ext cx="609091" cy="609091"/>
              </a:xfrm>
              <a:prstGeom prst="rect">
                <a:avLst/>
              </a:prstGeom>
              <a:grpFill/>
              <a:ln>
                <a:noFill/>
              </a:ln>
            </p:spPr>
          </p:pic>
        </p:grpSp>
        <p:sp>
          <p:nvSpPr>
            <p:cNvPr id="8" name="Rectangle: Rounded Corners 7">
              <a:extLst>
                <a:ext uri="{FF2B5EF4-FFF2-40B4-BE49-F238E27FC236}">
                  <a16:creationId xmlns:a16="http://schemas.microsoft.com/office/drawing/2014/main" id="{92D36212-59CD-A1A1-61F6-67616AC0C0AA}"/>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Calibri" panose="020F0502020204030204" pitchFamily="34" charset="0"/>
                  <a:cs typeface="Calibri" panose="020F0502020204030204" pitchFamily="34" charset="0"/>
                </a:rPr>
                <a:t>Yêu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cầu</a:t>
              </a:r>
              <a:endParaRPr lang="en-US" sz="6600" dirty="0">
                <a:solidFill>
                  <a:prstClr val="black"/>
                </a:solidFill>
                <a:latin typeface="Calibri" panose="020F0502020204030204" pitchFamily="34" charset="0"/>
                <a:cs typeface="Calibri" panose="020F0502020204030204" pitchFamily="34" charset="0"/>
              </a:endParaRPr>
            </a:p>
          </p:txBody>
        </p:sp>
      </p:grpSp>
      <p:grpSp>
        <p:nvGrpSpPr>
          <p:cNvPr id="13" name="Group 12">
            <a:extLst>
              <a:ext uri="{FF2B5EF4-FFF2-40B4-BE49-F238E27FC236}">
                <a16:creationId xmlns:a16="http://schemas.microsoft.com/office/drawing/2014/main" id="{D4BA4B59-F99A-4586-E205-131A0E7CB2AA}"/>
              </a:ext>
            </a:extLst>
          </p:cNvPr>
          <p:cNvGrpSpPr/>
          <p:nvPr/>
        </p:nvGrpSpPr>
        <p:grpSpPr>
          <a:xfrm>
            <a:off x="5107877" y="3462652"/>
            <a:ext cx="6840681" cy="3152792"/>
            <a:chOff x="535741" y="1748982"/>
            <a:chExt cx="6840681" cy="3152791"/>
          </a:xfrm>
        </p:grpSpPr>
        <p:grpSp>
          <p:nvGrpSpPr>
            <p:cNvPr id="14" name="Group 13">
              <a:extLst>
                <a:ext uri="{FF2B5EF4-FFF2-40B4-BE49-F238E27FC236}">
                  <a16:creationId xmlns:a16="http://schemas.microsoft.com/office/drawing/2014/main" id="{7731C8CC-328C-926D-72C1-475E806496E6}"/>
                </a:ext>
              </a:extLst>
            </p:cNvPr>
            <p:cNvGrpSpPr/>
            <p:nvPr/>
          </p:nvGrpSpPr>
          <p:grpSpPr>
            <a:xfrm>
              <a:off x="535741" y="2511864"/>
              <a:ext cx="6840681" cy="2389909"/>
              <a:chOff x="5351318" y="4311147"/>
              <a:chExt cx="6840681" cy="2389909"/>
            </a:xfrm>
            <a:solidFill>
              <a:srgbClr val="FFFFCC"/>
            </a:solidFill>
          </p:grpSpPr>
          <p:sp>
            <p:nvSpPr>
              <p:cNvPr id="16" name="Rectangle: Rounded Corners 13">
                <a:extLst>
                  <a:ext uri="{FF2B5EF4-FFF2-40B4-BE49-F238E27FC236}">
                    <a16:creationId xmlns:a16="http://schemas.microsoft.com/office/drawing/2014/main" id="{2075AD2C-D465-633B-7E27-C84B0273DA51}"/>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đúng</a:t>
                </a:r>
                <a:r>
                  <a:rPr lang="en-US" sz="3200" dirty="0">
                    <a:solidFill>
                      <a:prstClr val="black"/>
                    </a:solidFill>
                    <a:latin typeface="Calibri" panose="020F0502020204030204" pitchFamily="34" charset="0"/>
                    <a:cs typeface="Calibri" panose="020F0502020204030204" pitchFamily="34" charset="0"/>
                  </a:rPr>
                  <a:t>.</a:t>
                </a:r>
              </a:p>
              <a:p>
                <a:pPr marL="514338" indent="-514338" algn="just" defTabSz="914377">
                  <a:buFontTx/>
                  <a:buAutoNum type="arabicPeriod"/>
                </a:pP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 to, </a:t>
                </a:r>
                <a:r>
                  <a:rPr lang="en-US" sz="3200" dirty="0" err="1">
                    <a:solidFill>
                      <a:prstClr val="black"/>
                    </a:solidFill>
                    <a:latin typeface="Calibri" panose="020F0502020204030204" pitchFamily="34" charset="0"/>
                    <a:cs typeface="Calibri" panose="020F0502020204030204" pitchFamily="34" charset="0"/>
                  </a:rPr>
                  <a:t>rõ</a:t>
                </a:r>
                <a:r>
                  <a:rPr lang="en-US" sz="3200" dirty="0">
                    <a:solidFill>
                      <a:prstClr val="black"/>
                    </a:solidFill>
                    <a:latin typeface="Calibri" panose="020F0502020204030204" pitchFamily="34" charset="0"/>
                    <a:cs typeface="Calibri" panose="020F0502020204030204" pitchFamily="34" charset="0"/>
                  </a:rPr>
                  <a:t>.</a:t>
                </a:r>
              </a:p>
              <a:p>
                <a:pPr marL="514338" indent="-514338" algn="just" defTabSz="914377">
                  <a:buFontTx/>
                  <a:buAutoNum type="arabicPeriod"/>
                </a:pPr>
                <a:r>
                  <a:rPr lang="en-US" sz="3200" dirty="0" err="1">
                    <a:solidFill>
                      <a:prstClr val="black"/>
                    </a:solidFill>
                    <a:latin typeface="Calibri" panose="020F0502020204030204" pitchFamily="34" charset="0"/>
                    <a:cs typeface="Calibri" panose="020F0502020204030204" pitchFamily="34" charset="0"/>
                  </a:rPr>
                  <a:t>Đọc</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ngắt</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nghỉ</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đúng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chỗ</a:t>
                </a:r>
                <a:r>
                  <a:rPr lang="en-US" sz="3200" dirty="0">
                    <a:solidFill>
                      <a:prstClr val="black"/>
                    </a:solidFill>
                    <a:latin typeface="Calibri" panose="020F0502020204030204" pitchFamily="34" charset="0"/>
                    <a:cs typeface="Calibri" panose="020F0502020204030204" pitchFamily="34" charset="0"/>
                  </a:rPr>
                  <a:t>.</a:t>
                </a:r>
              </a:p>
            </p:txBody>
          </p:sp>
          <p:grpSp>
            <p:nvGrpSpPr>
              <p:cNvPr id="17" name="Group 16">
                <a:extLst>
                  <a:ext uri="{FF2B5EF4-FFF2-40B4-BE49-F238E27FC236}">
                    <a16:creationId xmlns:a16="http://schemas.microsoft.com/office/drawing/2014/main" id="{2FDA5BBE-185A-9E00-F0FD-3E4DE1F355EB}"/>
                  </a:ext>
                </a:extLst>
              </p:cNvPr>
              <p:cNvGrpSpPr/>
              <p:nvPr/>
            </p:nvGrpSpPr>
            <p:grpSpPr>
              <a:xfrm>
                <a:off x="7848306" y="4505769"/>
                <a:ext cx="1916933" cy="698087"/>
                <a:chOff x="7938042" y="4498699"/>
                <a:chExt cx="2135833" cy="786591"/>
              </a:xfrm>
              <a:grpFill/>
            </p:grpSpPr>
            <p:pic>
              <p:nvPicPr>
                <p:cNvPr id="26" name="Picture 25" descr="Icon&#10;&#10;Description automatically generated">
                  <a:extLst>
                    <a:ext uri="{FF2B5EF4-FFF2-40B4-BE49-F238E27FC236}">
                      <a16:creationId xmlns:a16="http://schemas.microsoft.com/office/drawing/2014/main" id="{C8103CFA-6EFB-4DFB-C757-0B2EE4F70C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7" name="Picture 26" descr="Icon&#10;&#10;Description automatically generated">
                  <a:extLst>
                    <a:ext uri="{FF2B5EF4-FFF2-40B4-BE49-F238E27FC236}">
                      <a16:creationId xmlns:a16="http://schemas.microsoft.com/office/drawing/2014/main" id="{DC33526E-F252-F734-9F98-E01C13233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8" name="Picture 27" descr="Icon&#10;&#10;Description automatically generated">
                  <a:extLst>
                    <a:ext uri="{FF2B5EF4-FFF2-40B4-BE49-F238E27FC236}">
                      <a16:creationId xmlns:a16="http://schemas.microsoft.com/office/drawing/2014/main" id="{C81731AF-E940-A481-5D05-4350D7ECA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8" name="Group 17">
                <a:extLst>
                  <a:ext uri="{FF2B5EF4-FFF2-40B4-BE49-F238E27FC236}">
                    <a16:creationId xmlns:a16="http://schemas.microsoft.com/office/drawing/2014/main" id="{AC3F0B54-5DCF-1AF8-F3F1-1F2A03786521}"/>
                  </a:ext>
                </a:extLst>
              </p:cNvPr>
              <p:cNvGrpSpPr/>
              <p:nvPr/>
            </p:nvGrpSpPr>
            <p:grpSpPr>
              <a:xfrm>
                <a:off x="7843282" y="5133562"/>
                <a:ext cx="1935526" cy="692431"/>
                <a:chOff x="7872868" y="4435004"/>
                <a:chExt cx="2216677" cy="790399"/>
              </a:xfrm>
              <a:grpFill/>
            </p:grpSpPr>
            <p:pic>
              <p:nvPicPr>
                <p:cNvPr id="23" name="Picture 22" descr="Icon&#10;&#10;Description automatically generated">
                  <a:extLst>
                    <a:ext uri="{FF2B5EF4-FFF2-40B4-BE49-F238E27FC236}">
                      <a16:creationId xmlns:a16="http://schemas.microsoft.com/office/drawing/2014/main" id="{407FF25E-9A55-3CC9-6390-1A2FA85BDA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4" name="Picture 23" descr="Icon&#10;&#10;Description automatically generated">
                  <a:extLst>
                    <a:ext uri="{FF2B5EF4-FFF2-40B4-BE49-F238E27FC236}">
                      <a16:creationId xmlns:a16="http://schemas.microsoft.com/office/drawing/2014/main" id="{6558210F-6830-8E9E-9883-36091EBC49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5" name="Picture 24" descr="Icon&#10;&#10;Description automatically generated">
                  <a:extLst>
                    <a:ext uri="{FF2B5EF4-FFF2-40B4-BE49-F238E27FC236}">
                      <a16:creationId xmlns:a16="http://schemas.microsoft.com/office/drawing/2014/main" id="{0D3A4177-5625-A711-BE32-16E2DD7183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9" name="Group 18">
                <a:extLst>
                  <a:ext uri="{FF2B5EF4-FFF2-40B4-BE49-F238E27FC236}">
                    <a16:creationId xmlns:a16="http://schemas.microsoft.com/office/drawing/2014/main" id="{8F48B231-9EC9-E642-3105-CA186D123DEE}"/>
                  </a:ext>
                </a:extLst>
              </p:cNvPr>
              <p:cNvGrpSpPr/>
              <p:nvPr/>
            </p:nvGrpSpPr>
            <p:grpSpPr>
              <a:xfrm>
                <a:off x="10125528" y="5659583"/>
                <a:ext cx="1915391" cy="682868"/>
                <a:chOff x="7935191" y="4561610"/>
                <a:chExt cx="2134115" cy="769441"/>
              </a:xfrm>
              <a:grpFill/>
            </p:grpSpPr>
            <p:pic>
              <p:nvPicPr>
                <p:cNvPr id="20" name="Picture 19" descr="Icon&#10;&#10;Description automatically generated">
                  <a:extLst>
                    <a:ext uri="{FF2B5EF4-FFF2-40B4-BE49-F238E27FC236}">
                      <a16:creationId xmlns:a16="http://schemas.microsoft.com/office/drawing/2014/main" id="{673647F6-5CE3-1465-90A9-B32BD39B4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21" name="Picture 20" descr="Icon&#10;&#10;Description automatically generated">
                  <a:extLst>
                    <a:ext uri="{FF2B5EF4-FFF2-40B4-BE49-F238E27FC236}">
                      <a16:creationId xmlns:a16="http://schemas.microsoft.com/office/drawing/2014/main" id="{E65DB22E-4A30-A911-2947-E084FA5615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8EB16B95-9513-5A85-EEB4-E70CC09DDE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5" name="Rectangle: Rounded Corners 14">
              <a:extLst>
                <a:ext uri="{FF2B5EF4-FFF2-40B4-BE49-F238E27FC236}">
                  <a16:creationId xmlns:a16="http://schemas.microsoft.com/office/drawing/2014/main" id="{7DB11217-8822-6C74-3D5B-339881DF8941}"/>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Calibri" panose="020F0502020204030204" pitchFamily="34" charset="0"/>
                  <a:cs typeface="Calibri" panose="020F0502020204030204" pitchFamily="34" charset="0"/>
                </a:rPr>
                <a:t>Tiêu</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chí</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đánh</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giá</a:t>
              </a:r>
              <a:endParaRPr lang="en-US" sz="5400" dirty="0">
                <a:solidFill>
                  <a:prstClr val="black"/>
                </a:solidFill>
                <a:latin typeface="Calibri" panose="020F0502020204030204" pitchFamily="34" charset="0"/>
                <a:cs typeface="Calibri" panose="020F0502020204030204" pitchFamily="34" charset="0"/>
              </a:endParaRPr>
            </a:p>
          </p:txBody>
        </p:sp>
      </p:grpSp>
      <p:sp>
        <p:nvSpPr>
          <p:cNvPr id="29" name="Rectangle: Rounded Corners 26">
            <a:extLst>
              <a:ext uri="{FF2B5EF4-FFF2-40B4-BE49-F238E27FC236}">
                <a16:creationId xmlns:a16="http://schemas.microsoft.com/office/drawing/2014/main" id="{FD1CD9D5-FAAB-4DDA-4EEC-5EF5C89B4D69}"/>
              </a:ext>
            </a:extLst>
          </p:cNvPr>
          <p:cNvSpPr/>
          <p:nvPr/>
        </p:nvSpPr>
        <p:spPr>
          <a:xfrm>
            <a:off x="5673735" y="323603"/>
            <a:ext cx="5649940" cy="835480"/>
          </a:xfrm>
          <a:custGeom>
            <a:avLst/>
            <a:gdLst>
              <a:gd name="connsiteX0" fmla="*/ 0 w 5649940"/>
              <a:gd name="connsiteY0" fmla="*/ 316471 h 835480"/>
              <a:gd name="connsiteX1" fmla="*/ 316471 w 5649940"/>
              <a:gd name="connsiteY1" fmla="*/ 0 h 835480"/>
              <a:gd name="connsiteX2" fmla="*/ 793086 w 5649940"/>
              <a:gd name="connsiteY2" fmla="*/ 0 h 835480"/>
              <a:gd name="connsiteX3" fmla="*/ 1319871 w 5649940"/>
              <a:gd name="connsiteY3" fmla="*/ 0 h 835480"/>
              <a:gd name="connsiteX4" fmla="*/ 1896825 w 5649940"/>
              <a:gd name="connsiteY4" fmla="*/ 0 h 835480"/>
              <a:gd name="connsiteX5" fmla="*/ 2523950 w 5649940"/>
              <a:gd name="connsiteY5" fmla="*/ 0 h 835480"/>
              <a:gd name="connsiteX6" fmla="*/ 3201245 w 5649940"/>
              <a:gd name="connsiteY6" fmla="*/ 0 h 835480"/>
              <a:gd name="connsiteX7" fmla="*/ 3928710 w 5649940"/>
              <a:gd name="connsiteY7" fmla="*/ 0 h 835480"/>
              <a:gd name="connsiteX8" fmla="*/ 4455494 w 5649940"/>
              <a:gd name="connsiteY8" fmla="*/ 0 h 835480"/>
              <a:gd name="connsiteX9" fmla="*/ 5333469 w 5649940"/>
              <a:gd name="connsiteY9" fmla="*/ 0 h 835480"/>
              <a:gd name="connsiteX10" fmla="*/ 5649940 w 5649940"/>
              <a:gd name="connsiteY10" fmla="*/ 316471 h 835480"/>
              <a:gd name="connsiteX11" fmla="*/ 5649940 w 5649940"/>
              <a:gd name="connsiteY11" fmla="*/ 519009 h 835480"/>
              <a:gd name="connsiteX12" fmla="*/ 5333469 w 5649940"/>
              <a:gd name="connsiteY12" fmla="*/ 835480 h 835480"/>
              <a:gd name="connsiteX13" fmla="*/ 4656174 w 5649940"/>
              <a:gd name="connsiteY13" fmla="*/ 835480 h 835480"/>
              <a:gd name="connsiteX14" fmla="*/ 4079220 w 5649940"/>
              <a:gd name="connsiteY14" fmla="*/ 835480 h 835480"/>
              <a:gd name="connsiteX15" fmla="*/ 3602605 w 5649940"/>
              <a:gd name="connsiteY15" fmla="*/ 835480 h 835480"/>
              <a:gd name="connsiteX16" fmla="*/ 3075820 w 5649940"/>
              <a:gd name="connsiteY16" fmla="*/ 835480 h 835480"/>
              <a:gd name="connsiteX17" fmla="*/ 2498865 w 5649940"/>
              <a:gd name="connsiteY17" fmla="*/ 835480 h 835480"/>
              <a:gd name="connsiteX18" fmla="*/ 1921910 w 5649940"/>
              <a:gd name="connsiteY18" fmla="*/ 835480 h 835480"/>
              <a:gd name="connsiteX19" fmla="*/ 1395126 w 5649940"/>
              <a:gd name="connsiteY19" fmla="*/ 835480 h 835480"/>
              <a:gd name="connsiteX20" fmla="*/ 316471 w 5649940"/>
              <a:gd name="connsiteY20" fmla="*/ 835480 h 835480"/>
              <a:gd name="connsiteX21" fmla="*/ 0 w 5649940"/>
              <a:gd name="connsiteY21" fmla="*/ 519009 h 835480"/>
              <a:gd name="connsiteX22" fmla="*/ 0 w 5649940"/>
              <a:gd name="connsiteY22" fmla="*/ 316471 h 835480"/>
              <a:gd name="connsiteX0" fmla="*/ 0 w 5649940"/>
              <a:gd name="connsiteY0" fmla="*/ 316471 h 835480"/>
              <a:gd name="connsiteX1" fmla="*/ 316471 w 5649940"/>
              <a:gd name="connsiteY1" fmla="*/ 0 h 835480"/>
              <a:gd name="connsiteX2" fmla="*/ 1043936 w 5649940"/>
              <a:gd name="connsiteY2" fmla="*/ 0 h 835480"/>
              <a:gd name="connsiteX3" fmla="*/ 1520551 w 5649940"/>
              <a:gd name="connsiteY3" fmla="*/ 0 h 835480"/>
              <a:gd name="connsiteX4" fmla="*/ 2097505 w 5649940"/>
              <a:gd name="connsiteY4" fmla="*/ 0 h 835480"/>
              <a:gd name="connsiteX5" fmla="*/ 2724630 w 5649940"/>
              <a:gd name="connsiteY5" fmla="*/ 0 h 835480"/>
              <a:gd name="connsiteX6" fmla="*/ 3301585 w 5649940"/>
              <a:gd name="connsiteY6" fmla="*/ 0 h 835480"/>
              <a:gd name="connsiteX7" fmla="*/ 4029050 w 5649940"/>
              <a:gd name="connsiteY7" fmla="*/ 0 h 835480"/>
              <a:gd name="connsiteX8" fmla="*/ 4505664 w 5649940"/>
              <a:gd name="connsiteY8" fmla="*/ 0 h 835480"/>
              <a:gd name="connsiteX9" fmla="*/ 5333469 w 5649940"/>
              <a:gd name="connsiteY9" fmla="*/ 0 h 835480"/>
              <a:gd name="connsiteX10" fmla="*/ 5649940 w 5649940"/>
              <a:gd name="connsiteY10" fmla="*/ 316471 h 835480"/>
              <a:gd name="connsiteX11" fmla="*/ 5649940 w 5649940"/>
              <a:gd name="connsiteY11" fmla="*/ 519009 h 835480"/>
              <a:gd name="connsiteX12" fmla="*/ 5333469 w 5649940"/>
              <a:gd name="connsiteY12" fmla="*/ 835480 h 835480"/>
              <a:gd name="connsiteX13" fmla="*/ 4806684 w 5649940"/>
              <a:gd name="connsiteY13" fmla="*/ 835480 h 835480"/>
              <a:gd name="connsiteX14" fmla="*/ 4179559 w 5649940"/>
              <a:gd name="connsiteY14" fmla="*/ 835480 h 835480"/>
              <a:gd name="connsiteX15" fmla="*/ 3652775 w 5649940"/>
              <a:gd name="connsiteY15" fmla="*/ 835480 h 835480"/>
              <a:gd name="connsiteX16" fmla="*/ 2975480 w 5649940"/>
              <a:gd name="connsiteY16" fmla="*/ 835480 h 835480"/>
              <a:gd name="connsiteX17" fmla="*/ 2448695 w 5649940"/>
              <a:gd name="connsiteY17" fmla="*/ 835480 h 835480"/>
              <a:gd name="connsiteX18" fmla="*/ 1771400 w 5649940"/>
              <a:gd name="connsiteY18" fmla="*/ 835480 h 835480"/>
              <a:gd name="connsiteX19" fmla="*/ 1094106 w 5649940"/>
              <a:gd name="connsiteY19" fmla="*/ 835480 h 835480"/>
              <a:gd name="connsiteX20" fmla="*/ 316471 w 5649940"/>
              <a:gd name="connsiteY20" fmla="*/ 835480 h 835480"/>
              <a:gd name="connsiteX21" fmla="*/ 0 w 5649940"/>
              <a:gd name="connsiteY21" fmla="*/ 519009 h 835480"/>
              <a:gd name="connsiteX22" fmla="*/ 0 w 5649940"/>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9940" h="835480" fill="none" extrusionOk="0">
                <a:moveTo>
                  <a:pt x="0" y="316471"/>
                </a:moveTo>
                <a:cubicBezTo>
                  <a:pt x="-18824" y="84059"/>
                  <a:pt x="124177" y="12194"/>
                  <a:pt x="316471" y="0"/>
                </a:cubicBezTo>
                <a:cubicBezTo>
                  <a:pt x="496626" y="3982"/>
                  <a:pt x="622731" y="1388"/>
                  <a:pt x="793086" y="0"/>
                </a:cubicBezTo>
                <a:cubicBezTo>
                  <a:pt x="958102" y="5904"/>
                  <a:pt x="1105252" y="24382"/>
                  <a:pt x="1319871" y="0"/>
                </a:cubicBezTo>
                <a:cubicBezTo>
                  <a:pt x="1548990" y="-33721"/>
                  <a:pt x="1740925" y="47502"/>
                  <a:pt x="1896825" y="0"/>
                </a:cubicBezTo>
                <a:cubicBezTo>
                  <a:pt x="2014731" y="-52426"/>
                  <a:pt x="2310082" y="40189"/>
                  <a:pt x="2523950" y="0"/>
                </a:cubicBezTo>
                <a:cubicBezTo>
                  <a:pt x="2765702" y="-7038"/>
                  <a:pt x="2913885" y="30802"/>
                  <a:pt x="3201245" y="0"/>
                </a:cubicBezTo>
                <a:cubicBezTo>
                  <a:pt x="3485601" y="13390"/>
                  <a:pt x="3637138" y="-27474"/>
                  <a:pt x="3928710" y="0"/>
                </a:cubicBezTo>
                <a:cubicBezTo>
                  <a:pt x="4188817" y="-831"/>
                  <a:pt x="4254051" y="46"/>
                  <a:pt x="4455494" y="0"/>
                </a:cubicBezTo>
                <a:cubicBezTo>
                  <a:pt x="4693892" y="-36138"/>
                  <a:pt x="4915034" y="74557"/>
                  <a:pt x="5333469" y="0"/>
                </a:cubicBezTo>
                <a:cubicBezTo>
                  <a:pt x="5489037" y="12907"/>
                  <a:pt x="5600233" y="171700"/>
                  <a:pt x="5649940" y="316471"/>
                </a:cubicBezTo>
                <a:cubicBezTo>
                  <a:pt x="5641981" y="401220"/>
                  <a:pt x="5650608" y="443987"/>
                  <a:pt x="5649940" y="519009"/>
                </a:cubicBezTo>
                <a:cubicBezTo>
                  <a:pt x="5648733" y="710337"/>
                  <a:pt x="5545901" y="796296"/>
                  <a:pt x="5333469" y="835480"/>
                </a:cubicBezTo>
                <a:cubicBezTo>
                  <a:pt x="5112079" y="811471"/>
                  <a:pt x="4934186" y="848486"/>
                  <a:pt x="4656174" y="835480"/>
                </a:cubicBezTo>
                <a:cubicBezTo>
                  <a:pt x="4400264" y="847867"/>
                  <a:pt x="4333388" y="834468"/>
                  <a:pt x="4079220" y="835480"/>
                </a:cubicBezTo>
                <a:cubicBezTo>
                  <a:pt x="3823279" y="832353"/>
                  <a:pt x="3830867" y="828889"/>
                  <a:pt x="3602605" y="835480"/>
                </a:cubicBezTo>
                <a:cubicBezTo>
                  <a:pt x="3379229" y="851568"/>
                  <a:pt x="3199294" y="828195"/>
                  <a:pt x="3075820" y="835480"/>
                </a:cubicBezTo>
                <a:cubicBezTo>
                  <a:pt x="2963358" y="878913"/>
                  <a:pt x="2801095" y="861090"/>
                  <a:pt x="2498865" y="835480"/>
                </a:cubicBezTo>
                <a:cubicBezTo>
                  <a:pt x="2243300" y="789853"/>
                  <a:pt x="2041993" y="798420"/>
                  <a:pt x="1921910" y="835480"/>
                </a:cubicBezTo>
                <a:cubicBezTo>
                  <a:pt x="1805290" y="830571"/>
                  <a:pt x="1669719" y="813190"/>
                  <a:pt x="1395126" y="835480"/>
                </a:cubicBezTo>
                <a:cubicBezTo>
                  <a:pt x="1200328" y="835214"/>
                  <a:pt x="812642" y="825760"/>
                  <a:pt x="316471" y="835480"/>
                </a:cubicBezTo>
                <a:cubicBezTo>
                  <a:pt x="133743" y="882239"/>
                  <a:pt x="-31816" y="667987"/>
                  <a:pt x="0" y="519009"/>
                </a:cubicBezTo>
                <a:cubicBezTo>
                  <a:pt x="-2489" y="429873"/>
                  <a:pt x="10282" y="402136"/>
                  <a:pt x="0" y="316471"/>
                </a:cubicBezTo>
                <a:close/>
              </a:path>
              <a:path w="5649940" h="835480" stroke="0" extrusionOk="0">
                <a:moveTo>
                  <a:pt x="0" y="316471"/>
                </a:moveTo>
                <a:cubicBezTo>
                  <a:pt x="-29931" y="109405"/>
                  <a:pt x="172333" y="46551"/>
                  <a:pt x="316471" y="0"/>
                </a:cubicBezTo>
                <a:cubicBezTo>
                  <a:pt x="678726" y="-23288"/>
                  <a:pt x="782812" y="-38342"/>
                  <a:pt x="1043936" y="0"/>
                </a:cubicBezTo>
                <a:cubicBezTo>
                  <a:pt x="1307723" y="28403"/>
                  <a:pt x="1338582" y="-8125"/>
                  <a:pt x="1520551" y="0"/>
                </a:cubicBezTo>
                <a:cubicBezTo>
                  <a:pt x="1726260" y="-4230"/>
                  <a:pt x="1868255" y="20992"/>
                  <a:pt x="2097505" y="0"/>
                </a:cubicBezTo>
                <a:cubicBezTo>
                  <a:pt x="2363785" y="4008"/>
                  <a:pt x="2537364" y="2548"/>
                  <a:pt x="2724630" y="0"/>
                </a:cubicBezTo>
                <a:cubicBezTo>
                  <a:pt x="2945248" y="32924"/>
                  <a:pt x="3031097" y="-10301"/>
                  <a:pt x="3301585" y="0"/>
                </a:cubicBezTo>
                <a:cubicBezTo>
                  <a:pt x="3568612" y="-866"/>
                  <a:pt x="3682411" y="29578"/>
                  <a:pt x="4029050" y="0"/>
                </a:cubicBezTo>
                <a:cubicBezTo>
                  <a:pt x="4377040" y="-23692"/>
                  <a:pt x="4378583" y="-18491"/>
                  <a:pt x="4505664" y="0"/>
                </a:cubicBezTo>
                <a:cubicBezTo>
                  <a:pt x="4622430" y="-25753"/>
                  <a:pt x="5147394" y="41785"/>
                  <a:pt x="5333469" y="0"/>
                </a:cubicBezTo>
                <a:cubicBezTo>
                  <a:pt x="5534156" y="-23336"/>
                  <a:pt x="5637255" y="139913"/>
                  <a:pt x="5649940" y="316471"/>
                </a:cubicBezTo>
                <a:cubicBezTo>
                  <a:pt x="5652517" y="360521"/>
                  <a:pt x="5649248" y="427806"/>
                  <a:pt x="5649940" y="519009"/>
                </a:cubicBezTo>
                <a:cubicBezTo>
                  <a:pt x="5692204" y="728355"/>
                  <a:pt x="5510177" y="830208"/>
                  <a:pt x="5333469" y="835480"/>
                </a:cubicBezTo>
                <a:cubicBezTo>
                  <a:pt x="5126299" y="836237"/>
                  <a:pt x="4963900" y="859771"/>
                  <a:pt x="4806684" y="835480"/>
                </a:cubicBezTo>
                <a:cubicBezTo>
                  <a:pt x="4657142" y="810962"/>
                  <a:pt x="4391398" y="848425"/>
                  <a:pt x="4179559" y="835480"/>
                </a:cubicBezTo>
                <a:cubicBezTo>
                  <a:pt x="3963994" y="791297"/>
                  <a:pt x="3827504" y="796429"/>
                  <a:pt x="3652775" y="835480"/>
                </a:cubicBezTo>
                <a:cubicBezTo>
                  <a:pt x="3468174" y="866487"/>
                  <a:pt x="3345897" y="819256"/>
                  <a:pt x="2975480" y="835480"/>
                </a:cubicBezTo>
                <a:cubicBezTo>
                  <a:pt x="2636667" y="869121"/>
                  <a:pt x="2707686" y="844742"/>
                  <a:pt x="2448695" y="835480"/>
                </a:cubicBezTo>
                <a:cubicBezTo>
                  <a:pt x="2183611" y="832062"/>
                  <a:pt x="2081263" y="801683"/>
                  <a:pt x="1771400" y="835480"/>
                </a:cubicBezTo>
                <a:cubicBezTo>
                  <a:pt x="1432146" y="895725"/>
                  <a:pt x="1240541" y="817341"/>
                  <a:pt x="1094106" y="835480"/>
                </a:cubicBezTo>
                <a:cubicBezTo>
                  <a:pt x="936604" y="857474"/>
                  <a:pt x="705647" y="817350"/>
                  <a:pt x="316471" y="835480"/>
                </a:cubicBezTo>
                <a:cubicBezTo>
                  <a:pt x="144491" y="843461"/>
                  <a:pt x="1808" y="715700"/>
                  <a:pt x="0" y="519009"/>
                </a:cubicBezTo>
                <a:cubicBezTo>
                  <a:pt x="15886" y="451044"/>
                  <a:pt x="-10022" y="379705"/>
                  <a:pt x="0" y="316471"/>
                </a:cubicBezTo>
                <a:close/>
              </a:path>
              <a:path w="5649940" h="835480" fill="none" stroke="0" extrusionOk="0">
                <a:moveTo>
                  <a:pt x="0" y="316471"/>
                </a:moveTo>
                <a:cubicBezTo>
                  <a:pt x="-24889" y="107984"/>
                  <a:pt x="119135" y="17178"/>
                  <a:pt x="316471" y="0"/>
                </a:cubicBezTo>
                <a:cubicBezTo>
                  <a:pt x="506142" y="-39625"/>
                  <a:pt x="665291" y="31817"/>
                  <a:pt x="793086" y="0"/>
                </a:cubicBezTo>
                <a:cubicBezTo>
                  <a:pt x="940173" y="-13631"/>
                  <a:pt x="1075961" y="38"/>
                  <a:pt x="1319871" y="0"/>
                </a:cubicBezTo>
                <a:cubicBezTo>
                  <a:pt x="1552063" y="-18006"/>
                  <a:pt x="1748744" y="7933"/>
                  <a:pt x="1896825" y="0"/>
                </a:cubicBezTo>
                <a:cubicBezTo>
                  <a:pt x="2029251" y="-49212"/>
                  <a:pt x="2280367" y="24745"/>
                  <a:pt x="2523950" y="0"/>
                </a:cubicBezTo>
                <a:cubicBezTo>
                  <a:pt x="2761978" y="-14760"/>
                  <a:pt x="2933020" y="21529"/>
                  <a:pt x="3201245" y="0"/>
                </a:cubicBezTo>
                <a:cubicBezTo>
                  <a:pt x="3482573" y="795"/>
                  <a:pt x="3696805" y="17930"/>
                  <a:pt x="3928710" y="0"/>
                </a:cubicBezTo>
                <a:cubicBezTo>
                  <a:pt x="4188178" y="7070"/>
                  <a:pt x="4249828" y="-5810"/>
                  <a:pt x="4455494" y="0"/>
                </a:cubicBezTo>
                <a:cubicBezTo>
                  <a:pt x="4669284" y="-10357"/>
                  <a:pt x="4981200" y="36440"/>
                  <a:pt x="5333469" y="0"/>
                </a:cubicBezTo>
                <a:cubicBezTo>
                  <a:pt x="5486497" y="34316"/>
                  <a:pt x="5621901" y="158295"/>
                  <a:pt x="5649940" y="316471"/>
                </a:cubicBezTo>
                <a:cubicBezTo>
                  <a:pt x="5641527" y="401564"/>
                  <a:pt x="5653139" y="439659"/>
                  <a:pt x="5649940" y="519009"/>
                </a:cubicBezTo>
                <a:cubicBezTo>
                  <a:pt x="5668017" y="714149"/>
                  <a:pt x="5526331" y="817242"/>
                  <a:pt x="5333469" y="835480"/>
                </a:cubicBezTo>
                <a:cubicBezTo>
                  <a:pt x="5077771" y="845658"/>
                  <a:pt x="4888326" y="809989"/>
                  <a:pt x="4656174" y="835480"/>
                </a:cubicBezTo>
                <a:cubicBezTo>
                  <a:pt x="4385662" y="828056"/>
                  <a:pt x="4341793" y="827272"/>
                  <a:pt x="4079220" y="835480"/>
                </a:cubicBezTo>
                <a:cubicBezTo>
                  <a:pt x="3819183" y="831965"/>
                  <a:pt x="3829512" y="828046"/>
                  <a:pt x="3602605" y="835480"/>
                </a:cubicBezTo>
                <a:cubicBezTo>
                  <a:pt x="3379907" y="837535"/>
                  <a:pt x="3179370" y="814273"/>
                  <a:pt x="3075820" y="835480"/>
                </a:cubicBezTo>
                <a:cubicBezTo>
                  <a:pt x="2955217" y="881769"/>
                  <a:pt x="2768305" y="868213"/>
                  <a:pt x="2498865" y="835480"/>
                </a:cubicBezTo>
                <a:cubicBezTo>
                  <a:pt x="2209157" y="815143"/>
                  <a:pt x="2073999" y="819277"/>
                  <a:pt x="1921910" y="835480"/>
                </a:cubicBezTo>
                <a:cubicBezTo>
                  <a:pt x="1822834" y="844243"/>
                  <a:pt x="1654196" y="831123"/>
                  <a:pt x="1395126" y="835480"/>
                </a:cubicBezTo>
                <a:cubicBezTo>
                  <a:pt x="1128574" y="796440"/>
                  <a:pt x="746780" y="736362"/>
                  <a:pt x="316471" y="835480"/>
                </a:cubicBezTo>
                <a:cubicBezTo>
                  <a:pt x="144045" y="869254"/>
                  <a:pt x="-20963" y="689960"/>
                  <a:pt x="0" y="519009"/>
                </a:cubicBezTo>
                <a:cubicBezTo>
                  <a:pt x="-5625" y="424879"/>
                  <a:pt x="11218" y="403103"/>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custGeom>
                    <a:avLst/>
                    <a:gdLst>
                      <a:gd name="connsiteX0" fmla="*/ 0 w 5649940"/>
                      <a:gd name="connsiteY0" fmla="*/ 316471 h 835480"/>
                      <a:gd name="connsiteX1" fmla="*/ 316471 w 5649940"/>
                      <a:gd name="connsiteY1" fmla="*/ 0 h 835480"/>
                      <a:gd name="connsiteX2" fmla="*/ 793086 w 5649940"/>
                      <a:gd name="connsiteY2" fmla="*/ 0 h 835480"/>
                      <a:gd name="connsiteX3" fmla="*/ 1319871 w 5649940"/>
                      <a:gd name="connsiteY3" fmla="*/ 0 h 835480"/>
                      <a:gd name="connsiteX4" fmla="*/ 1896825 w 5649940"/>
                      <a:gd name="connsiteY4" fmla="*/ 0 h 835480"/>
                      <a:gd name="connsiteX5" fmla="*/ 2523950 w 5649940"/>
                      <a:gd name="connsiteY5" fmla="*/ 0 h 835480"/>
                      <a:gd name="connsiteX6" fmla="*/ 3201245 w 5649940"/>
                      <a:gd name="connsiteY6" fmla="*/ 0 h 835480"/>
                      <a:gd name="connsiteX7" fmla="*/ 3928710 w 5649940"/>
                      <a:gd name="connsiteY7" fmla="*/ 0 h 835480"/>
                      <a:gd name="connsiteX8" fmla="*/ 4455494 w 5649940"/>
                      <a:gd name="connsiteY8" fmla="*/ 0 h 835480"/>
                      <a:gd name="connsiteX9" fmla="*/ 5333469 w 5649940"/>
                      <a:gd name="connsiteY9" fmla="*/ 0 h 835480"/>
                      <a:gd name="connsiteX10" fmla="*/ 5649940 w 5649940"/>
                      <a:gd name="connsiteY10" fmla="*/ 316471 h 835480"/>
                      <a:gd name="connsiteX11" fmla="*/ 5649940 w 5649940"/>
                      <a:gd name="connsiteY11" fmla="*/ 519009 h 835480"/>
                      <a:gd name="connsiteX12" fmla="*/ 5333469 w 5649940"/>
                      <a:gd name="connsiteY12" fmla="*/ 835480 h 835480"/>
                      <a:gd name="connsiteX13" fmla="*/ 4656174 w 5649940"/>
                      <a:gd name="connsiteY13" fmla="*/ 835480 h 835480"/>
                      <a:gd name="connsiteX14" fmla="*/ 4079220 w 5649940"/>
                      <a:gd name="connsiteY14" fmla="*/ 835480 h 835480"/>
                      <a:gd name="connsiteX15" fmla="*/ 3602605 w 5649940"/>
                      <a:gd name="connsiteY15" fmla="*/ 835480 h 835480"/>
                      <a:gd name="connsiteX16" fmla="*/ 3075820 w 5649940"/>
                      <a:gd name="connsiteY16" fmla="*/ 835480 h 835480"/>
                      <a:gd name="connsiteX17" fmla="*/ 2498865 w 5649940"/>
                      <a:gd name="connsiteY17" fmla="*/ 835480 h 835480"/>
                      <a:gd name="connsiteX18" fmla="*/ 1921910 w 5649940"/>
                      <a:gd name="connsiteY18" fmla="*/ 835480 h 835480"/>
                      <a:gd name="connsiteX19" fmla="*/ 1395126 w 5649940"/>
                      <a:gd name="connsiteY19" fmla="*/ 835480 h 835480"/>
                      <a:gd name="connsiteX20" fmla="*/ 316471 w 5649940"/>
                      <a:gd name="connsiteY20" fmla="*/ 835480 h 835480"/>
                      <a:gd name="connsiteX21" fmla="*/ 0 w 5649940"/>
                      <a:gd name="connsiteY21" fmla="*/ 519009 h 835480"/>
                      <a:gd name="connsiteX22" fmla="*/ 0 w 5649940"/>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9940" h="835480" fill="none" extrusionOk="0">
                        <a:moveTo>
                          <a:pt x="0" y="316471"/>
                        </a:moveTo>
                        <a:cubicBezTo>
                          <a:pt x="-24201" y="122723"/>
                          <a:pt x="102757" y="8172"/>
                          <a:pt x="316471" y="0"/>
                        </a:cubicBezTo>
                        <a:cubicBezTo>
                          <a:pt x="507293" y="-23097"/>
                          <a:pt x="649093" y="4709"/>
                          <a:pt x="793086" y="0"/>
                        </a:cubicBezTo>
                        <a:cubicBezTo>
                          <a:pt x="937079" y="-4709"/>
                          <a:pt x="1090480" y="23422"/>
                          <a:pt x="1319871" y="0"/>
                        </a:cubicBezTo>
                        <a:cubicBezTo>
                          <a:pt x="1549263" y="-23422"/>
                          <a:pt x="1753796" y="23922"/>
                          <a:pt x="1896825" y="0"/>
                        </a:cubicBezTo>
                        <a:cubicBezTo>
                          <a:pt x="2039854" y="-23922"/>
                          <a:pt x="2265255" y="10335"/>
                          <a:pt x="2523950" y="0"/>
                        </a:cubicBezTo>
                        <a:cubicBezTo>
                          <a:pt x="2782646" y="-10335"/>
                          <a:pt x="2922490" y="10988"/>
                          <a:pt x="3201245" y="0"/>
                        </a:cubicBezTo>
                        <a:cubicBezTo>
                          <a:pt x="3480000" y="-10988"/>
                          <a:pt x="3662019" y="-10206"/>
                          <a:pt x="3928710" y="0"/>
                        </a:cubicBezTo>
                        <a:cubicBezTo>
                          <a:pt x="4195402" y="10206"/>
                          <a:pt x="4245333" y="-6315"/>
                          <a:pt x="4455494" y="0"/>
                        </a:cubicBezTo>
                        <a:cubicBezTo>
                          <a:pt x="4665655" y="6315"/>
                          <a:pt x="4953374" y="28162"/>
                          <a:pt x="5333469" y="0"/>
                        </a:cubicBezTo>
                        <a:cubicBezTo>
                          <a:pt x="5474678" y="6532"/>
                          <a:pt x="5635679" y="174525"/>
                          <a:pt x="5649940" y="316471"/>
                        </a:cubicBezTo>
                        <a:cubicBezTo>
                          <a:pt x="5643829" y="397825"/>
                          <a:pt x="5658288" y="440342"/>
                          <a:pt x="5649940" y="519009"/>
                        </a:cubicBezTo>
                        <a:cubicBezTo>
                          <a:pt x="5680844" y="683482"/>
                          <a:pt x="5514655" y="823255"/>
                          <a:pt x="5333469" y="835480"/>
                        </a:cubicBezTo>
                        <a:cubicBezTo>
                          <a:pt x="5080458" y="828084"/>
                          <a:pt x="4917665" y="836326"/>
                          <a:pt x="4656174" y="835480"/>
                        </a:cubicBezTo>
                        <a:cubicBezTo>
                          <a:pt x="4394684" y="834634"/>
                          <a:pt x="4337072" y="838750"/>
                          <a:pt x="4079220" y="835480"/>
                        </a:cubicBezTo>
                        <a:cubicBezTo>
                          <a:pt x="3821368" y="832210"/>
                          <a:pt x="3831090" y="829043"/>
                          <a:pt x="3602605" y="835480"/>
                        </a:cubicBezTo>
                        <a:cubicBezTo>
                          <a:pt x="3374120" y="841917"/>
                          <a:pt x="3182231" y="828269"/>
                          <a:pt x="3075820" y="835480"/>
                        </a:cubicBezTo>
                        <a:cubicBezTo>
                          <a:pt x="2969410" y="842691"/>
                          <a:pt x="2763907" y="864206"/>
                          <a:pt x="2498865" y="835480"/>
                        </a:cubicBezTo>
                        <a:cubicBezTo>
                          <a:pt x="2233823" y="806754"/>
                          <a:pt x="2050120" y="827989"/>
                          <a:pt x="1921910" y="835480"/>
                        </a:cubicBezTo>
                        <a:cubicBezTo>
                          <a:pt x="1793700" y="842971"/>
                          <a:pt x="1640431" y="829816"/>
                          <a:pt x="1395126" y="835480"/>
                        </a:cubicBezTo>
                        <a:cubicBezTo>
                          <a:pt x="1149821" y="841144"/>
                          <a:pt x="808062" y="784387"/>
                          <a:pt x="316471" y="835480"/>
                        </a:cubicBezTo>
                        <a:cubicBezTo>
                          <a:pt x="165213" y="864811"/>
                          <a:pt x="-11233" y="695479"/>
                          <a:pt x="0" y="519009"/>
                        </a:cubicBezTo>
                        <a:cubicBezTo>
                          <a:pt x="-1867" y="427432"/>
                          <a:pt x="9000" y="399876"/>
                          <a:pt x="0" y="316471"/>
                        </a:cubicBezTo>
                        <a:close/>
                      </a:path>
                      <a:path w="5649940" h="835480" stroke="0" extrusionOk="0">
                        <a:moveTo>
                          <a:pt x="0" y="316471"/>
                        </a:moveTo>
                        <a:cubicBezTo>
                          <a:pt x="-823" y="124078"/>
                          <a:pt x="160796" y="10507"/>
                          <a:pt x="316471" y="0"/>
                        </a:cubicBezTo>
                        <a:cubicBezTo>
                          <a:pt x="660249" y="-35733"/>
                          <a:pt x="778964" y="-28275"/>
                          <a:pt x="1043936" y="0"/>
                        </a:cubicBezTo>
                        <a:cubicBezTo>
                          <a:pt x="1308908" y="28275"/>
                          <a:pt x="1335689" y="-4303"/>
                          <a:pt x="1520551" y="0"/>
                        </a:cubicBezTo>
                        <a:cubicBezTo>
                          <a:pt x="1705413" y="4303"/>
                          <a:pt x="1872035" y="15875"/>
                          <a:pt x="2097505" y="0"/>
                        </a:cubicBezTo>
                        <a:cubicBezTo>
                          <a:pt x="2322975" y="-15875"/>
                          <a:pt x="2505672" y="-9046"/>
                          <a:pt x="2724630" y="0"/>
                        </a:cubicBezTo>
                        <a:cubicBezTo>
                          <a:pt x="2943589" y="9046"/>
                          <a:pt x="3041642" y="-7871"/>
                          <a:pt x="3301585" y="0"/>
                        </a:cubicBezTo>
                        <a:cubicBezTo>
                          <a:pt x="3561529" y="7871"/>
                          <a:pt x="3681456" y="25492"/>
                          <a:pt x="4029050" y="0"/>
                        </a:cubicBezTo>
                        <a:cubicBezTo>
                          <a:pt x="4376645" y="-25492"/>
                          <a:pt x="4377328" y="-18151"/>
                          <a:pt x="4505664" y="0"/>
                        </a:cubicBezTo>
                        <a:cubicBezTo>
                          <a:pt x="4634000" y="18151"/>
                          <a:pt x="5147647" y="23877"/>
                          <a:pt x="5333469" y="0"/>
                        </a:cubicBezTo>
                        <a:cubicBezTo>
                          <a:pt x="5513529" y="593"/>
                          <a:pt x="5651295" y="135464"/>
                          <a:pt x="5649940" y="316471"/>
                        </a:cubicBezTo>
                        <a:cubicBezTo>
                          <a:pt x="5655333" y="362787"/>
                          <a:pt x="5641383" y="425311"/>
                          <a:pt x="5649940" y="519009"/>
                        </a:cubicBezTo>
                        <a:cubicBezTo>
                          <a:pt x="5661885" y="726740"/>
                          <a:pt x="5516785" y="825632"/>
                          <a:pt x="5333469" y="835480"/>
                        </a:cubicBezTo>
                        <a:cubicBezTo>
                          <a:pt x="5120161" y="815322"/>
                          <a:pt x="4977595" y="837235"/>
                          <a:pt x="4806684" y="835480"/>
                        </a:cubicBezTo>
                        <a:cubicBezTo>
                          <a:pt x="4635774" y="833725"/>
                          <a:pt x="4380664" y="849846"/>
                          <a:pt x="4179559" y="835480"/>
                        </a:cubicBezTo>
                        <a:cubicBezTo>
                          <a:pt x="3978455" y="821114"/>
                          <a:pt x="3827054" y="820459"/>
                          <a:pt x="3652775" y="835480"/>
                        </a:cubicBezTo>
                        <a:cubicBezTo>
                          <a:pt x="3478496" y="850501"/>
                          <a:pt x="3308516" y="803792"/>
                          <a:pt x="2975480" y="835480"/>
                        </a:cubicBezTo>
                        <a:cubicBezTo>
                          <a:pt x="2642444" y="867168"/>
                          <a:pt x="2710039" y="831335"/>
                          <a:pt x="2448695" y="835480"/>
                        </a:cubicBezTo>
                        <a:cubicBezTo>
                          <a:pt x="2187351" y="839625"/>
                          <a:pt x="2087590" y="803928"/>
                          <a:pt x="1771400" y="835480"/>
                        </a:cubicBezTo>
                        <a:cubicBezTo>
                          <a:pt x="1455210" y="867032"/>
                          <a:pt x="1268760" y="805052"/>
                          <a:pt x="1094106" y="835480"/>
                        </a:cubicBezTo>
                        <a:cubicBezTo>
                          <a:pt x="919452" y="865908"/>
                          <a:pt x="697504" y="857669"/>
                          <a:pt x="316471" y="835480"/>
                        </a:cubicBezTo>
                        <a:cubicBezTo>
                          <a:pt x="155878" y="837778"/>
                          <a:pt x="-8140" y="691728"/>
                          <a:pt x="0" y="519009"/>
                        </a:cubicBezTo>
                        <a:cubicBezTo>
                          <a:pt x="6245" y="460378"/>
                          <a:pt x="-4754" y="372648"/>
                          <a:pt x="0" y="31647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400" b="1" dirty="0" err="1">
                <a:solidFill>
                  <a:srgbClr val="7030A0"/>
                </a:solidFill>
                <a:latin typeface="Calibri" panose="020F0502020204030204" pitchFamily="34" charset="0"/>
                <a:cs typeface="Calibri" panose="020F0502020204030204" pitchFamily="34" charset="0"/>
              </a:rPr>
              <a:t>Luyện</a:t>
            </a:r>
            <a:r>
              <a:rPr lang="en-US" sz="4400" b="1" dirty="0">
                <a:solidFill>
                  <a:srgbClr val="7030A0"/>
                </a:solidFill>
                <a:latin typeface="Calibri" panose="020F0502020204030204" pitchFamily="34" charset="0"/>
                <a:cs typeface="Calibri" panose="020F0502020204030204" pitchFamily="34" charset="0"/>
              </a:rPr>
              <a:t> </a:t>
            </a:r>
            <a:r>
              <a:rPr lang="en-US" sz="4400" b="1" dirty="0" err="1">
                <a:solidFill>
                  <a:srgbClr val="7030A0"/>
                </a:solidFill>
                <a:latin typeface="Calibri" panose="020F0502020204030204" pitchFamily="34" charset="0"/>
                <a:cs typeface="Calibri" panose="020F0502020204030204" pitchFamily="34" charset="0"/>
              </a:rPr>
              <a:t>đọc</a:t>
            </a:r>
            <a:r>
              <a:rPr lang="en-US" sz="4400" b="1" dirty="0">
                <a:solidFill>
                  <a:srgbClr val="7030A0"/>
                </a:solidFill>
                <a:latin typeface="Calibri" panose="020F0502020204030204" pitchFamily="34" charset="0"/>
                <a:cs typeface="Calibri" panose="020F0502020204030204" pitchFamily="34" charset="0"/>
              </a:rPr>
              <a:t> </a:t>
            </a:r>
            <a:r>
              <a:rPr lang="en-US" sz="4400" b="1" dirty="0" err="1">
                <a:solidFill>
                  <a:srgbClr val="7030A0"/>
                </a:solidFill>
                <a:latin typeface="Calibri" panose="020F0502020204030204" pitchFamily="34" charset="0"/>
                <a:cs typeface="Calibri" panose="020F0502020204030204" pitchFamily="34" charset="0"/>
              </a:rPr>
              <a:t>trong</a:t>
            </a:r>
            <a:r>
              <a:rPr lang="en-US" sz="4400" b="1" dirty="0">
                <a:solidFill>
                  <a:srgbClr val="7030A0"/>
                </a:solidFill>
                <a:latin typeface="Calibri" panose="020F0502020204030204" pitchFamily="34" charset="0"/>
                <a:cs typeface="Calibri" panose="020F0502020204030204" pitchFamily="34" charset="0"/>
              </a:rPr>
              <a:t> </a:t>
            </a:r>
            <a:r>
              <a:rPr lang="en-US" sz="4400" b="1" dirty="0" err="1">
                <a:solidFill>
                  <a:srgbClr val="7030A0"/>
                </a:solidFill>
                <a:latin typeface="Calibri" panose="020F0502020204030204" pitchFamily="34" charset="0"/>
                <a:cs typeface="Calibri" panose="020F0502020204030204" pitchFamily="34" charset="0"/>
              </a:rPr>
              <a:t>nhóm</a:t>
            </a:r>
            <a:endParaRPr lang="en-US" sz="4400" b="1" dirty="0">
              <a:solidFill>
                <a:srgbClr val="7030A0"/>
              </a:solidFill>
              <a:latin typeface="Calibri" panose="020F0502020204030204" pitchFamily="34" charset="0"/>
              <a:cs typeface="Calibri" panose="020F0502020204030204" pitchFamily="34" charset="0"/>
            </a:endParaRPr>
          </a:p>
        </p:txBody>
      </p:sp>
      <p:pic>
        <p:nvPicPr>
          <p:cNvPr id="30" name="Graphic 29">
            <a:extLst>
              <a:ext uri="{FF2B5EF4-FFF2-40B4-BE49-F238E27FC236}">
                <a16:creationId xmlns:a16="http://schemas.microsoft.com/office/drawing/2014/main" id="{5D75CDEC-F759-7B99-FD57-364B04C06E0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431" y="3049363"/>
            <a:ext cx="2977476" cy="309795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9"/>
                                        </p:tgtEl>
                                        <p:attrNameLst>
                                          <p:attrName>r</p:attrName>
                                        </p:attrNameLst>
                                      </p:cBhvr>
                                    </p:animRot>
                                    <p:animRot by="-240000">
                                      <p:cBhvr>
                                        <p:cTn id="13" dur="200" fill="hold">
                                          <p:stCondLst>
                                            <p:cond delay="200"/>
                                          </p:stCondLst>
                                        </p:cTn>
                                        <p:tgtEl>
                                          <p:spTgt spid="29"/>
                                        </p:tgtEl>
                                        <p:attrNameLst>
                                          <p:attrName>r</p:attrName>
                                        </p:attrNameLst>
                                      </p:cBhvr>
                                    </p:animRot>
                                    <p:animRot by="240000">
                                      <p:cBhvr>
                                        <p:cTn id="14" dur="200" fill="hold">
                                          <p:stCondLst>
                                            <p:cond delay="400"/>
                                          </p:stCondLst>
                                        </p:cTn>
                                        <p:tgtEl>
                                          <p:spTgt spid="29"/>
                                        </p:tgtEl>
                                        <p:attrNameLst>
                                          <p:attrName>r</p:attrName>
                                        </p:attrNameLst>
                                      </p:cBhvr>
                                    </p:animRot>
                                    <p:animRot by="-240000">
                                      <p:cBhvr>
                                        <p:cTn id="15" dur="200" fill="hold">
                                          <p:stCondLst>
                                            <p:cond delay="600"/>
                                          </p:stCondLst>
                                        </p:cTn>
                                        <p:tgtEl>
                                          <p:spTgt spid="29"/>
                                        </p:tgtEl>
                                        <p:attrNameLst>
                                          <p:attrName>r</p:attrName>
                                        </p:attrNameLst>
                                      </p:cBhvr>
                                    </p:animRot>
                                    <p:animRot by="120000">
                                      <p:cBhvr>
                                        <p:cTn id="16" dur="200" fill="hold">
                                          <p:stCondLst>
                                            <p:cond delay="800"/>
                                          </p:stCondLst>
                                        </p:cTn>
                                        <p:tgtEl>
                                          <p:spTgt spid="2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315907" y="-361507"/>
            <a:ext cx="12874788" cy="5263116"/>
          </a:xfrm>
          <a:prstGeom prst="rect">
            <a:avLst/>
          </a:prstGeom>
        </p:spPr>
      </p:pic>
      <p:pic>
        <p:nvPicPr>
          <p:cNvPr id="2" name="Picture 1">
            <a:extLst>
              <a:ext uri="{FF2B5EF4-FFF2-40B4-BE49-F238E27FC236}">
                <a16:creationId xmlns:a16="http://schemas.microsoft.com/office/drawing/2014/main" id="{BF249D5F-2516-5C53-FC4D-85DA28937532}"/>
              </a:ext>
            </a:extLst>
          </p:cNvPr>
          <p:cNvPicPr>
            <a:picLocks noChangeAspect="1"/>
          </p:cNvPicPr>
          <p:nvPr/>
        </p:nvPicPr>
        <p:blipFill>
          <a:blip r:embed="rId3"/>
          <a:stretch>
            <a:fillRect/>
          </a:stretch>
        </p:blipFill>
        <p:spPr>
          <a:xfrm>
            <a:off x="2301208" y="1005945"/>
            <a:ext cx="7918519" cy="2620370"/>
          </a:xfrm>
          <a:prstGeom prst="rect">
            <a:avLst/>
          </a:prstGeom>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a:off x="5975060" y="644447"/>
            <a:ext cx="5204420" cy="5728910"/>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327616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147449" cy="2554545"/>
          </a:xfrm>
          <a:prstGeom prst="rect">
            <a:avLst/>
          </a:prstGeom>
          <a:noFill/>
        </p:spPr>
        <p:txBody>
          <a:bodyPr wrap="square" numCol="1" rtlCol="0">
            <a:spAutoFit/>
          </a:bodyPr>
          <a:lstStyle/>
          <a:p>
            <a:pPr lvl="0" algn="ctr">
              <a:spcBef>
                <a:spcPts val="600"/>
              </a:spcBef>
              <a:spcAft>
                <a:spcPts val="600"/>
              </a:spcAft>
              <a:defRPr/>
            </a:pPr>
            <a:r>
              <a:rPr lang="en-US" sz="3200" b="1" dirty="0">
                <a:solidFill>
                  <a:srgbClr val="C00000"/>
                </a:solidFill>
                <a:latin typeface="Cambria" panose="02040503050406030204" pitchFamily="18" charset="0"/>
                <a:ea typeface="Cambria" panose="02040503050406030204" pitchFamily="18" charset="0"/>
              </a:rPr>
              <a:t>1. </a:t>
            </a:r>
            <a:r>
              <a:rPr lang="vi-VN" sz="3200" b="1" dirty="0">
                <a:solidFill>
                  <a:srgbClr val="C00000"/>
                </a:solidFill>
                <a:latin typeface="Cambria" panose="02040503050406030204" pitchFamily="18" charset="0"/>
                <a:ea typeface="Cambria" panose="02040503050406030204" pitchFamily="18" charset="0"/>
              </a:rPr>
              <a:t>Tìm câu văn miêu tả bao quát về đảo ở vịnh Hạ Long. Câu văn đó giúp em hình dung được những gì về vịnh Hạ Long? </a:t>
            </a:r>
            <a:endParaRPr kumimoji="0" lang="vi-V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123956" y="1846793"/>
            <a:ext cx="4972183" cy="3785652"/>
          </a:xfrm>
          <a:prstGeom prst="rect">
            <a:avLst/>
          </a:prstGeom>
          <a:noFill/>
        </p:spPr>
        <p:txBody>
          <a:bodyPr wrap="square" rtlCol="0">
            <a:spAutoFit/>
          </a:bodyPr>
          <a:lstStyle/>
          <a:p>
            <a:pPr lvl="0" algn="just">
              <a:spcBef>
                <a:spcPts val="600"/>
              </a:spcBef>
              <a:spcAft>
                <a:spcPts val="600"/>
              </a:spcAft>
              <a:defRPr/>
            </a:pPr>
            <a:r>
              <a:rPr lang="en-US" sz="4000" b="1" dirty="0">
                <a:solidFill>
                  <a:prstClr val="black"/>
                </a:solidFill>
                <a:latin typeface="Cambria" panose="02040503050406030204" pitchFamily="18" charset="0"/>
                <a:ea typeface="Cambria" panose="02040503050406030204" pitchFamily="18" charset="0"/>
              </a:rPr>
              <a:t>   </a:t>
            </a:r>
            <a:r>
              <a:rPr lang="vi-VN" sz="4000" b="1" dirty="0">
                <a:solidFill>
                  <a:prstClr val="black"/>
                </a:solidFill>
                <a:latin typeface="Cambria" panose="02040503050406030204" pitchFamily="18" charset="0"/>
                <a:ea typeface="Cambria" panose="02040503050406030204" pitchFamily="18" charset="0"/>
              </a:rPr>
              <a:t>Trên một diện tích hẹp, mọc lên hàng nghìn đảo nhấp nhô, khuất khúc như rồng chầu, phượng múa.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C2FB2D8-DEC0-1FBA-BC11-7DD06E279416}"/>
              </a:ext>
            </a:extLst>
          </p:cNvPr>
          <p:cNvSpPr/>
          <p:nvPr/>
        </p:nvSpPr>
        <p:spPr>
          <a:xfrm>
            <a:off x="168572" y="3839192"/>
            <a:ext cx="11860142" cy="298543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B3C2C6F-1C92-D49D-E6CD-23AD4C39F140}"/>
              </a:ext>
            </a:extLst>
          </p:cNvPr>
          <p:cNvSpPr txBox="1"/>
          <p:nvPr/>
        </p:nvSpPr>
        <p:spPr>
          <a:xfrm>
            <a:off x="418453" y="4101938"/>
            <a:ext cx="12237513" cy="2523768"/>
          </a:xfrm>
          <a:prstGeom prst="rect">
            <a:avLst/>
          </a:prstGeom>
          <a:noFill/>
        </p:spPr>
        <p:txBody>
          <a:bodyPr wrap="square" rtlCol="0">
            <a:spAutoFit/>
          </a:bodyPr>
          <a:lstStyle/>
          <a:p>
            <a:pPr lvl="0" algn="just">
              <a:spcBef>
                <a:spcPts val="600"/>
              </a:spcBef>
              <a:spcAft>
                <a:spcPts val="600"/>
              </a:spcAft>
              <a:defRPr/>
            </a:pPr>
            <a:r>
              <a:rPr lang="vi-VN" sz="3100" b="1" dirty="0">
                <a:solidFill>
                  <a:prstClr val="black"/>
                </a:solidFill>
                <a:latin typeface="Cambria" panose="02040503050406030204" pitchFamily="18" charset="0"/>
                <a:ea typeface="Cambria" panose="02040503050406030204" pitchFamily="18" charset="0"/>
              </a:rPr>
              <a:t>Rồng chầu chỉ con rồng ở thế đứng </a:t>
            </a:r>
          </a:p>
          <a:p>
            <a:pPr lvl="0" algn="just">
              <a:spcBef>
                <a:spcPts val="600"/>
              </a:spcBef>
              <a:spcAft>
                <a:spcPts val="600"/>
              </a:spcAft>
              <a:defRPr/>
            </a:pPr>
            <a:r>
              <a:rPr lang="vi-VN" sz="3100" b="1" dirty="0">
                <a:solidFill>
                  <a:prstClr val="black"/>
                </a:solidFill>
                <a:latin typeface="Cambria" panose="02040503050406030204" pitchFamily="18" charset="0"/>
                <a:ea typeface="Cambria" panose="02040503050406030204" pitchFamily="18" charset="0"/>
              </a:rPr>
              <a:t>hoặc ngồi tôn nghiêm, thể hiện sự uy nghiêm, quyền lực.</a:t>
            </a:r>
          </a:p>
          <a:p>
            <a:pPr lvl="0" algn="just">
              <a:spcBef>
                <a:spcPts val="600"/>
              </a:spcBef>
              <a:spcAft>
                <a:spcPts val="600"/>
              </a:spcAft>
              <a:defRPr/>
            </a:pPr>
            <a:r>
              <a:rPr lang="vi-VN" sz="3100" b="1" dirty="0">
                <a:solidFill>
                  <a:prstClr val="black"/>
                </a:solidFill>
                <a:latin typeface="Cambria" panose="02040503050406030204" pitchFamily="18" charset="0"/>
                <a:ea typeface="Cambria" panose="02040503050406030204" pitchFamily="18" charset="0"/>
              </a:rPr>
              <a:t>Phượng múa chỉ phượng hoàng uyển chuyển, lộng lẫy.</a:t>
            </a:r>
          </a:p>
          <a:p>
            <a:pPr lvl="0" algn="just">
              <a:spcBef>
                <a:spcPts val="600"/>
              </a:spcBef>
              <a:spcAft>
                <a:spcPts val="600"/>
              </a:spcAft>
              <a:defRPr/>
            </a:pPr>
            <a:r>
              <a:rPr kumimoji="0" lang="vi-VN" sz="3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=&gt; Hai hình ảnh thể hiện sự hoà quyện của sức mạnh và vẻ đẹp.</a:t>
            </a:r>
            <a:endParaRPr kumimoji="0" lang="vi-VN" sz="3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24BAD913-593D-E82F-4889-CF3920848F18}"/>
              </a:ext>
            </a:extLst>
          </p:cNvPr>
          <p:cNvGrpSpPr/>
          <p:nvPr/>
        </p:nvGrpSpPr>
        <p:grpSpPr>
          <a:xfrm>
            <a:off x="418452" y="640766"/>
            <a:ext cx="5268809" cy="2044702"/>
            <a:chOff x="418452" y="640766"/>
            <a:chExt cx="5268809" cy="2044702"/>
          </a:xfrm>
        </p:grpSpPr>
        <p:sp>
          <p:nvSpPr>
            <p:cNvPr id="7" name="Rounded Rectangle 6">
              <a:extLst>
                <a:ext uri="{FF2B5EF4-FFF2-40B4-BE49-F238E27FC236}">
                  <a16:creationId xmlns:a16="http://schemas.microsoft.com/office/drawing/2014/main" id="{46D5D833-BFB2-2E0E-BFCB-41B8CB5EC76E}"/>
                </a:ext>
              </a:extLst>
            </p:cNvPr>
            <p:cNvSpPr/>
            <p:nvPr/>
          </p:nvSpPr>
          <p:spPr>
            <a:xfrm>
              <a:off x="418453" y="1311515"/>
              <a:ext cx="5268808" cy="13739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EB2C0A5-09B0-4B06-666A-62DD898575C9}"/>
                </a:ext>
              </a:extLst>
            </p:cNvPr>
            <p:cNvSpPr txBox="1"/>
            <p:nvPr/>
          </p:nvSpPr>
          <p:spPr>
            <a:xfrm>
              <a:off x="479132" y="1607472"/>
              <a:ext cx="5147449" cy="1077218"/>
            </a:xfrm>
            <a:prstGeom prst="rect">
              <a:avLst/>
            </a:prstGeom>
            <a:noFill/>
          </p:spPr>
          <p:txBody>
            <a:bodyPr wrap="square" numCol="1" rtlCol="0">
              <a:spAutoFit/>
            </a:bodyPr>
            <a:lstStyle/>
            <a:p>
              <a:pPr lvl="0" algn="ctr">
                <a:spcBef>
                  <a:spcPts val="600"/>
                </a:spcBef>
                <a:spcAft>
                  <a:spcPts val="600"/>
                </a:spcAft>
                <a:defRPr/>
              </a:pPr>
              <a:r>
                <a:rPr lang="vi-VN" sz="3200" b="1" dirty="0">
                  <a:solidFill>
                    <a:srgbClr val="C00000"/>
                  </a:solidFill>
                  <a:latin typeface="Cambria" panose="02040503050406030204" pitchFamily="18" charset="0"/>
                  <a:ea typeface="Cambria" panose="02040503050406030204" pitchFamily="18" charset="0"/>
                </a:rPr>
                <a:t>Em hiểu thế nào là “rồng chầu, phượng múa? </a:t>
              </a:r>
              <a:endParaRPr kumimoji="0" lang="vi-V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5" name="Group 14">
              <a:extLst>
                <a:ext uri="{FF2B5EF4-FFF2-40B4-BE49-F238E27FC236}">
                  <a16:creationId xmlns:a16="http://schemas.microsoft.com/office/drawing/2014/main" id="{20C01C1E-57AD-7934-3FEC-951BDD20BC5B}"/>
                </a:ext>
              </a:extLst>
            </p:cNvPr>
            <p:cNvGrpSpPr/>
            <p:nvPr/>
          </p:nvGrpSpPr>
          <p:grpSpPr>
            <a:xfrm>
              <a:off x="418452" y="640766"/>
              <a:ext cx="1101452" cy="1078752"/>
              <a:chOff x="2210284" y="3447251"/>
              <a:chExt cx="826089" cy="809063"/>
            </a:xfrm>
          </p:grpSpPr>
          <p:sp>
            <p:nvSpPr>
              <p:cNvPr id="16" name="Oval 15">
                <a:extLst>
                  <a:ext uri="{FF2B5EF4-FFF2-40B4-BE49-F238E27FC236}">
                    <a16:creationId xmlns:a16="http://schemas.microsoft.com/office/drawing/2014/main" id="{40D64B3C-6FD1-7D88-9306-C34C7E4B3D21}"/>
                  </a:ext>
                </a:extLst>
              </p:cNvPr>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7" name="Picture 2">
                <a:extLst>
                  <a:ext uri="{FF2B5EF4-FFF2-40B4-BE49-F238E27FC236}">
                    <a16:creationId xmlns:a16="http://schemas.microsoft.com/office/drawing/2014/main" id="{AEAA5080-2025-112E-A884-ED4FAA9CC45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a:extLst>
                  <a:ext uri="{FF2B5EF4-FFF2-40B4-BE49-F238E27FC236}">
                    <a16:creationId xmlns:a16="http://schemas.microsoft.com/office/drawing/2014/main" id="{67FB4879-2F13-A2E1-7D11-1D01F3682B3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9" name="Picture 2" descr="Tượng rồng bay, phượng múa bằng đồng nguyên chất Decor Hà Nội">
            <a:extLst>
              <a:ext uri="{FF2B5EF4-FFF2-40B4-BE49-F238E27FC236}">
                <a16:creationId xmlns:a16="http://schemas.microsoft.com/office/drawing/2014/main" id="{7C16A3E9-381D-69CE-5AE3-75303C56DB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6344" y="225031"/>
            <a:ext cx="4282720" cy="4282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901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Vịnh Hạ Long lọt top 3 điểm du lịch thịnh hành nhất thế giới năm 2024">
            <a:extLst>
              <a:ext uri="{FF2B5EF4-FFF2-40B4-BE49-F238E27FC236}">
                <a16:creationId xmlns:a16="http://schemas.microsoft.com/office/drawing/2014/main" id="{FAD41521-F354-94A1-8C4C-16B09BC81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65928" y="2550300"/>
            <a:ext cx="11860142" cy="1177634"/>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48712" y="2615897"/>
            <a:ext cx="11294575" cy="1046440"/>
          </a:xfrm>
          <a:prstGeom prst="rect">
            <a:avLst/>
          </a:prstGeom>
          <a:noFill/>
        </p:spPr>
        <p:txBody>
          <a:bodyPr wrap="square" rtlCol="0">
            <a:spAutoFit/>
          </a:bodyPr>
          <a:lstStyle/>
          <a:p>
            <a:pPr lvl="0" algn="just">
              <a:spcBef>
                <a:spcPts val="600"/>
              </a:spcBef>
              <a:spcAft>
                <a:spcPts val="600"/>
              </a:spcAft>
              <a:defRPr/>
            </a:pPr>
            <a:r>
              <a:rPr lang="vi-VN" sz="3100" b="1" dirty="0">
                <a:solidFill>
                  <a:srgbClr val="FF0000"/>
                </a:solidFill>
                <a:latin typeface="Cambria" panose="02040503050406030204" pitchFamily="18" charset="0"/>
                <a:ea typeface="Cambria" panose="02040503050406030204" pitchFamily="18" charset="0"/>
              </a:rPr>
              <a:t>Đoạn 1: Giới thiệu bao quát về vịnh Hạ Long với rất nhiều hòn đảo được xếp đặt độc đáo.</a:t>
            </a:r>
            <a:endParaRPr kumimoji="0" lang="vi-VN" sz="31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945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297712" y="381643"/>
            <a:ext cx="11812772"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1072711" y="549398"/>
            <a:ext cx="10884656" cy="984770"/>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hòn đảo ở Hạ Long được tạo hóa xếp đặt thú vị như thế nào? Bằng cách nào, tác giả giúp ta cảm nhận được điều đó? </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0" y="426625"/>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7"/>
          <a:stretch>
            <a:fillRect/>
          </a:stretch>
        </p:blipFill>
        <p:spPr>
          <a:xfrm>
            <a:off x="1307806" y="2079630"/>
            <a:ext cx="10207255" cy="4167806"/>
          </a:xfrm>
          <a:prstGeom prst="rect">
            <a:avLst/>
          </a:prstGeom>
        </p:spPr>
      </p:pic>
      <p:sp>
        <p:nvSpPr>
          <p:cNvPr id="18" name="Rectangle 17"/>
          <p:cNvSpPr/>
          <p:nvPr/>
        </p:nvSpPr>
        <p:spPr>
          <a:xfrm>
            <a:off x="2238985" y="3414737"/>
            <a:ext cx="8095861" cy="2062103"/>
          </a:xfrm>
          <a:prstGeom prst="rect">
            <a:avLst/>
          </a:prstGeom>
        </p:spPr>
        <p:txBody>
          <a:bodyPr wrap="square">
            <a:spAutoFit/>
          </a:bodyPr>
          <a:lstStyle/>
          <a:p>
            <a:pPr lvl="0" algn="just"/>
            <a:r>
              <a:rPr lang="en-US" sz="3200" b="1" dirty="0">
                <a:solidFill>
                  <a:srgbClr val="FF0000"/>
                </a:solidFill>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Những hòn đảo ở Hạ Long được tạo hóa xếp đặt rất thú vị. Bằng biện pháp so sánh hoặc nhân hóa, tác giả đã giúp người đọc hình dung sự thú vị đó. </a:t>
            </a:r>
            <a:endParaRPr kumimoji="0" 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17"/>
          <p:cNvSpPr/>
          <p:nvPr/>
        </p:nvSpPr>
        <p:spPr>
          <a:xfrm>
            <a:off x="170121" y="180753"/>
            <a:ext cx="12021879" cy="6444119"/>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Calibri"/>
              <a:ea typeface="思源黑体 CN Bold" panose="020B0800000000000000"/>
              <a:cs typeface="+mn-cs"/>
            </a:endParaRPr>
          </a:p>
        </p:txBody>
      </p:sp>
      <p:graphicFrame>
        <p:nvGraphicFramePr>
          <p:cNvPr id="3" name="Table 2">
            <a:extLst>
              <a:ext uri="{FF2B5EF4-FFF2-40B4-BE49-F238E27FC236}">
                <a16:creationId xmlns:a16="http://schemas.microsoft.com/office/drawing/2014/main" id="{4F1212C4-5D11-EBA0-A5CD-8E3CAF58D5F7}"/>
              </a:ext>
            </a:extLst>
          </p:cNvPr>
          <p:cNvGraphicFramePr>
            <a:graphicFrameLocks noGrp="1"/>
          </p:cNvGraphicFramePr>
          <p:nvPr>
            <p:extLst>
              <p:ext uri="{D42A27DB-BD31-4B8C-83A1-F6EECF244321}">
                <p14:modId xmlns:p14="http://schemas.microsoft.com/office/powerpoint/2010/main" val="2404189867"/>
              </p:ext>
            </p:extLst>
          </p:nvPr>
        </p:nvGraphicFramePr>
        <p:xfrm>
          <a:off x="943196" y="547242"/>
          <a:ext cx="10475728" cy="5763516"/>
        </p:xfrm>
        <a:graphic>
          <a:graphicData uri="http://schemas.openxmlformats.org/drawingml/2006/table">
            <a:tbl>
              <a:tblPr firstRow="1" firstCol="1" bandRow="1">
                <a:tableStyleId>{5C22544A-7EE6-4342-B048-85BDC9FD1C3A}</a:tableStyleId>
              </a:tblPr>
              <a:tblGrid>
                <a:gridCol w="6148277">
                  <a:extLst>
                    <a:ext uri="{9D8B030D-6E8A-4147-A177-3AD203B41FA5}">
                      <a16:colId xmlns:a16="http://schemas.microsoft.com/office/drawing/2014/main" val="2011135838"/>
                    </a:ext>
                  </a:extLst>
                </a:gridCol>
                <a:gridCol w="4327451">
                  <a:extLst>
                    <a:ext uri="{9D8B030D-6E8A-4147-A177-3AD203B41FA5}">
                      <a16:colId xmlns:a16="http://schemas.microsoft.com/office/drawing/2014/main" val="74174239"/>
                    </a:ext>
                  </a:extLst>
                </a:gridCol>
              </a:tblGrid>
              <a:tr h="1412339">
                <a:tc>
                  <a:txBody>
                    <a:bodyPr/>
                    <a:lstStyle/>
                    <a:p>
                      <a:pPr marL="0" marR="0" algn="just">
                        <a:lnSpc>
                          <a:spcPct val="150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Trên một diện tích hẹp, mọc lên </a:t>
                      </a:r>
                      <a:r>
                        <a:rPr lang="vi-VN" sz="2400" b="1" dirty="0">
                          <a:solidFill>
                            <a:srgbClr val="002060"/>
                          </a:solidFill>
                          <a:effectLst/>
                          <a:latin typeface="Cambria" panose="02040503050406030204" pitchFamily="18" charset="0"/>
                          <a:ea typeface="Cambria" panose="02040503050406030204" pitchFamily="18" charset="0"/>
                        </a:rPr>
                        <a:t>hàng nghìn đảo nhấp nhô, khuất khúc như rồng chầu, phượng múa. </a:t>
                      </a:r>
                      <a:endPar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000" dirty="0">
                        <a:solidFill>
                          <a:srgbClr val="FF0000"/>
                        </a:solidFill>
                        <a:effectLst/>
                        <a:latin typeface="Cambria" panose="02040503050406030204" pitchFamily="18" charset="0"/>
                        <a:ea typeface="Cambria" panose="020405030504060302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0950799"/>
                  </a:ext>
                </a:extLst>
              </a:tr>
              <a:tr h="1438838">
                <a:tc>
                  <a:txBody>
                    <a:bodyPr/>
                    <a:lstStyle/>
                    <a:p>
                      <a:pPr marL="0" marR="0" algn="just">
                        <a:lnSpc>
                          <a:spcPct val="150000"/>
                        </a:lnSpc>
                        <a:spcBef>
                          <a:spcPts val="0"/>
                        </a:spcBef>
                        <a:spcAft>
                          <a:spcPts val="0"/>
                        </a:spcAft>
                      </a:pPr>
                      <a:r>
                        <a:rPr lang="vi-VN" sz="2400" b="1" dirty="0">
                          <a:solidFill>
                            <a:srgbClr val="002060"/>
                          </a:solidFill>
                          <a:effectLst/>
                          <a:latin typeface="Cambria" panose="02040503050406030204" pitchFamily="18" charset="0"/>
                          <a:ea typeface="Cambria" panose="02040503050406030204" pitchFamily="18" charset="0"/>
                        </a:rPr>
                        <a:t>Đảo có chỗ sừng sững, chạy dài như bức tường thành vững chãi</a:t>
                      </a:r>
                      <a:r>
                        <a:rPr lang="vi-VN" sz="2400" b="0" dirty="0">
                          <a:solidFill>
                            <a:srgbClr val="002060"/>
                          </a:solidFill>
                          <a:effectLst/>
                          <a:latin typeface="Cambria" panose="02040503050406030204" pitchFamily="18" charset="0"/>
                          <a:ea typeface="Cambria" panose="02040503050406030204" pitchFamily="18" charset="0"/>
                        </a:rPr>
                        <a:t>, ngăn khơi với lộng, nối mặt biển với chân trời. </a:t>
                      </a:r>
                      <a:endParaRPr lang="en-US" sz="24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endParaRPr lang="en-US" sz="2000" b="1" dirty="0">
                        <a:solidFill>
                          <a:srgbClr val="FF0000"/>
                        </a:solidFill>
                        <a:effectLst/>
                        <a:latin typeface="Cambria" panose="02040503050406030204" pitchFamily="18" charset="0"/>
                        <a:ea typeface="Cambria" panose="020405030504060302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8139332"/>
                  </a:ext>
                </a:extLst>
              </a:tr>
              <a:tr h="1412339">
                <a:tc>
                  <a:txBody>
                    <a:bodyPr/>
                    <a:lstStyle/>
                    <a:p>
                      <a:pPr marL="0" marR="0" algn="just">
                        <a:lnSpc>
                          <a:spcPct val="150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Có chỗ </a:t>
                      </a:r>
                      <a:r>
                        <a:rPr lang="vi-VN" sz="2400" b="1" dirty="0">
                          <a:solidFill>
                            <a:srgbClr val="002060"/>
                          </a:solidFill>
                          <a:effectLst/>
                          <a:latin typeface="Cambria" panose="02040503050406030204" pitchFamily="18" charset="0"/>
                          <a:ea typeface="Cambria" panose="02040503050406030204" pitchFamily="18" charset="0"/>
                        </a:rPr>
                        <a:t>đảo dàn ra thưa thớt</a:t>
                      </a:r>
                      <a:r>
                        <a:rPr lang="vi-VN" sz="2400" b="0" dirty="0">
                          <a:solidFill>
                            <a:srgbClr val="002060"/>
                          </a:solidFill>
                          <a:effectLst/>
                          <a:latin typeface="Cambria" panose="02040503050406030204" pitchFamily="18" charset="0"/>
                          <a:ea typeface="Cambria" panose="02040503050406030204" pitchFamily="18" charset="0"/>
                        </a:rPr>
                        <a:t>, hòn này với hòn kia biệt lập, xa trông </a:t>
                      </a:r>
                      <a:r>
                        <a:rPr lang="vi-VN" sz="2400" b="1" dirty="0">
                          <a:solidFill>
                            <a:srgbClr val="002060"/>
                          </a:solidFill>
                          <a:effectLst/>
                          <a:latin typeface="Cambria" panose="02040503050406030204" pitchFamily="18" charset="0"/>
                          <a:ea typeface="Cambria" panose="02040503050406030204" pitchFamily="18" charset="0"/>
                        </a:rPr>
                        <a:t>như quân cờ bày chon von trên mặt biển. </a:t>
                      </a:r>
                      <a:endPar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20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9990038"/>
                  </a:ext>
                </a:extLst>
              </a:tr>
              <a:tr h="850742">
                <a:tc>
                  <a:txBody>
                    <a:bodyPr/>
                    <a:lstStyle/>
                    <a:p>
                      <a:pPr marL="0" marR="0" algn="just">
                        <a:lnSpc>
                          <a:spcPct val="150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Có </a:t>
                      </a:r>
                      <a:r>
                        <a:rPr lang="vi-VN" sz="2400" b="1" dirty="0">
                          <a:solidFill>
                            <a:srgbClr val="002060"/>
                          </a:solidFill>
                          <a:effectLst/>
                          <a:latin typeface="Cambria" panose="02040503050406030204" pitchFamily="18" charset="0"/>
                          <a:ea typeface="Cambria" panose="02040503050406030204" pitchFamily="18" charset="0"/>
                        </a:rPr>
                        <a:t>chỗ đảo quần tụ lại, xúm xít như vạn chài lúc neo thuyền, phơi lưới. </a:t>
                      </a:r>
                      <a:endParaRPr lang="en-US" sz="2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0"/>
                        </a:spcBef>
                        <a:spcAft>
                          <a:spcPts val="0"/>
                        </a:spcAft>
                      </a:pPr>
                      <a:endParaRPr lang="en-US" sz="1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654441"/>
                  </a:ext>
                </a:extLst>
              </a:tr>
            </a:tbl>
          </a:graphicData>
        </a:graphic>
      </p:graphicFrame>
      <p:sp>
        <p:nvSpPr>
          <p:cNvPr id="5" name="TextBox 4">
            <a:extLst>
              <a:ext uri="{FF2B5EF4-FFF2-40B4-BE49-F238E27FC236}">
                <a16:creationId xmlns:a16="http://schemas.microsoft.com/office/drawing/2014/main" id="{FF37321E-BD21-1969-1CAA-1287453B02A6}"/>
              </a:ext>
            </a:extLst>
          </p:cNvPr>
          <p:cNvSpPr txBox="1"/>
          <p:nvPr/>
        </p:nvSpPr>
        <p:spPr>
          <a:xfrm>
            <a:off x="7743759" y="3947780"/>
            <a:ext cx="3214820" cy="739690"/>
          </a:xfrm>
          <a:prstGeom prst="rect">
            <a:avLst/>
          </a:prstGeom>
          <a:noFill/>
        </p:spPr>
        <p:txBody>
          <a:bodyPr wrap="square">
            <a:spAutoFit/>
          </a:bodyPr>
          <a:lstStyle/>
          <a:p>
            <a:pPr marL="0" marR="0" algn="ctr">
              <a:lnSpc>
                <a:spcPct val="150000"/>
              </a:lnSpc>
              <a:spcBef>
                <a:spcPts val="0"/>
              </a:spcBef>
              <a:spcAft>
                <a:spcPts val="0"/>
              </a:spcAft>
            </a:pPr>
            <a:r>
              <a:rPr lang="en-US" sz="3200" b="1" dirty="0">
                <a:solidFill>
                  <a:srgbClr val="0000FF"/>
                </a:solidFill>
                <a:effectLst/>
                <a:latin typeface="Cambria" panose="02040503050406030204" pitchFamily="18" charset="0"/>
                <a:ea typeface="Cambria" panose="02040503050406030204" pitchFamily="18" charset="0"/>
              </a:rPr>
              <a:t>NHÂN HÓA</a:t>
            </a:r>
          </a:p>
        </p:txBody>
      </p:sp>
      <p:sp>
        <p:nvSpPr>
          <p:cNvPr id="6" name="TextBox 5">
            <a:extLst>
              <a:ext uri="{FF2B5EF4-FFF2-40B4-BE49-F238E27FC236}">
                <a16:creationId xmlns:a16="http://schemas.microsoft.com/office/drawing/2014/main" id="{FC402923-51E3-8F50-CBB8-23EBBBA84D9E}"/>
              </a:ext>
            </a:extLst>
          </p:cNvPr>
          <p:cNvSpPr txBox="1"/>
          <p:nvPr/>
        </p:nvSpPr>
        <p:spPr>
          <a:xfrm>
            <a:off x="8289608" y="2388270"/>
            <a:ext cx="2123122" cy="739690"/>
          </a:xfrm>
          <a:prstGeom prst="rect">
            <a:avLst/>
          </a:prstGeom>
          <a:noFill/>
        </p:spPr>
        <p:txBody>
          <a:bodyPr wrap="square">
            <a:spAutoFit/>
          </a:bodyPr>
          <a:lstStyle/>
          <a:p>
            <a:pPr marL="0" marR="0" algn="ctr">
              <a:lnSpc>
                <a:spcPct val="150000"/>
              </a:lnSpc>
              <a:spcBef>
                <a:spcPts val="0"/>
              </a:spcBef>
              <a:spcAft>
                <a:spcPts val="0"/>
              </a:spcAft>
            </a:pPr>
            <a:r>
              <a:rPr lang="en-US" sz="3200" b="1" dirty="0">
                <a:solidFill>
                  <a:srgbClr val="0000FF"/>
                </a:solidFill>
                <a:effectLst/>
                <a:latin typeface="Cambria" panose="02040503050406030204" pitchFamily="18" charset="0"/>
                <a:ea typeface="Cambria" panose="02040503050406030204" pitchFamily="18" charset="0"/>
              </a:rPr>
              <a:t>SO SÁNH</a:t>
            </a:r>
          </a:p>
        </p:txBody>
      </p:sp>
      <p:sp>
        <p:nvSpPr>
          <p:cNvPr id="7" name="TextBox 6">
            <a:extLst>
              <a:ext uri="{FF2B5EF4-FFF2-40B4-BE49-F238E27FC236}">
                <a16:creationId xmlns:a16="http://schemas.microsoft.com/office/drawing/2014/main" id="{36BCA45B-BA7B-55A7-BA32-F17B146870B9}"/>
              </a:ext>
            </a:extLst>
          </p:cNvPr>
          <p:cNvSpPr txBox="1"/>
          <p:nvPr/>
        </p:nvSpPr>
        <p:spPr>
          <a:xfrm>
            <a:off x="8289608" y="993252"/>
            <a:ext cx="2123122" cy="739690"/>
          </a:xfrm>
          <a:prstGeom prst="rect">
            <a:avLst/>
          </a:prstGeom>
          <a:noFill/>
        </p:spPr>
        <p:txBody>
          <a:bodyPr wrap="square">
            <a:spAutoFit/>
          </a:bodyPr>
          <a:lstStyle/>
          <a:p>
            <a:pPr marL="0" marR="0" algn="ctr">
              <a:lnSpc>
                <a:spcPct val="150000"/>
              </a:lnSpc>
              <a:spcBef>
                <a:spcPts val="0"/>
              </a:spcBef>
              <a:spcAft>
                <a:spcPts val="0"/>
              </a:spcAft>
            </a:pPr>
            <a:r>
              <a:rPr lang="en-US" sz="3200" b="1" dirty="0">
                <a:solidFill>
                  <a:srgbClr val="0000FF"/>
                </a:solidFill>
                <a:effectLst/>
                <a:latin typeface="Cambria" panose="02040503050406030204" pitchFamily="18" charset="0"/>
                <a:ea typeface="Cambria" panose="02040503050406030204" pitchFamily="18" charset="0"/>
              </a:rPr>
              <a:t>SO SÁNH</a:t>
            </a:r>
          </a:p>
        </p:txBody>
      </p:sp>
      <p:sp>
        <p:nvSpPr>
          <p:cNvPr id="8" name="TextBox 7">
            <a:extLst>
              <a:ext uri="{FF2B5EF4-FFF2-40B4-BE49-F238E27FC236}">
                <a16:creationId xmlns:a16="http://schemas.microsoft.com/office/drawing/2014/main" id="{12A86A3D-978E-630C-9499-7E9057506A16}"/>
              </a:ext>
            </a:extLst>
          </p:cNvPr>
          <p:cNvSpPr txBox="1"/>
          <p:nvPr/>
        </p:nvSpPr>
        <p:spPr>
          <a:xfrm>
            <a:off x="7011231" y="5507290"/>
            <a:ext cx="4407693" cy="523220"/>
          </a:xfrm>
          <a:prstGeom prst="rect">
            <a:avLst/>
          </a:prstGeom>
          <a:noFill/>
        </p:spPr>
        <p:txBody>
          <a:bodyPr wrap="square">
            <a:spAutoFit/>
          </a:bodyPr>
          <a:lstStyle/>
          <a:p>
            <a:pPr marL="0" marR="0" algn="ctr">
              <a:spcBef>
                <a:spcPts val="0"/>
              </a:spcBef>
              <a:spcAft>
                <a:spcPts val="0"/>
              </a:spcAft>
            </a:pPr>
            <a:r>
              <a:rPr lang="en-US" sz="2800" b="1" dirty="0">
                <a:solidFill>
                  <a:srgbClr val="0000FF"/>
                </a:solidFill>
                <a:effectLst/>
                <a:latin typeface="Cambria" panose="02040503050406030204" pitchFamily="18" charset="0"/>
                <a:ea typeface="Cambria" panose="02040503050406030204" pitchFamily="18" charset="0"/>
              </a:rPr>
              <a:t>SO SÁNH VÀ NHÂN HÓA</a:t>
            </a:r>
          </a:p>
        </p:txBody>
      </p:sp>
    </p:spTree>
    <p:extLst>
      <p:ext uri="{BB962C8B-B14F-4D97-AF65-F5344CB8AC3E}">
        <p14:creationId xmlns:p14="http://schemas.microsoft.com/office/powerpoint/2010/main" val="1204092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339046" y="1761341"/>
            <a:ext cx="11218545" cy="462882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矩形 29"/>
          <p:cNvSpPr/>
          <p:nvPr/>
        </p:nvSpPr>
        <p:spPr>
          <a:xfrm>
            <a:off x="1588897" y="142556"/>
            <a:ext cx="8911291" cy="1453268"/>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sp>
        <p:nvSpPr>
          <p:cNvPr id="4" name="TextBox 3"/>
          <p:cNvSpPr txBox="1"/>
          <p:nvPr/>
        </p:nvSpPr>
        <p:spPr>
          <a:xfrm>
            <a:off x="1831335" y="244796"/>
            <a:ext cx="870351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Cambria" panose="02040503050406030204" pitchFamily="18" charset="0"/>
                <a:ea typeface="Cambria" panose="02040503050406030204" pitchFamily="18" charset="0"/>
              </a:rPr>
              <a:t>3.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Dựa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vào</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em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hãy</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miêu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tả</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dáng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hòn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đảo</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Hạ</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Long? </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oup 4"/>
          <p:cNvGrpSpPr/>
          <p:nvPr/>
        </p:nvGrpSpPr>
        <p:grpSpPr>
          <a:xfrm>
            <a:off x="1029813" y="434035"/>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 name="Table 1">
            <a:extLst>
              <a:ext uri="{FF2B5EF4-FFF2-40B4-BE49-F238E27FC236}">
                <a16:creationId xmlns:a16="http://schemas.microsoft.com/office/drawing/2014/main" id="{392396CF-102E-EA42-1126-EA2836C80A56}"/>
              </a:ext>
            </a:extLst>
          </p:cNvPr>
          <p:cNvGraphicFramePr>
            <a:graphicFrameLocks noGrp="1"/>
          </p:cNvGraphicFramePr>
          <p:nvPr>
            <p:extLst>
              <p:ext uri="{D42A27DB-BD31-4B8C-83A1-F6EECF244321}">
                <p14:modId xmlns:p14="http://schemas.microsoft.com/office/powerpoint/2010/main" val="2738414848"/>
              </p:ext>
            </p:extLst>
          </p:nvPr>
        </p:nvGraphicFramePr>
        <p:xfrm>
          <a:off x="1339702" y="2402959"/>
          <a:ext cx="9431078" cy="3253562"/>
        </p:xfrm>
        <a:graphic>
          <a:graphicData uri="http://schemas.openxmlformats.org/drawingml/2006/table">
            <a:tbl>
              <a:tblPr firstRow="1" firstCol="1" bandRow="1">
                <a:tableStyleId>{5C22544A-7EE6-4342-B048-85BDC9FD1C3A}</a:tableStyleId>
              </a:tblPr>
              <a:tblGrid>
                <a:gridCol w="2901846">
                  <a:extLst>
                    <a:ext uri="{9D8B030D-6E8A-4147-A177-3AD203B41FA5}">
                      <a16:colId xmlns:a16="http://schemas.microsoft.com/office/drawing/2014/main" val="2959084387"/>
                    </a:ext>
                  </a:extLst>
                </a:gridCol>
                <a:gridCol w="3541484">
                  <a:extLst>
                    <a:ext uri="{9D8B030D-6E8A-4147-A177-3AD203B41FA5}">
                      <a16:colId xmlns:a16="http://schemas.microsoft.com/office/drawing/2014/main" val="815037665"/>
                    </a:ext>
                  </a:extLst>
                </a:gridCol>
                <a:gridCol w="2987748">
                  <a:extLst>
                    <a:ext uri="{9D8B030D-6E8A-4147-A177-3AD203B41FA5}">
                      <a16:colId xmlns:a16="http://schemas.microsoft.com/office/drawing/2014/main" val="1616640169"/>
                    </a:ext>
                  </a:extLst>
                </a:gridCol>
              </a:tblGrid>
              <a:tr h="3253562">
                <a:tc>
                  <a:txBody>
                    <a:bodyPr/>
                    <a:lstStyle/>
                    <a:p>
                      <a:pPr marL="0" marR="0" algn="just">
                        <a:lnSpc>
                          <a:spcPct val="150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669656"/>
                  </a:ext>
                </a:extLst>
              </a:tr>
            </a:tbl>
          </a:graphicData>
        </a:graphic>
      </p:graphicFrame>
      <p:sp>
        <p:nvSpPr>
          <p:cNvPr id="12" name="TextBox 11">
            <a:extLst>
              <a:ext uri="{FF2B5EF4-FFF2-40B4-BE49-F238E27FC236}">
                <a16:creationId xmlns:a16="http://schemas.microsoft.com/office/drawing/2014/main" id="{76D87A04-E8DD-DEDE-E567-16469483E758}"/>
              </a:ext>
            </a:extLst>
          </p:cNvPr>
          <p:cNvSpPr txBox="1"/>
          <p:nvPr/>
        </p:nvSpPr>
        <p:spPr>
          <a:xfrm>
            <a:off x="1541722" y="2583711"/>
            <a:ext cx="2775097" cy="2554545"/>
          </a:xfrm>
          <a:prstGeom prst="rect">
            <a:avLst/>
          </a:prstGeom>
          <a:noFill/>
        </p:spPr>
        <p:txBody>
          <a:bodyPr wrap="square" rtlCol="0">
            <a:spAutoFit/>
          </a:bodyPr>
          <a:lstStyle/>
          <a:p>
            <a:pPr algn="just"/>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Có</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hòn</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chông</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chênh</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như</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cóc</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ngồi</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bờ</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giếng</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hòn</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3200" i="1" kern="0" dirty="0" err="1">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Cóc</a:t>
            </a:r>
            <a:r>
              <a:rPr lang="en-US" sz="3200" i="1" kern="0" dirty="0">
                <a:solidFill>
                  <a:schemeClr val="bg2">
                    <a:lumMod val="10000"/>
                  </a:schemeClr>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solidFill>
                <a:schemeClr val="bg2">
                  <a:lumMod val="10000"/>
                </a:schemeClr>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B898B7BF-171A-9FDA-667C-3136FB36DB32}"/>
              </a:ext>
            </a:extLst>
          </p:cNvPr>
          <p:cNvSpPr txBox="1"/>
          <p:nvPr/>
        </p:nvSpPr>
        <p:spPr>
          <a:xfrm>
            <a:off x="4423145" y="2604976"/>
            <a:ext cx="3168502" cy="2554545"/>
          </a:xfrm>
          <a:prstGeom prst="rect">
            <a:avLst/>
          </a:prstGeom>
          <a:noFill/>
        </p:spPr>
        <p:txBody>
          <a:bodyPr wrap="square" rtlCol="0">
            <a:spAutoFit/>
          </a:bodyPr>
          <a:lstStyle/>
          <a:p>
            <a:pPr algn="just"/>
            <a:r>
              <a:rPr lang="vi-VN" sz="3200" i="1" kern="0" dirty="0">
                <a:solidFill>
                  <a:schemeClr val="bg2">
                    <a:lumMod val="10000"/>
                  </a:schemeClr>
                </a:solidFill>
                <a:latin typeface="Cambria" panose="02040503050406030204" pitchFamily="18" charset="0"/>
                <a:ea typeface="Cambria" panose="02040503050406030204" pitchFamily="18" charset="0"/>
                <a:cs typeface="Times New Roman" panose="02020603050405020304" pitchFamily="18" charset="0"/>
              </a:rPr>
              <a:t>Có hòn trông như đôi gà đang xòe cánh chọi nhau trên mặt nước (hòn Gà Chọi)</a:t>
            </a:r>
            <a:endParaRPr lang="en-US" sz="3200" dirty="0">
              <a:solidFill>
                <a:schemeClr val="bg2">
                  <a:lumMod val="10000"/>
                </a:schemeClr>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AE360E6D-D02B-9CAB-8674-960A06F9EDC3}"/>
              </a:ext>
            </a:extLst>
          </p:cNvPr>
          <p:cNvSpPr txBox="1"/>
          <p:nvPr/>
        </p:nvSpPr>
        <p:spPr>
          <a:xfrm>
            <a:off x="7889359" y="2615609"/>
            <a:ext cx="2658139" cy="2554545"/>
          </a:xfrm>
          <a:prstGeom prst="rect">
            <a:avLst/>
          </a:prstGeom>
          <a:noFill/>
        </p:spPr>
        <p:txBody>
          <a:bodyPr wrap="square" rtlCol="0">
            <a:spAutoFit/>
          </a:bodyPr>
          <a:lstStyle/>
          <a:p>
            <a:pPr algn="just"/>
            <a:r>
              <a:rPr lang="vi-VN" sz="3200" i="1" kern="0" dirty="0">
                <a:solidFill>
                  <a:schemeClr val="bg2">
                    <a:lumMod val="10000"/>
                  </a:schemeClr>
                </a:solidFill>
                <a:latin typeface="Cambria" panose="02040503050406030204" pitchFamily="18" charset="0"/>
                <a:ea typeface="Cambria" panose="02040503050406030204" pitchFamily="18" charset="0"/>
                <a:cs typeface="Times New Roman" panose="02020603050405020304" pitchFamily="18" charset="0"/>
              </a:rPr>
              <a:t>Có hòn như ông lão trầm tĩnh ngồi câu cá (hòn Ông Lã Vọng). </a:t>
            </a:r>
            <a:endParaRPr lang="en-US" sz="3200" dirty="0">
              <a:solidFill>
                <a:schemeClr val="bg2">
                  <a:lumMod val="10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616130" y="2027593"/>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2025/10/9</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 name="Picture 3">
            <a:extLst>
              <a:ext uri="{FF2B5EF4-FFF2-40B4-BE49-F238E27FC236}">
                <a16:creationId xmlns:a16="http://schemas.microsoft.com/office/drawing/2014/main" id="{14AC34C9-B4A4-929F-DD1B-5603A31BACFD}"/>
              </a:ext>
            </a:extLst>
          </p:cNvPr>
          <p:cNvPicPr>
            <a:picLocks noChangeAspect="1"/>
          </p:cNvPicPr>
          <p:nvPr/>
        </p:nvPicPr>
        <p:blipFill>
          <a:blip r:embed="rId4"/>
          <a:stretch>
            <a:fillRect/>
          </a:stretch>
        </p:blipFill>
        <p:spPr>
          <a:xfrm>
            <a:off x="2537208" y="2159542"/>
            <a:ext cx="7340191" cy="245310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2717" y="119714"/>
            <a:ext cx="11986565" cy="6618572"/>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a:defRPr/>
            </a:pPr>
            <a:endParaRPr lang="en-US" sz="3200" dirty="0">
              <a:solidFill>
                <a:srgbClr val="FF0000"/>
              </a:solidFill>
            </a:endParaRPr>
          </a:p>
          <a:p>
            <a:pPr lvl="0">
              <a:defRPr/>
            </a:pPr>
            <a:endParaRPr lang="en-US" sz="2800" dirty="0">
              <a:solidFill>
                <a:srgbClr val="FF0000"/>
              </a:solidFill>
              <a:latin typeface="Calibri"/>
            </a:endParaRPr>
          </a:p>
          <a:p>
            <a:pPr lvl="0">
              <a:defRPr/>
            </a:pPr>
            <a:endParaRPr lang="en-US" sz="2800" dirty="0">
              <a:solidFill>
                <a:srgbClr val="FF0000"/>
              </a:solidFill>
              <a:latin typeface="Calibri"/>
            </a:endParaRPr>
          </a:p>
          <a:p>
            <a:pPr lvl="0">
              <a:defRPr/>
            </a:pPr>
            <a:endParaRPr lang="en-US" sz="2800" dirty="0">
              <a:solidFill>
                <a:srgbClr val="FF0000"/>
              </a:solidFill>
              <a:latin typeface="Calibri"/>
            </a:endParaRPr>
          </a:p>
          <a:p>
            <a:pPr lvl="0">
              <a:defRPr/>
            </a:pPr>
            <a:r>
              <a:rPr lang="vi-VN" sz="2800" dirty="0">
                <a:solidFill>
                  <a:srgbClr val="FF0000"/>
                </a:solidFill>
                <a:latin typeface="Calibri"/>
              </a:rPr>
              <a:t> </a:t>
            </a:r>
            <a:endParaRPr kumimoji="0" lang="en-US" sz="2800" b="0" i="0" u="none" strike="noStrike" kern="1200" cap="none" spc="0" normalizeH="0" baseline="0" noProof="0" dirty="0">
              <a:ln>
                <a:noFill/>
              </a:ln>
              <a:solidFill>
                <a:srgbClr val="FF0000"/>
              </a:solidFill>
              <a:effectLst/>
              <a:uLnTx/>
              <a:uFillTx/>
              <a:latin typeface="Calibri"/>
            </a:endParaRPr>
          </a:p>
        </p:txBody>
      </p:sp>
      <p:pic>
        <p:nvPicPr>
          <p:cNvPr id="5" name="Picture 4">
            <a:extLst>
              <a:ext uri="{FF2B5EF4-FFF2-40B4-BE49-F238E27FC236}">
                <a16:creationId xmlns:a16="http://schemas.microsoft.com/office/drawing/2014/main" id="{480BB2A5-0787-B2FC-650D-0521D1DF4443}"/>
              </a:ext>
            </a:extLst>
          </p:cNvPr>
          <p:cNvPicPr>
            <a:picLocks noChangeAspect="1"/>
          </p:cNvPicPr>
          <p:nvPr/>
        </p:nvPicPr>
        <p:blipFill>
          <a:blip r:embed="rId3"/>
          <a:stretch>
            <a:fillRect/>
          </a:stretch>
        </p:blipFill>
        <p:spPr>
          <a:xfrm>
            <a:off x="1838816" y="119714"/>
            <a:ext cx="9451229" cy="6218456"/>
          </a:xfrm>
          <a:prstGeom prst="ellipse">
            <a:avLst/>
          </a:prstGeom>
          <a:ln>
            <a:noFill/>
          </a:ln>
          <a:effectLst>
            <a:softEdge rad="112500"/>
          </a:effectLst>
        </p:spPr>
      </p:pic>
      <p:sp>
        <p:nvSpPr>
          <p:cNvPr id="6" name="TextBox 5">
            <a:extLst>
              <a:ext uri="{FF2B5EF4-FFF2-40B4-BE49-F238E27FC236}">
                <a16:creationId xmlns:a16="http://schemas.microsoft.com/office/drawing/2014/main" id="{C231DE85-C9C4-0008-5E95-7961D61A9B89}"/>
              </a:ext>
            </a:extLst>
          </p:cNvPr>
          <p:cNvSpPr txBox="1"/>
          <p:nvPr/>
        </p:nvSpPr>
        <p:spPr>
          <a:xfrm>
            <a:off x="407015" y="2351779"/>
            <a:ext cx="1265127" cy="1754326"/>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HÒN CON </a:t>
            </a:r>
          </a:p>
          <a:p>
            <a:r>
              <a:rPr lang="en-US" sz="3600" b="1" dirty="0">
                <a:latin typeface="Times New Roman" panose="02020603050405020304" pitchFamily="18" charset="0"/>
                <a:cs typeface="Times New Roman" panose="02020603050405020304" pitchFamily="18" charset="0"/>
              </a:rPr>
              <a:t>CÓC</a:t>
            </a:r>
          </a:p>
        </p:txBody>
      </p:sp>
    </p:spTree>
    <p:extLst>
      <p:ext uri="{BB962C8B-B14F-4D97-AF65-F5344CB8AC3E}">
        <p14:creationId xmlns:p14="http://schemas.microsoft.com/office/powerpoint/2010/main" val="3229982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2717" y="119714"/>
            <a:ext cx="11986565" cy="6618572"/>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lvl="0">
              <a:defRPr/>
            </a:pPr>
            <a:endParaRPr lang="en-US" sz="2800" b="1" dirty="0">
              <a:solidFill>
                <a:schemeClr val="tx1">
                  <a:lumMod val="95000"/>
                  <a:lumOff val="5000"/>
                </a:schemeClr>
              </a:solidFill>
              <a:latin typeface="Calibri"/>
            </a:endParaRPr>
          </a:p>
          <a:p>
            <a:pPr>
              <a:defRPr/>
            </a:pPr>
            <a:endParaRPr lang="en-US" sz="3200" dirty="0">
              <a:solidFill>
                <a:srgbClr val="FF0000"/>
              </a:solidFill>
            </a:endParaRPr>
          </a:p>
          <a:p>
            <a:pPr lvl="0">
              <a:defRPr/>
            </a:pPr>
            <a:endParaRPr lang="en-US" sz="2800" dirty="0">
              <a:solidFill>
                <a:srgbClr val="FF0000"/>
              </a:solidFill>
              <a:latin typeface="Calibri"/>
            </a:endParaRPr>
          </a:p>
          <a:p>
            <a:pPr lvl="0">
              <a:defRPr/>
            </a:pPr>
            <a:endParaRPr lang="en-US" sz="2800" dirty="0">
              <a:solidFill>
                <a:srgbClr val="FF0000"/>
              </a:solidFill>
              <a:latin typeface="Calibri"/>
            </a:endParaRPr>
          </a:p>
          <a:p>
            <a:pPr lvl="0">
              <a:defRPr/>
            </a:pPr>
            <a:endParaRPr lang="en-US" sz="2800" dirty="0">
              <a:solidFill>
                <a:srgbClr val="FF0000"/>
              </a:solidFill>
              <a:latin typeface="Calibri"/>
            </a:endParaRPr>
          </a:p>
          <a:p>
            <a:pPr lvl="0">
              <a:defRPr/>
            </a:pPr>
            <a:r>
              <a:rPr lang="vi-VN" sz="2800" dirty="0">
                <a:solidFill>
                  <a:srgbClr val="FF0000"/>
                </a:solidFill>
                <a:latin typeface="Calibri"/>
              </a:rPr>
              <a:t> </a:t>
            </a:r>
            <a:endParaRPr kumimoji="0" lang="en-US" sz="2800" b="0" i="0" u="none" strike="noStrike" kern="1200" cap="none" spc="0" normalizeH="0" baseline="0" noProof="0" dirty="0">
              <a:ln>
                <a:noFill/>
              </a:ln>
              <a:solidFill>
                <a:srgbClr val="FF0000"/>
              </a:solidFill>
              <a:effectLst/>
              <a:uLnTx/>
              <a:uFillTx/>
              <a:latin typeface="Calibri"/>
            </a:endParaRPr>
          </a:p>
        </p:txBody>
      </p:sp>
      <p:pic>
        <p:nvPicPr>
          <p:cNvPr id="3" name="Picture 2">
            <a:extLst>
              <a:ext uri="{FF2B5EF4-FFF2-40B4-BE49-F238E27FC236}">
                <a16:creationId xmlns:a16="http://schemas.microsoft.com/office/drawing/2014/main" id="{BB970C89-2AAA-1B40-93AF-ED3733DC849C}"/>
              </a:ext>
            </a:extLst>
          </p:cNvPr>
          <p:cNvPicPr>
            <a:picLocks noChangeAspect="1"/>
          </p:cNvPicPr>
          <p:nvPr/>
        </p:nvPicPr>
        <p:blipFill>
          <a:blip r:embed="rId3"/>
          <a:stretch>
            <a:fillRect/>
          </a:stretch>
        </p:blipFill>
        <p:spPr>
          <a:xfrm>
            <a:off x="2404997" y="650830"/>
            <a:ext cx="9122289" cy="5701431"/>
          </a:xfrm>
          <a:prstGeom prst="ellipse">
            <a:avLst/>
          </a:prstGeom>
          <a:ln>
            <a:noFill/>
          </a:ln>
          <a:effectLst>
            <a:softEdge rad="112500"/>
          </a:effectLst>
        </p:spPr>
      </p:pic>
      <p:sp>
        <p:nvSpPr>
          <p:cNvPr id="8" name="TextBox 7">
            <a:extLst>
              <a:ext uri="{FF2B5EF4-FFF2-40B4-BE49-F238E27FC236}">
                <a16:creationId xmlns:a16="http://schemas.microsoft.com/office/drawing/2014/main" id="{D09D53E2-EF95-D0C1-8930-EFB7755E6CC1}"/>
              </a:ext>
            </a:extLst>
          </p:cNvPr>
          <p:cNvSpPr txBox="1"/>
          <p:nvPr/>
        </p:nvSpPr>
        <p:spPr>
          <a:xfrm>
            <a:off x="664714" y="2376831"/>
            <a:ext cx="1488086" cy="1754326"/>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HÒN GÀ CHỌI</a:t>
            </a:r>
          </a:p>
        </p:txBody>
      </p:sp>
    </p:spTree>
    <p:extLst>
      <p:ext uri="{BB962C8B-B14F-4D97-AF65-F5344CB8AC3E}">
        <p14:creationId xmlns:p14="http://schemas.microsoft.com/office/powerpoint/2010/main" val="2567500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inh nghiệm Du lịch HẠ LONG 2024 chi tiết từ A-Z: 10 địa điểm vui chơi,  kinh nghiệm ăn uống, lưu trú...">
            <a:extLst>
              <a:ext uri="{FF2B5EF4-FFF2-40B4-BE49-F238E27FC236}">
                <a16:creationId xmlns:a16="http://schemas.microsoft.com/office/drawing/2014/main" id="{C1392876-E7F7-B482-CB6B-7B059E2E3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65927" y="2439690"/>
            <a:ext cx="11860142" cy="1177634"/>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65830" y="2505287"/>
            <a:ext cx="11294575" cy="1046440"/>
          </a:xfrm>
          <a:prstGeom prst="rect">
            <a:avLst/>
          </a:prstGeom>
          <a:noFill/>
        </p:spPr>
        <p:txBody>
          <a:bodyPr wrap="square" rtlCol="0">
            <a:spAutoFit/>
          </a:bodyPr>
          <a:lstStyle/>
          <a:p>
            <a:pPr lvl="0" algn="just">
              <a:spcBef>
                <a:spcPts val="600"/>
              </a:spcBef>
              <a:spcAft>
                <a:spcPts val="600"/>
              </a:spcAft>
              <a:defRPr/>
            </a:pPr>
            <a:r>
              <a:rPr lang="vi-VN" sz="3100" b="1" dirty="0">
                <a:solidFill>
                  <a:srgbClr val="FF0000"/>
                </a:solidFill>
                <a:latin typeface="Cambria" panose="02040503050406030204" pitchFamily="18" charset="0"/>
                <a:ea typeface="Cambria" panose="02040503050406030204" pitchFamily="18" charset="0"/>
              </a:rPr>
              <a:t>Đoạn 2, 3: Miêu tả bao quát toàn cảnh trên vịnh Hạ Long và hình dáng đặc biệt của một số hòn đảo.</a:t>
            </a:r>
            <a:endParaRPr kumimoji="0" lang="vi-VN" sz="31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23267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339046" y="1761341"/>
            <a:ext cx="11218545" cy="462882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矩形 29"/>
          <p:cNvSpPr/>
          <p:nvPr/>
        </p:nvSpPr>
        <p:spPr>
          <a:xfrm>
            <a:off x="1588897" y="142556"/>
            <a:ext cx="8911291" cy="1453268"/>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sp>
        <p:nvSpPr>
          <p:cNvPr id="4" name="TextBox 3"/>
          <p:cNvSpPr txBox="1"/>
          <p:nvPr/>
        </p:nvSpPr>
        <p:spPr>
          <a:xfrm>
            <a:off x="1831335" y="244796"/>
            <a:ext cx="870351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4.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ngắm đảo ở vịnh Hạ Long, vì sao tác giả có cảm giác được “chiêm ngưỡng một thế giới sống động đã trải qua hàng triệu năm hóa đá”?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oup 4"/>
          <p:cNvGrpSpPr/>
          <p:nvPr/>
        </p:nvGrpSpPr>
        <p:grpSpPr>
          <a:xfrm>
            <a:off x="1029813" y="434035"/>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a:extLst>
              <a:ext uri="{FF2B5EF4-FFF2-40B4-BE49-F238E27FC236}">
                <a16:creationId xmlns:a16="http://schemas.microsoft.com/office/drawing/2014/main" id="{F9229914-54B8-2BB6-D54E-324ABA834F7E}"/>
              </a:ext>
            </a:extLst>
          </p:cNvPr>
          <p:cNvSpPr txBox="1"/>
          <p:nvPr/>
        </p:nvSpPr>
        <p:spPr>
          <a:xfrm>
            <a:off x="723014" y="2456121"/>
            <a:ext cx="10526233" cy="3539430"/>
          </a:xfrm>
          <a:prstGeom prst="rect">
            <a:avLst/>
          </a:prstGeom>
          <a:noFill/>
        </p:spPr>
        <p:txBody>
          <a:bodyPr wrap="square" rtlCol="0">
            <a:spAutoFit/>
          </a:bodyPr>
          <a:lstStyle/>
          <a:p>
            <a:pPr algn="just"/>
            <a:r>
              <a:rPr lang="en-US" sz="3200" dirty="0">
                <a:effectLst/>
                <a:latin typeface="Cambria" panose="02040503050406030204" pitchFamily="18" charset="0"/>
                <a:ea typeface="Cambria" panose="02040503050406030204" pitchFamily="18" charset="0"/>
                <a:cs typeface="Times New Roman" panose="02020603050405020304" pitchFamily="18" charset="0"/>
              </a:rPr>
              <a:t>   Khi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ngắm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3200" dirty="0">
                <a:effectLst/>
                <a:latin typeface="Cambria" panose="02040503050406030204" pitchFamily="18" charset="0"/>
                <a:ea typeface="Cambria" panose="02040503050406030204" pitchFamily="18" charset="0"/>
                <a:cs typeface="Times New Roman" panose="02020603050405020304" pitchFamily="18" charset="0"/>
              </a:rPr>
              <a:t> ở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Hạ</a:t>
            </a:r>
            <a:r>
              <a:rPr lang="en-US" sz="3200" dirty="0">
                <a:effectLst/>
                <a:latin typeface="Cambria" panose="02040503050406030204" pitchFamily="18" charset="0"/>
                <a:ea typeface="Cambria" panose="02040503050406030204" pitchFamily="18" charset="0"/>
                <a:cs typeface="Times New Roman" panose="02020603050405020304" pitchFamily="18" charset="0"/>
              </a:rPr>
              <a:t> Long,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tác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giả</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cảm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giác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chiêm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ngưỡng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thế</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giới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sống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đã</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trải</a:t>
            </a:r>
            <a:r>
              <a:rPr lang="en-US" sz="3200" dirty="0">
                <a:effectLst/>
                <a:latin typeface="Cambria" panose="02040503050406030204" pitchFamily="18" charset="0"/>
                <a:ea typeface="Cambria" panose="02040503050406030204" pitchFamily="18" charset="0"/>
                <a:cs typeface="Times New Roman" panose="02020603050405020304" pitchFamily="18" charset="0"/>
              </a:rPr>
              <a:t> qua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hàng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triệu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năm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hóa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đá</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vì</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hòn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vịnh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Hạ</a:t>
            </a:r>
            <a:r>
              <a:rPr lang="en-US" sz="3200" dirty="0">
                <a:effectLst/>
                <a:latin typeface="Cambria" panose="02040503050406030204" pitchFamily="18" charset="0"/>
                <a:ea typeface="Cambria" panose="02040503050406030204" pitchFamily="18" charset="0"/>
                <a:cs typeface="Times New Roman" panose="02020603050405020304" pitchFamily="18" charset="0"/>
              </a:rPr>
              <a:t> Long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giống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người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hoặc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quen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thuộc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mái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ông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lão</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ngồi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cá</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con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cóc</a:t>
            </a:r>
            <a:r>
              <a:rPr lang="en-US" sz="3200" dirty="0">
                <a:effectLst/>
                <a:latin typeface="Cambria" panose="02040503050406030204" pitchFamily="18" charset="0"/>
                <a:ea typeface="Cambria" panose="02040503050406030204" pitchFamily="18" charset="0"/>
                <a:cs typeface="Times New Roman" panose="02020603050405020304" pitchFamily="18" charset="0"/>
              </a:rPr>
              <a:t>, con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gà</a:t>
            </a:r>
            <a:r>
              <a:rPr lang="en-US" sz="3200" dirty="0">
                <a:effectLst/>
                <a:latin typeface="Cambria" panose="02040503050406030204" pitchFamily="18" charset="0"/>
                <a:ea typeface="Cambria" panose="02040503050406030204" pitchFamily="18" charset="0"/>
                <a:cs typeface="Times New Roman" panose="02020603050405020304" pitchFamily="18" charset="0"/>
              </a:rPr>
              <a:t>, con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rùa</a:t>
            </a:r>
            <a:r>
              <a:rPr lang="en-US" sz="3200" dirty="0">
                <a:effectLst/>
                <a:latin typeface="Cambria" panose="02040503050406030204" pitchFamily="18" charset="0"/>
                <a:ea typeface="Cambria" panose="02040503050406030204" pitchFamily="18" charset="0"/>
                <a:cs typeface="Times New Roman" panose="02020603050405020304" pitchFamily="18" charset="0"/>
              </a:rPr>
              <a:t>, con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thiên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Những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hòn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tụ</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họp</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lại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thấp</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thoáng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ảnh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sự</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sống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vậy</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127919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NESCO công nhận Vịnh Hạ Long - Quần đảo Cát Bà là Di sản Thiên nhiên Thế">
            <a:extLst>
              <a:ext uri="{FF2B5EF4-FFF2-40B4-BE49-F238E27FC236}">
                <a16:creationId xmlns:a16="http://schemas.microsoft.com/office/drawing/2014/main" id="{AF9106D8-F780-E1F4-1EAC-48F459E99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B47A265-480B-783D-4797-E80E0D31A58B}"/>
              </a:ext>
            </a:extLst>
          </p:cNvPr>
          <p:cNvGrpSpPr/>
          <p:nvPr/>
        </p:nvGrpSpPr>
        <p:grpSpPr>
          <a:xfrm>
            <a:off x="165929" y="2675365"/>
            <a:ext cx="11860142" cy="1177634"/>
            <a:chOff x="165929" y="172195"/>
            <a:chExt cx="11860142" cy="1177634"/>
          </a:xfrm>
        </p:grpSpPr>
        <p:sp>
          <p:nvSpPr>
            <p:cNvPr id="13" name="Rounded Rectangle 12"/>
            <p:cNvSpPr/>
            <p:nvPr/>
          </p:nvSpPr>
          <p:spPr>
            <a:xfrm>
              <a:off x="165929" y="172195"/>
              <a:ext cx="11860142" cy="1177634"/>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48712" y="237792"/>
              <a:ext cx="11294575" cy="1046440"/>
            </a:xfrm>
            <a:prstGeom prst="rect">
              <a:avLst/>
            </a:prstGeom>
            <a:noFill/>
          </p:spPr>
          <p:txBody>
            <a:bodyPr wrap="square" rtlCol="0">
              <a:spAutoFit/>
            </a:bodyPr>
            <a:lstStyle/>
            <a:p>
              <a:pPr lvl="0" algn="just">
                <a:spcBef>
                  <a:spcPts val="600"/>
                </a:spcBef>
                <a:spcAft>
                  <a:spcPts val="600"/>
                </a:spcAft>
                <a:defRPr/>
              </a:pPr>
              <a:r>
                <a:rPr lang="vi-VN" sz="3100" b="1" dirty="0">
                  <a:solidFill>
                    <a:srgbClr val="FF0000"/>
                  </a:solidFill>
                  <a:latin typeface="Cambria" panose="02040503050406030204" pitchFamily="18" charset="0"/>
                  <a:ea typeface="Cambria" panose="02040503050406030204" pitchFamily="18" charset="0"/>
                </a:rPr>
                <a:t>Đoạn 4: Khẳng định Hạ Long là một bộ phận của non sông Việt Nam mà chúng ta yêu quý, bảo vệ, giữ gìn.</a:t>
              </a:r>
              <a:endParaRPr kumimoji="0" lang="vi-VN" sz="31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277550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9"/>
          <p:cNvSpPr/>
          <p:nvPr/>
        </p:nvSpPr>
        <p:spPr>
          <a:xfrm>
            <a:off x="1403498" y="356458"/>
            <a:ext cx="10524799" cy="3677603"/>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3000" spc="300" dirty="0">
              <a:solidFill>
                <a:prstClr val="black"/>
              </a:solidFill>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3000" spc="300" dirty="0">
              <a:solidFill>
                <a:prstClr val="black"/>
              </a:solidFill>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3000" spc="300" dirty="0">
              <a:solidFill>
                <a:prstClr val="black"/>
              </a:solidFill>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286865" y="300226"/>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1605516" y="502735"/>
            <a:ext cx="10180843" cy="3046988"/>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Chủ đề của bài Những hòn đảo trên vịnh Hạ Long là gì? Chọn đáp án đúng.</a:t>
            </a:r>
          </a:p>
          <a:p>
            <a:pPr lvl="0" algn="just"/>
            <a:r>
              <a:rPr lang="vi-VN" sz="3200" dirty="0">
                <a:solidFill>
                  <a:prstClr val="black"/>
                </a:solidFill>
                <a:latin typeface="Cambria" panose="02040503050406030204" pitchFamily="18" charset="0"/>
                <a:ea typeface="Cambria" panose="02040503050406030204" pitchFamily="18" charset="0"/>
              </a:rPr>
              <a:t>A. Vẻ đẹp kì thú của những hòn đảo trên vịnh Hạ Long</a:t>
            </a:r>
          </a:p>
          <a:p>
            <a:pPr lvl="0" algn="just"/>
            <a:r>
              <a:rPr lang="vi-VN" sz="3200" dirty="0">
                <a:solidFill>
                  <a:prstClr val="black"/>
                </a:solidFill>
                <a:latin typeface="Cambria" panose="02040503050406030204" pitchFamily="18" charset="0"/>
                <a:ea typeface="Cambria" panose="02040503050406030204" pitchFamily="18" charset="0"/>
              </a:rPr>
              <a:t>B. Sự thơ mộng, huyền bí của sóng nước Hạ Long</a:t>
            </a:r>
          </a:p>
          <a:p>
            <a:pPr lvl="0" algn="just"/>
            <a:r>
              <a:rPr lang="vi-VN" sz="3200" dirty="0">
                <a:solidFill>
                  <a:prstClr val="black"/>
                </a:solidFill>
                <a:latin typeface="Cambria" panose="02040503050406030204" pitchFamily="18" charset="0"/>
                <a:ea typeface="Cambria" panose="02040503050406030204" pitchFamily="18" charset="0"/>
              </a:rPr>
              <a:t>C. Sức cuốn hút của thiên nhiên Hạ Long đối với du khách</a:t>
            </a:r>
          </a:p>
          <a:p>
            <a:pPr lvl="0" algn="just"/>
            <a:r>
              <a:rPr lang="vi-VN" sz="3200" dirty="0">
                <a:solidFill>
                  <a:prstClr val="black"/>
                </a:solidFill>
                <a:latin typeface="Cambria" panose="02040503050406030204" pitchFamily="18" charset="0"/>
                <a:ea typeface="Cambria" panose="02040503050406030204" pitchFamily="18" charset="0"/>
              </a:rPr>
              <a:t>D. Những cảnh đẹp có một không hai của thiên nhiên</a:t>
            </a:r>
            <a:endParaRPr kumimoji="0" lang="en-US" i="0" u="none" strike="noStrike" kern="1200" cap="none" spc="0" normalizeH="0" baseline="0" noProof="0" dirty="0">
              <a:ln>
                <a:noFill/>
              </a:ln>
              <a:solidFill>
                <a:prstClr val="black"/>
              </a:solidFill>
              <a:effectLst/>
              <a:uLnTx/>
              <a:uFillTx/>
              <a:latin typeface="Calibri"/>
            </a:endParaRPr>
          </a:p>
        </p:txBody>
      </p:sp>
      <p:sp>
        <p:nvSpPr>
          <p:cNvPr id="13" name="Oval 12">
            <a:extLst>
              <a:ext uri="{FF2B5EF4-FFF2-40B4-BE49-F238E27FC236}">
                <a16:creationId xmlns:a16="http://schemas.microsoft.com/office/drawing/2014/main" id="{07888DEA-C5C3-F439-8006-2216DCDC508A}"/>
              </a:ext>
            </a:extLst>
          </p:cNvPr>
          <p:cNvSpPr/>
          <p:nvPr/>
        </p:nvSpPr>
        <p:spPr>
          <a:xfrm>
            <a:off x="1541721" y="1616149"/>
            <a:ext cx="595423"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5"/>
          <p:cNvSpPr/>
          <p:nvPr/>
        </p:nvSpPr>
        <p:spPr>
          <a:xfrm>
            <a:off x="1390053" y="890156"/>
            <a:ext cx="9911809" cy="4681303"/>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807535" y="2561499"/>
            <a:ext cx="9119504" cy="2554545"/>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Bài đọc cho thấy vẻ kì thú của những hòn đảo trên vịnh Hạ Long. Mỗi hòn đảo lại mang một dáng hình, vẻ đẹp riêng và chúng được xếp đặt vô cùng đặc sắc. Qua bài đọc, ta càng thêm tự hào trước thắng cảnh của đất nước Việt Nam.</a:t>
            </a:r>
          </a:p>
        </p:txBody>
      </p:sp>
      <p:pic>
        <p:nvPicPr>
          <p:cNvPr id="2" name="Picture 1">
            <a:extLst>
              <a:ext uri="{FF2B5EF4-FFF2-40B4-BE49-F238E27FC236}">
                <a16:creationId xmlns:a16="http://schemas.microsoft.com/office/drawing/2014/main" id="{26065763-8445-A2AA-560C-33223A7F0B53}"/>
              </a:ext>
            </a:extLst>
          </p:cNvPr>
          <p:cNvPicPr>
            <a:picLocks noChangeAspect="1"/>
          </p:cNvPicPr>
          <p:nvPr/>
        </p:nvPicPr>
        <p:blipFill>
          <a:blip r:embed="rId3"/>
          <a:stretch>
            <a:fillRect/>
          </a:stretch>
        </p:blipFill>
        <p:spPr>
          <a:xfrm>
            <a:off x="2797229" y="677191"/>
            <a:ext cx="7809653" cy="2377646"/>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06315" y="168442"/>
            <a:ext cx="5728987" cy="1806304"/>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4" name="Rectangles 1">
            <a:extLst>
              <a:ext uri="{FF2B5EF4-FFF2-40B4-BE49-F238E27FC236}">
                <a16:creationId xmlns:a16="http://schemas.microsoft.com/office/drawing/2014/main" id="{2886FB0F-7052-E5A9-881B-826E36439555}"/>
              </a:ext>
            </a:extLst>
          </p:cNvPr>
          <p:cNvSpPr/>
          <p:nvPr/>
        </p:nvSpPr>
        <p:spPr>
          <a:xfrm>
            <a:off x="3455118" y="409016"/>
            <a:ext cx="4078605" cy="1477328"/>
          </a:xfrm>
          <a:prstGeom prst="rect">
            <a:avLst/>
          </a:prstGeom>
          <a:noFill/>
          <a:ln>
            <a:noFill/>
          </a:ln>
        </p:spPr>
        <p:txBody>
          <a:bodyPr wrap="square" rtlCol="0" anchor="t">
            <a:spAutoFit/>
          </a:bodyPr>
          <a:lstStyle/>
          <a:p>
            <a:pPr algn="ctr"/>
            <a:r>
              <a:rPr lang="en-US" altLang="zh-CN" sz="9000" b="1" dirty="0">
                <a:ln w="12700" cmpd="sng">
                  <a:solidFill>
                    <a:schemeClr val="accent4"/>
                  </a:solidFill>
                  <a:prstDash val="solid"/>
                </a:ln>
                <a:solidFill>
                  <a:srgbClr val="FF0000"/>
                </a:solidFill>
                <a:effectLst/>
                <a:latin typeface="UVN Banh Mi" charset="0"/>
                <a:cs typeface="UVN Banh Mi" charset="0"/>
              </a:rPr>
              <a:t>TIẾT 2</a:t>
            </a:r>
          </a:p>
        </p:txBody>
      </p:sp>
    </p:spTree>
    <p:extLst>
      <p:ext uri="{BB962C8B-B14F-4D97-AF65-F5344CB8AC3E}">
        <p14:creationId xmlns:p14="http://schemas.microsoft.com/office/powerpoint/2010/main" val="1455025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50605" y="-255447"/>
            <a:ext cx="9303488" cy="6411697"/>
          </a:xfrm>
          <a:prstGeom prst="rect">
            <a:avLst/>
          </a:prstGeom>
        </p:spPr>
      </p:pic>
      <p:sp>
        <p:nvSpPr>
          <p:cNvPr id="5" name="Rectangle 4"/>
          <p:cNvSpPr/>
          <p:nvPr/>
        </p:nvSpPr>
        <p:spPr>
          <a:xfrm>
            <a:off x="1362702" y="1632403"/>
            <a:ext cx="8486318"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diễn cảm</a:t>
            </a:r>
            <a:endParaRPr kumimoji="0" lang="en-US" sz="8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B</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ài đọc được chia làm </a:t>
            </a:r>
            <a:r>
              <a:rPr kumimoji="0" lang="en-US" sz="5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mấy</a:t>
            </a:r>
            <a:r>
              <a:rPr kumimoji="0" lang="en-US" sz="5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778567" y="1984475"/>
            <a:ext cx="1007691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Bài đọc được chia làm </a:t>
            </a:r>
            <a:r>
              <a:rPr kumimoji="0" lang="en-US" sz="5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r>
              <a:rPr kumimoji="0" lang="vi-VN" sz="5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90" y="1794510"/>
            <a:ext cx="11700510" cy="3160080"/>
          </a:xfrm>
          <a:prstGeom prst="rect">
            <a:avLst/>
          </a:prstGeom>
        </p:spPr>
      </p:pic>
      <p:pic>
        <p:nvPicPr>
          <p:cNvPr id="4" name="Picture 3"/>
          <p:cNvPicPr>
            <a:picLocks noChangeAspect="1"/>
          </p:cNvPicPr>
          <p:nvPr/>
        </p:nvPicPr>
        <p:blipFill>
          <a:blip r:embed="rId4"/>
          <a:stretch>
            <a:fillRect/>
          </a:stretch>
        </p:blipFill>
        <p:spPr>
          <a:xfrm>
            <a:off x="2468108" y="549867"/>
            <a:ext cx="7443861" cy="1072989"/>
          </a:xfrm>
          <a:prstGeom prst="rect">
            <a:avLst/>
          </a:prstGeom>
        </p:spPr>
      </p:pic>
      <p:sp>
        <p:nvSpPr>
          <p:cNvPr id="35" name="타원 39"/>
          <p:cNvSpPr/>
          <p:nvPr/>
        </p:nvSpPr>
        <p:spPr>
          <a:xfrm>
            <a:off x="697381" y="1653928"/>
            <a:ext cx="895316" cy="904415"/>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906897" y="2644170"/>
            <a:ext cx="1128510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Vịnh Hạ Long là thắng cảnh có một không hai của đất nước ta. Trên một diện tích hẹp, mọc lên hàng nghìn đảo nhấp nhô khuất khúc như rồng chầu, phượng múa.</a:t>
            </a:r>
          </a:p>
        </p:txBody>
      </p:sp>
    </p:spTree>
    <p:extLst>
      <p:ext uri="{BB962C8B-B14F-4D97-AF65-F5344CB8AC3E}">
        <p14:creationId xmlns:p14="http://schemas.microsoft.com/office/powerpoint/2010/main" val="88385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4"/>
            <a:ext cx="11539942" cy="2074636"/>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290716" y="419592"/>
            <a:ext cx="754661" cy="68578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569660"/>
          </a:xfrm>
          <a:prstGeom prst="rect">
            <a:avLst/>
          </a:prstGeom>
        </p:spPr>
        <p:txBody>
          <a:bodyPr wrap="square">
            <a:spAutoFit/>
          </a:bodyPr>
          <a:lstStyle/>
          <a:p>
            <a:pPr lvl="0">
              <a:defRPr/>
            </a:pPr>
            <a:r>
              <a:rPr lang="en-US" sz="2400" dirty="0">
                <a:solidFill>
                  <a:prstClr val="black"/>
                </a:solidFill>
                <a:latin typeface="Cambria" panose="02040503050406030204" pitchFamily="18" charset="0"/>
                <a:ea typeface="Cambria" panose="02040503050406030204" pitchFamily="18" charset="0"/>
              </a:rPr>
              <a:t>   </a:t>
            </a:r>
            <a:r>
              <a:rPr lang="vi-VN" sz="2400" dirty="0">
                <a:solidFill>
                  <a:prstClr val="black"/>
                </a:solidFill>
                <a:latin typeface="Cambria" panose="02040503050406030204" pitchFamily="18" charset="0"/>
                <a:ea typeface="Cambria" panose="02040503050406030204" pitchFamily="18" charset="0"/>
              </a:rPr>
              <a:t>Đảo có chỗ sừng sững, chạy dài như bức trường thành vững chãi, ngăn khơi với lộng, nối mặt biển với chân trời. Có chỗ đảo dàn ra thưa thớt, hòn này với hòn kia biệt lập, xa trông như quân cờ bày chon von trên mặt biển. Có chỗ đảo quần tụ lại, xúm xít như vạn chài lúc neo thuyền, phơi lưới.</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5486" y="2725579"/>
            <a:ext cx="10617200" cy="3877239"/>
          </a:xfrm>
          <a:prstGeom prst="rect">
            <a:avLst/>
          </a:prstGeom>
        </p:spPr>
      </p:pic>
      <p:sp>
        <p:nvSpPr>
          <p:cNvPr id="3" name="TextBox 2"/>
          <p:cNvSpPr txBox="1"/>
          <p:nvPr/>
        </p:nvSpPr>
        <p:spPr>
          <a:xfrm>
            <a:off x="1608382" y="3496676"/>
            <a:ext cx="10122737" cy="2677656"/>
          </a:xfrm>
          <a:prstGeom prst="rect">
            <a:avLst/>
          </a:prstGeom>
          <a:noFill/>
        </p:spPr>
        <p:txBody>
          <a:bodyPr wrap="square" rtlCol="0">
            <a:spAutoFit/>
          </a:bodyPr>
          <a:lstStyle/>
          <a:p>
            <a:pPr lvl="0" algn="just">
              <a:defRPr/>
            </a:pPr>
            <a:r>
              <a:rPr lang="vi-VN" sz="2400" dirty="0">
                <a:solidFill>
                  <a:srgbClr val="002060"/>
                </a:solidFill>
                <a:latin typeface="Cambria" panose="02040503050406030204" pitchFamily="18" charset="0"/>
                <a:ea typeface="Cambria" panose="02040503050406030204" pitchFamily="18" charset="0"/>
              </a:rPr>
              <a:t> </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Đảo của Hạ Long không phải là những núi đá buồn tẻ, đơn điệu mà mỗi hòn, mỗi dáng đều thấp thoáng hình ảnh của sự sống. Có hòn trông như đôi gà đang xoè cánh chọi nhau trên mặt nước (hòn Gà Chọi); có hòn bề thế như mái nhà (hòn Mái Nhà); có hòn chông chênh như con cóc ngồi bờ giếng (hòn Con Cóc), có hòn như ông lão trầm tĩnh ngồi câu cá (hòn Ông Lã Vọng),... Có nhiều hang đảo đẹp, như hang Bồ Nâu, hang Đầu Gỗ,... Mỗi hang đảo gắn với một sự tích huyền bí.</a:t>
            </a:r>
          </a:p>
        </p:txBody>
      </p:sp>
      <p:sp>
        <p:nvSpPr>
          <p:cNvPr id="43" name="타원 49"/>
          <p:cNvSpPr/>
          <p:nvPr/>
        </p:nvSpPr>
        <p:spPr>
          <a:xfrm>
            <a:off x="1532118" y="282357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670" y="1093867"/>
            <a:ext cx="11403330" cy="2335133"/>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11581" y="1261570"/>
            <a:ext cx="895316" cy="904415"/>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906896" y="1261570"/>
            <a:ext cx="11285103" cy="1569660"/>
          </a:xfrm>
          <a:prstGeom prst="rect">
            <a:avLst/>
          </a:prstGeom>
        </p:spPr>
        <p:txBody>
          <a:bodyPr wrap="square">
            <a:spAutoFit/>
          </a:bodyPr>
          <a:lstStyle/>
          <a:p>
            <a:pPr lvl="0">
              <a:defRPr/>
            </a:pPr>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Ngắm Hạ Long với trăm nghìn đảo đá sừng sững, ta có cảm giác được chiêm ngưỡng một thế giới sống động đã trải qua hàng triệu năm hoá đá.</a:t>
            </a:r>
          </a:p>
        </p:txBody>
      </p:sp>
    </p:spTree>
    <p:extLst>
      <p:ext uri="{BB962C8B-B14F-4D97-AF65-F5344CB8AC3E}">
        <p14:creationId xmlns:p14="http://schemas.microsoft.com/office/powerpoint/2010/main" val="253536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237549" y="1143302"/>
              <a:ext cx="8498159"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524427" y="1691763"/>
            <a:ext cx="7446671" cy="4813244"/>
          </a:xfrm>
          <a:prstGeom prst="rect">
            <a:avLst/>
          </a:prstGeom>
        </p:spPr>
      </p:pic>
      <p:sp>
        <p:nvSpPr>
          <p:cNvPr id="24" name="TextBox 23"/>
          <p:cNvSpPr txBox="1"/>
          <p:nvPr/>
        </p:nvSpPr>
        <p:spPr>
          <a:xfrm>
            <a:off x="886024" y="2977809"/>
            <a:ext cx="4298681" cy="646331"/>
          </a:xfrm>
          <a:prstGeom prst="rect">
            <a:avLst/>
          </a:prstGeom>
          <a:noFill/>
        </p:spPr>
        <p:txBody>
          <a:bodyPr wrap="square" rtlCol="0">
            <a:spAutoFit/>
          </a:bodyPr>
          <a:lstStyle/>
          <a:p>
            <a:pPr lvl="0" algn="ctr">
              <a:defRPr/>
            </a:pP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ngăn khơi với lộng</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5" name="TextBox 24"/>
          <p:cNvSpPr txBox="1"/>
          <p:nvPr/>
        </p:nvSpPr>
        <p:spPr>
          <a:xfrm>
            <a:off x="850604" y="3839780"/>
            <a:ext cx="4412510" cy="1200329"/>
          </a:xfrm>
          <a:prstGeom prst="rect">
            <a:avLst/>
          </a:prstGeom>
          <a:noFill/>
        </p:spPr>
        <p:txBody>
          <a:bodyPr wrap="square" rtlCol="0">
            <a:spAutoFit/>
          </a:bodyPr>
          <a:lstStyle/>
          <a:p>
            <a:pPr lvl="0" algn="ctr">
              <a:defRPr/>
            </a:pP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nối mặt biển với chân trời</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Box 13"/>
          <p:cNvSpPr txBox="1"/>
          <p:nvPr/>
        </p:nvSpPr>
        <p:spPr>
          <a:xfrm>
            <a:off x="1297106" y="5105002"/>
            <a:ext cx="3698388" cy="646331"/>
          </a:xfrm>
          <a:prstGeom prst="rect">
            <a:avLst/>
          </a:prstGeom>
          <a:noFill/>
        </p:spPr>
        <p:txBody>
          <a:bodyPr wrap="square" rtlCol="0">
            <a:spAutoFit/>
          </a:bodyPr>
          <a:lstStyle/>
          <a:p>
            <a:pPr lvl="0" algn="ctr">
              <a:defRPr/>
            </a:pP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lúc neo thuyền</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6"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5852882" y="2231206"/>
            <a:ext cx="5509839" cy="4273801"/>
          </a:xfrm>
          <a:prstGeom prst="rect">
            <a:avLst/>
          </a:prstGeom>
        </p:spPr>
      </p:pic>
      <p:sp>
        <p:nvSpPr>
          <p:cNvPr id="18" name="TextBox 17"/>
          <p:cNvSpPr txBox="1"/>
          <p:nvPr/>
        </p:nvSpPr>
        <p:spPr>
          <a:xfrm>
            <a:off x="6922244" y="3193030"/>
            <a:ext cx="3698388" cy="706755"/>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phơi lưới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p:cNvSpPr txBox="1"/>
          <p:nvPr/>
        </p:nvSpPr>
        <p:spPr>
          <a:xfrm>
            <a:off x="7187609" y="4374738"/>
            <a:ext cx="3040912" cy="1200329"/>
          </a:xfrm>
          <a:prstGeom prst="rect">
            <a:avLst/>
          </a:prstGeom>
          <a:noFill/>
        </p:spPr>
        <p:txBody>
          <a:bodyPr wrap="square" rtlCol="0">
            <a:spAutoFit/>
          </a:bodyPr>
          <a:lstStyle/>
          <a:p>
            <a:pPr lvl="0" algn="ctr">
              <a:defRPr/>
            </a:pPr>
            <a:r>
              <a:rPr lang="en-US"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Ô</a:t>
            </a: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ng lão trầm tính</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4"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63"/>
          <p:cNvSpPr/>
          <p:nvPr/>
        </p:nvSpPr>
        <p:spPr>
          <a:xfrm rot="10800000">
            <a:off x="281421" y="2296631"/>
            <a:ext cx="11541981" cy="4359349"/>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457201" y="2688276"/>
            <a:ext cx="11068492" cy="1107996"/>
          </a:xfrm>
          <a:prstGeom prst="rect">
            <a:avLst/>
          </a:prstGeom>
        </p:spPr>
        <p:txBody>
          <a:bodyPr wrap="square">
            <a:spAutoFit/>
          </a:bodyPr>
          <a:lstStyle/>
          <a:p>
            <a:pPr lvl="0" algn="just">
              <a:defRPr/>
            </a:pP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Có</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chỗ</a:t>
            </a:r>
            <a:r>
              <a:rPr lang="en-US" sz="3300" i="1" dirty="0">
                <a:solidFill>
                  <a:srgbClr val="FF0000"/>
                </a:solidFill>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đảo</a:t>
            </a:r>
            <a:r>
              <a:rPr lang="en-US" sz="3300"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dàn</a:t>
            </a:r>
            <a:r>
              <a:rPr lang="en-US" sz="3300" b="1"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ra</a:t>
            </a:r>
            <a:r>
              <a:rPr lang="en-US" sz="3300" b="1"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thưa</a:t>
            </a:r>
            <a:r>
              <a:rPr lang="en-US" sz="3300" b="1"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thớt</a:t>
            </a:r>
            <a:r>
              <a:rPr lang="en-US" sz="3300" i="1" dirty="0">
                <a:latin typeface="Cambria" panose="02040503050406030204" pitchFamily="18" charset="0"/>
                <a:ea typeface="Cambria" panose="02040503050406030204" pitchFamily="18" charset="0"/>
              </a:rPr>
              <a:t>,</a:t>
            </a:r>
            <a:r>
              <a:rPr lang="en-US" sz="3300" i="1" dirty="0">
                <a:solidFill>
                  <a:srgbClr val="FF0000"/>
                </a:solidFill>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hòn</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này</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với</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hòn</a:t>
            </a:r>
            <a:r>
              <a:rPr lang="en-US" sz="3300" i="1" dirty="0">
                <a:latin typeface="Cambria" panose="02040503050406030204" pitchFamily="18" charset="0"/>
                <a:ea typeface="Cambria" panose="02040503050406030204" pitchFamily="18" charset="0"/>
              </a:rPr>
              <a:t> kia </a:t>
            </a:r>
            <a:r>
              <a:rPr lang="en-US" sz="3300" i="1" dirty="0" err="1">
                <a:latin typeface="Cambria" panose="02040503050406030204" pitchFamily="18" charset="0"/>
                <a:ea typeface="Cambria" panose="02040503050406030204" pitchFamily="18" charset="0"/>
              </a:rPr>
              <a:t>biệt</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lập</a:t>
            </a:r>
            <a:r>
              <a:rPr lang="en-US" sz="3300" i="1" dirty="0">
                <a:latin typeface="Cambria" panose="02040503050406030204" pitchFamily="18" charset="0"/>
                <a:ea typeface="Cambria" panose="02040503050406030204" pitchFamily="18" charset="0"/>
              </a:rPr>
              <a:t>, xa </a:t>
            </a:r>
            <a:r>
              <a:rPr lang="en-US" sz="3300" i="1" dirty="0" err="1">
                <a:latin typeface="Cambria" panose="02040503050406030204" pitchFamily="18" charset="0"/>
                <a:ea typeface="Cambria" panose="02040503050406030204" pitchFamily="18" charset="0"/>
              </a:rPr>
              <a:t>trông</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như</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quân</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cơ</a:t>
            </a:r>
            <a:r>
              <a:rPr lang="en-US" sz="3300"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bày</a:t>
            </a:r>
            <a:r>
              <a:rPr lang="en-US" sz="3300" b="1" i="1" dirty="0">
                <a:latin typeface="Cambria" panose="02040503050406030204" pitchFamily="18" charset="0"/>
                <a:ea typeface="Cambria" panose="02040503050406030204" pitchFamily="18" charset="0"/>
              </a:rPr>
              <a:t> chon von </a:t>
            </a:r>
            <a:r>
              <a:rPr lang="en-US" sz="3300" i="1" dirty="0" err="1">
                <a:latin typeface="Cambria" panose="02040503050406030204" pitchFamily="18" charset="0"/>
                <a:ea typeface="Cambria" panose="02040503050406030204" pitchFamily="18" charset="0"/>
              </a:rPr>
              <a:t>trên</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mặt</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biển</a:t>
            </a:r>
            <a:r>
              <a:rPr lang="en-US" sz="3300" i="1" dirty="0">
                <a:latin typeface="Cambria" panose="02040503050406030204" pitchFamily="18" charset="0"/>
                <a:ea typeface="Cambria" panose="02040503050406030204" pitchFamily="18" charset="0"/>
              </a:rPr>
              <a:t>.” </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sp>
        <p:nvSpPr>
          <p:cNvPr id="6" name="Rectangle 5"/>
          <p:cNvSpPr/>
          <p:nvPr/>
        </p:nvSpPr>
        <p:spPr>
          <a:xfrm>
            <a:off x="2842750" y="626784"/>
            <a:ext cx="6747087" cy="10147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60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vi-VN" sz="60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câu dài:</a:t>
            </a:r>
            <a:endParaRPr kumimoji="0" lang="en-US" sz="60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0D16870-5ABF-D6FA-D2DF-284C4DF63438}"/>
              </a:ext>
            </a:extLst>
          </p:cNvPr>
          <p:cNvSpPr/>
          <p:nvPr/>
        </p:nvSpPr>
        <p:spPr>
          <a:xfrm>
            <a:off x="520996" y="4070508"/>
            <a:ext cx="11068492" cy="1815882"/>
          </a:xfrm>
          <a:prstGeom prst="rect">
            <a:avLst/>
          </a:prstGeom>
        </p:spPr>
        <p:txBody>
          <a:bodyPr wrap="square">
            <a:spAutoFit/>
          </a:bodyPr>
          <a:lstStyle/>
          <a:p>
            <a:pPr lvl="0" algn="just">
              <a:defRPr/>
            </a:pP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đôi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đang</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xòe</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cánh</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chọi</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nhau</a:t>
            </a:r>
            <a:r>
              <a:rPr lang="en-US" sz="2800" b="1"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mặt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Chọi</a:t>
            </a:r>
            <a:r>
              <a:rPr lang="en-US" sz="2800" i="1" dirty="0">
                <a:latin typeface="Cambria" panose="02040503050406030204" pitchFamily="18" charset="0"/>
                <a:ea typeface="Cambria" panose="02040503050406030204" pitchFamily="18" charset="0"/>
              </a:rPr>
              <a:t>);</a:t>
            </a:r>
            <a:r>
              <a:rPr lang="en-US" sz="2800" i="1" dirty="0">
                <a:solidFill>
                  <a:srgbClr val="FF0000"/>
                </a:solidFill>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bề</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thế</a:t>
            </a:r>
            <a:r>
              <a:rPr lang="en-US" sz="2800" b="1"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solidFill>
                  <a:srgbClr val="FF0000"/>
                </a:solidFill>
                <a:latin typeface="Cambria" panose="02040503050406030204" pitchFamily="18" charset="0"/>
                <a:ea typeface="Cambria" panose="02040503050406030204" pitchFamily="18" charset="0"/>
              </a:rPr>
              <a:t> </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chông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chênh</a:t>
            </a:r>
            <a:r>
              <a:rPr lang="en-US" sz="2800" b="1"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b="1" i="1" dirty="0">
                <a:latin typeface="Cambria" panose="02040503050406030204" pitchFamily="18" charset="0"/>
                <a:ea typeface="Cambria" panose="02040503050406030204" pitchFamily="18" charset="0"/>
              </a:rPr>
              <a:t>con </a:t>
            </a:r>
            <a:r>
              <a:rPr lang="en-US" sz="2800" b="1" i="1" dirty="0" err="1">
                <a:latin typeface="Cambria" panose="02040503050406030204" pitchFamily="18" charset="0"/>
                <a:ea typeface="Cambria" panose="02040503050406030204" pitchFamily="18" charset="0"/>
              </a:rPr>
              <a:t>cóc</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ngồi</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bờ</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giếng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b="1" i="1" dirty="0">
                <a:latin typeface="Cambria" panose="02040503050406030204" pitchFamily="18" charset="0"/>
                <a:ea typeface="Cambria" panose="02040503050406030204" pitchFamily="18" charset="0"/>
              </a:rPr>
              <a:t>Con </a:t>
            </a:r>
            <a:r>
              <a:rPr lang="en-US" sz="2800" b="1" i="1" dirty="0" err="1">
                <a:latin typeface="Cambria" panose="02040503050406030204" pitchFamily="18" charset="0"/>
                <a:ea typeface="Cambria" panose="02040503050406030204" pitchFamily="18" charset="0"/>
              </a:rPr>
              <a:t>Cóc</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solidFill>
                  <a:srgbClr val="FF0000"/>
                </a:solidFill>
                <a:latin typeface="Cambria" panose="02040503050406030204" pitchFamily="18" charset="0"/>
                <a:ea typeface="Cambria" panose="02040503050406030204" pitchFamily="18" charset="0"/>
              </a:rPr>
              <a:t> </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ông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lão</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trầm</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tĩnh</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ngồi</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câu</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cá</a:t>
            </a:r>
            <a:r>
              <a:rPr lang="en-US" sz="2800" b="1" i="1" dirty="0">
                <a:latin typeface="Cambria" panose="02040503050406030204" pitchFamily="18" charset="0"/>
                <a:ea typeface="Cambria" panose="02040503050406030204" pitchFamily="18" charset="0"/>
              </a:rPr>
              <a:t> </a:t>
            </a:r>
            <a:r>
              <a:rPr lang="en-US" sz="2800" i="1" dirty="0">
                <a:latin typeface="Cambria" panose="02040503050406030204" pitchFamily="18" charset="0"/>
                <a:ea typeface="Cambria" panose="02040503050406030204" pitchFamily="18" charset="0"/>
              </a:rPr>
              <a:t>(</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Ông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Lã</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Vọng</a:t>
            </a:r>
            <a:r>
              <a:rPr lang="en-US" sz="2800" i="1" dirty="0">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BBF5B777-BC71-C284-0B27-FECCC70A6E48}"/>
              </a:ext>
            </a:extLst>
          </p:cNvPr>
          <p:cNvCxnSpPr>
            <a:cxnSpLocks/>
          </p:cNvCxnSpPr>
          <p:nvPr/>
        </p:nvCxnSpPr>
        <p:spPr>
          <a:xfrm flipH="1">
            <a:off x="1926222" y="2803226"/>
            <a:ext cx="186489" cy="5125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84F7A254-9858-40EC-5AFA-4D84F50DA731}"/>
              </a:ext>
            </a:extLst>
          </p:cNvPr>
          <p:cNvCxnSpPr>
            <a:cxnSpLocks/>
          </p:cNvCxnSpPr>
          <p:nvPr/>
        </p:nvCxnSpPr>
        <p:spPr>
          <a:xfrm flipH="1">
            <a:off x="4410342" y="4104761"/>
            <a:ext cx="186489" cy="5125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A08E6A46-5B41-5E5C-7BCC-DFD05B00F437}"/>
              </a:ext>
            </a:extLst>
          </p:cNvPr>
          <p:cNvCxnSpPr>
            <a:cxnSpLocks/>
          </p:cNvCxnSpPr>
          <p:nvPr/>
        </p:nvCxnSpPr>
        <p:spPr>
          <a:xfrm flipH="1">
            <a:off x="10259652" y="4560025"/>
            <a:ext cx="186489" cy="5125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C3835AFD-5DD6-4EDA-9354-AE31D8F59A68}"/>
              </a:ext>
            </a:extLst>
          </p:cNvPr>
          <p:cNvCxnSpPr>
            <a:cxnSpLocks/>
          </p:cNvCxnSpPr>
          <p:nvPr/>
        </p:nvCxnSpPr>
        <p:spPr>
          <a:xfrm flipH="1">
            <a:off x="9403348" y="4978449"/>
            <a:ext cx="186489" cy="512545"/>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ounded Rectangle 16"/>
          <p:cNvSpPr/>
          <p:nvPr/>
        </p:nvSpPr>
        <p:spPr>
          <a:xfrm>
            <a:off x="-116589" y="796414"/>
            <a:ext cx="12258700" cy="5832986"/>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그래픽 48"/>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H="1" flipV="1">
            <a:off x="9259305" y="5851896"/>
            <a:ext cx="2882806" cy="1785310"/>
          </a:xfrm>
          <a:prstGeom prst="rect">
            <a:avLst/>
          </a:prstGeom>
        </p:spPr>
      </p:pic>
      <p:pic>
        <p:nvPicPr>
          <p:cNvPr id="8" name="그래픽 29"/>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808716" y="7098300"/>
            <a:ext cx="255683" cy="255683"/>
          </a:xfrm>
          <a:prstGeom prst="rect">
            <a:avLst/>
          </a:prstGeom>
        </p:spPr>
      </p:pic>
      <p:grpSp>
        <p:nvGrpSpPr>
          <p:cNvPr id="34" name="Group 33"/>
          <p:cNvGrpSpPr/>
          <p:nvPr/>
        </p:nvGrpSpPr>
        <p:grpSpPr>
          <a:xfrm>
            <a:off x="1784818" y="1305663"/>
            <a:ext cx="9910996" cy="1704155"/>
            <a:chOff x="3504719" y="2951146"/>
            <a:chExt cx="5164987" cy="1057480"/>
          </a:xfrm>
        </p:grpSpPr>
        <p:pic>
          <p:nvPicPr>
            <p:cNvPr id="35" name="Picture 34"/>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36" name="TextBox 35"/>
            <p:cNvSpPr txBox="1"/>
            <p:nvPr/>
          </p:nvSpPr>
          <p:spPr>
            <a:xfrm>
              <a:off x="4371486" y="3138784"/>
              <a:ext cx="3732697" cy="459000"/>
            </a:xfrm>
            <a:prstGeom prst="rect">
              <a:avLst/>
            </a:prstGeom>
            <a:noFill/>
          </p:spPr>
          <p:txBody>
            <a:bodyPr wrap="square" rtlCol="0">
              <a:spAutoFit/>
            </a:bodyPr>
            <a:lstStyle/>
            <a:p>
              <a:pPr marL="0" marR="0" algn="just">
                <a:lnSpc>
                  <a:spcPct val="150000"/>
                </a:lnSpc>
                <a:spcBef>
                  <a:spcPts val="0"/>
                </a:spcBef>
                <a:spcAft>
                  <a:spcPts val="0"/>
                </a:spcAft>
              </a:pPr>
              <a:r>
                <a:rPr lang="nl-NL"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có nhiều đoạn quanh co, gấp khúc. </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37" name="Oval 36"/>
          <p:cNvSpPr/>
          <p:nvPr/>
        </p:nvSpPr>
        <p:spPr>
          <a:xfrm>
            <a:off x="839973" y="1300089"/>
            <a:ext cx="2100966"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khuất</a:t>
            </a: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khúc</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7"/>
          <a:stretch>
            <a:fillRect/>
          </a:stretch>
        </p:blipFill>
        <p:spPr>
          <a:xfrm>
            <a:off x="2351190" y="-112703"/>
            <a:ext cx="7888908" cy="1609483"/>
          </a:xfrm>
          <a:prstGeom prst="rect">
            <a:avLst/>
          </a:prstGeom>
        </p:spPr>
      </p:pic>
      <p:grpSp>
        <p:nvGrpSpPr>
          <p:cNvPr id="2" name="Group 1">
            <a:extLst>
              <a:ext uri="{FF2B5EF4-FFF2-40B4-BE49-F238E27FC236}">
                <a16:creationId xmlns:a16="http://schemas.microsoft.com/office/drawing/2014/main" id="{5E70E9ED-31E3-92BF-49CA-D7596E1A2A26}"/>
              </a:ext>
            </a:extLst>
          </p:cNvPr>
          <p:cNvGrpSpPr/>
          <p:nvPr/>
        </p:nvGrpSpPr>
        <p:grpSpPr>
          <a:xfrm>
            <a:off x="3741209" y="3293954"/>
            <a:ext cx="7181312" cy="1704156"/>
            <a:chOff x="3504719" y="2951146"/>
            <a:chExt cx="5164987" cy="1057480"/>
          </a:xfrm>
        </p:grpSpPr>
        <p:pic>
          <p:nvPicPr>
            <p:cNvPr id="4" name="Picture 3">
              <a:extLst>
                <a:ext uri="{FF2B5EF4-FFF2-40B4-BE49-F238E27FC236}">
                  <a16:creationId xmlns:a16="http://schemas.microsoft.com/office/drawing/2014/main" id="{52831D93-3D5E-CB91-5B79-C4A9B37BF72D}"/>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3504719" y="2951146"/>
              <a:ext cx="5164987" cy="1057480"/>
            </a:xfrm>
            <a:prstGeom prst="rect">
              <a:avLst/>
            </a:prstGeom>
          </p:spPr>
        </p:pic>
        <p:sp>
          <p:nvSpPr>
            <p:cNvPr id="6" name="TextBox 5">
              <a:extLst>
                <a:ext uri="{FF2B5EF4-FFF2-40B4-BE49-F238E27FC236}">
                  <a16:creationId xmlns:a16="http://schemas.microsoft.com/office/drawing/2014/main" id="{EF32E8D6-8140-5278-2C9D-727D8B36BE7C}"/>
                </a:ext>
              </a:extLst>
            </p:cNvPr>
            <p:cNvSpPr txBox="1"/>
            <p:nvPr/>
          </p:nvSpPr>
          <p:spPr>
            <a:xfrm>
              <a:off x="4336231" y="3132187"/>
              <a:ext cx="3732697" cy="592052"/>
            </a:xfrm>
            <a:prstGeom prst="rect">
              <a:avLst/>
            </a:prstGeom>
            <a:noFill/>
          </p:spPr>
          <p:txBody>
            <a:bodyPr wrap="square" rtlCol="0">
              <a:spAutoFit/>
            </a:bodyPr>
            <a:lstStyle/>
            <a:p>
              <a:pPr marL="0" marR="0" algn="just">
                <a:spcBef>
                  <a:spcPts val="0"/>
                </a:spcBef>
                <a:spcAft>
                  <a:spcPts val="0"/>
                </a:spcAft>
              </a:pPr>
              <a:r>
                <a:rPr lang="nl-NL" sz="28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trơ trọi ở trên cao, không có chỗ dựa chắc chắn.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7" name="Oval 6">
            <a:extLst>
              <a:ext uri="{FF2B5EF4-FFF2-40B4-BE49-F238E27FC236}">
                <a16:creationId xmlns:a16="http://schemas.microsoft.com/office/drawing/2014/main" id="{6FA7714C-7694-6424-B7CC-AADDFD0B6E95}"/>
              </a:ext>
            </a:extLst>
          </p:cNvPr>
          <p:cNvSpPr/>
          <p:nvPr/>
        </p:nvSpPr>
        <p:spPr>
          <a:xfrm>
            <a:off x="2796364" y="3288377"/>
            <a:ext cx="2100966" cy="1495062"/>
          </a:xfrm>
          <a:prstGeom prst="ellipse">
            <a:avLst/>
          </a:prstGeom>
          <a:solidFill>
            <a:schemeClr val="accent2">
              <a:lumMod val="50000"/>
            </a:schemeClr>
          </a:solidFill>
          <a:ln>
            <a:solidFill>
              <a:srgbClr val="EBC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Chon von</a:t>
            </a:r>
          </a:p>
        </p:txBody>
      </p:sp>
    </p:spTree>
    <p:extLst>
      <p:ext uri="{BB962C8B-B14F-4D97-AF65-F5344CB8AC3E}">
        <p14:creationId xmlns:p14="http://schemas.microsoft.com/office/powerpoint/2010/main" val="33893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1605</Words>
  <Application>Microsoft Office PowerPoint</Application>
  <PresentationFormat>Widescreen</PresentationFormat>
  <Paragraphs>129</Paragraphs>
  <Slides>28</Slides>
  <Notes>14</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28</vt:i4>
      </vt:variant>
    </vt:vector>
  </HeadingPairs>
  <TitlesOfParts>
    <vt:vector size="52" baseType="lpstr">
      <vt:lpstr>Malgun Gothic</vt:lpstr>
      <vt:lpstr>#9Slide03 BoosterNextFYBlack</vt:lpstr>
      <vt:lpstr>#9Slide05 Aphrodite Pro</vt:lpstr>
      <vt:lpstr>#9Slide05 Bodega Script</vt:lpstr>
      <vt:lpstr>#9Slide07 HoneyCream</vt:lpstr>
      <vt:lpstr>#9Slide07 SVNZiclets</vt:lpstr>
      <vt:lpstr>arial</vt:lpstr>
      <vt:lpstr>arial</vt:lpstr>
      <vt:lpstr>Calibri</vt:lpstr>
      <vt:lpstr>Calibri Light</vt:lpstr>
      <vt:lpstr>Cambria</vt:lpstr>
      <vt:lpstr>等线</vt:lpstr>
      <vt:lpstr>等线 Light</vt:lpstr>
      <vt:lpstr>Montserrat Light</vt:lpstr>
      <vt:lpstr>Roboto</vt:lpstr>
      <vt:lpstr>SVN-Newton</vt:lpstr>
      <vt:lpstr>Symbol</vt:lpstr>
      <vt:lpstr>Times New Roman</vt:lpstr>
      <vt:lpstr>UVN Banh Mi</vt:lpstr>
      <vt:lpstr>字魂130号-快乐俏黑体</vt:lpstr>
      <vt:lpstr>字魂131号-酷乐潮玩体</vt:lpstr>
      <vt:lpstr>思源黑体 CN</vt:lpstr>
      <vt:lpstr>思源黑体 CN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57</cp:revision>
  <dcterms:created xsi:type="dcterms:W3CDTF">2024-07-15T12:17:20Z</dcterms:created>
  <dcterms:modified xsi:type="dcterms:W3CDTF">2025-10-09T01:45:13Z</dcterms:modified>
</cp:coreProperties>
</file>