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2" r:id="rId3"/>
  </p:sldMasterIdLst>
  <p:notesMasterIdLst>
    <p:notesMasterId r:id="rId15"/>
  </p:notesMasterIdLst>
  <p:sldIdLst>
    <p:sldId id="395" r:id="rId4"/>
    <p:sldId id="396" r:id="rId5"/>
    <p:sldId id="404" r:id="rId6"/>
    <p:sldId id="405" r:id="rId7"/>
    <p:sldId id="406" r:id="rId8"/>
    <p:sldId id="399" r:id="rId9"/>
    <p:sldId id="401" r:id="rId10"/>
    <p:sldId id="402" r:id="rId11"/>
    <p:sldId id="400" r:id="rId12"/>
    <p:sldId id="397" r:id="rId13"/>
    <p:sldId id="39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9023" autoAdjust="0"/>
  </p:normalViewPr>
  <p:slideViewPr>
    <p:cSldViewPr snapToGrid="0">
      <p:cViewPr varScale="1">
        <p:scale>
          <a:sx n="65" d="100"/>
          <a:sy n="65" d="100"/>
        </p:scale>
        <p:origin x="9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E66F3D-8FB9-43FD-95F3-77C447E9AB1C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C1E004-75DD-44B2-BAD4-2ED1C5C01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955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064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799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767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79C14-FC10-40CC-8384-BFFA976DB1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FD5968-97A4-45F0-A2D7-99D219122C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36C2AE-F115-4C08-B4BF-6E4160F6C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BAD21-07F0-48CD-9FCC-01ADFD122B6F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CC475E-AB64-48D4-A260-9B07B6134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A0FCC5-13DE-41FA-90BA-0302EB29B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750E1-3922-4A09-81C4-6D0208A58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1777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05692-24E3-4479-BF32-5F161F8B4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35F9D7-0E85-4FCC-B3AD-1DDC82E76A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2360A1-70A5-4C30-B68F-13926318A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BAD21-07F0-48CD-9FCC-01ADFD122B6F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5395D0-FB8F-464D-9D95-6A3C0C803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048967-3487-4A3B-BED0-D2550F9CB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750E1-3922-4A09-81C4-6D0208A58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0857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6A3E6-874A-42BC-8072-9334E452C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ABB21C-8AFB-4231-B394-336EB1E8D8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397CE5-5422-445C-9F60-4955C79D7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BAD21-07F0-48CD-9FCC-01ADFD122B6F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611D1E-F9AB-4591-B936-0BB139030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C0FCD1-CB5F-4022-9899-A766D76B9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750E1-3922-4A09-81C4-6D0208A58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0588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9DDED-45AA-48B1-9732-427239FE8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FA4FF5-BF82-4FD6-A40F-D1CB5470EC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45D604-D79C-46FC-9FEE-1153588DB5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7F1679-FABA-4ED1-91E8-C2B2D1D33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BAD21-07F0-48CD-9FCC-01ADFD122B6F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4CA18E-A9E9-4553-9083-73D3B605E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1B9157-9A1D-45AD-A292-EDD41AA6B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750E1-3922-4A09-81C4-6D0208A58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3287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C41A5-21D8-42B4-8057-0724995C1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370CB1-38A5-436A-BE35-E454499FA8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FEEC23-FBAA-4305-9F26-C6787F7C29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321407-8DAF-4380-8718-E08ED6A028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75FE0D-7025-4114-AAE1-8ACC8C69F8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B61070-DEFA-4EBA-B21D-0BDF6AAD1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BAD21-07F0-48CD-9FCC-01ADFD122B6F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B53ABF6-4720-4448-8A59-3FB9E2487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A559313-308C-408E-BE25-354627DC1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750E1-3922-4A09-81C4-6D0208A58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6275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508FB-470F-4223-AC2D-0484DC8A1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5BD61F-745F-4E8D-9BB1-AA6CB32A5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BAD21-07F0-48CD-9FCC-01ADFD122B6F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33928F-7948-4C92-8FA8-BF748A1CD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4C2F29-12BD-4126-8B28-65308EE51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750E1-3922-4A09-81C4-6D0208A58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3092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819CEF-4BE5-4452-9AAD-D923CE262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BAD21-07F0-48CD-9FCC-01ADFD122B6F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F39FEF-7F12-480E-A74E-8A1405C4B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4FBF6B-D539-4340-A00D-89ACD94DA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750E1-3922-4A09-81C4-6D0208A58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6022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73CE0-9EBE-49A1-8389-6D3761E8C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9A6F53-84B7-400E-9093-B57EEC88FC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11471B-5872-46C2-AE2C-4307319752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3ED0C3-01DF-4288-B926-C0C082208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BAD21-07F0-48CD-9FCC-01ADFD122B6F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1B3D40-DBA2-45BA-A391-6C66F36FE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96DB40-B44D-4EE8-B465-EB7BF7B8B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750E1-3922-4A09-81C4-6D0208A58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539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019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8C8CF-DEA5-43A9-B755-72AFF3621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664B7B-F507-47F1-B050-6256A83B98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7A724E-C965-42EC-B3FC-DBD38BD842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CF2FDE-1E38-4BD9-B404-9357C44B5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BAD21-07F0-48CD-9FCC-01ADFD122B6F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B9B901-86F0-4896-884A-96AD6115F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901C11-8C0B-4D49-AC13-EBEE7D0E0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750E1-3922-4A09-81C4-6D0208A58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1389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9400D-C7A8-48DF-857C-4EF967F2E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434A70-8E90-4849-A811-48D278E505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3F72E8-4F55-40A0-A726-990715958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BAD21-07F0-48CD-9FCC-01ADFD122B6F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0C5B46-B3EF-4291-874F-390D9D8AC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6743DC-B03F-4048-A0C7-94FF68297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750E1-3922-4A09-81C4-6D0208A58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2525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8FD975E-EC43-4DAA-8D95-47EEE42F3B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1A3DC8-EC1E-4028-A5B0-24171AB670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84A301-FFF1-46ED-8746-A0D7F7CE8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BAD21-07F0-48CD-9FCC-01ADFD122B6F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E25B77-1647-4502-B2B6-C8A2210B7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706968-29D2-40BB-A1FB-DE962F20E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750E1-3922-4A09-81C4-6D0208A58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851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ãi Biển Mùa Hè Hoạt Hình. Thiên Đường Nghỉ Dưỡng Thiên Nhiên, Đại Dương  Hoặc Bờ Biển. Minh Họa Nền Phong Cảnh Bên Bờ Biển Vector - Free.Vector6.com">
            <a:extLst>
              <a:ext uri="{FF2B5EF4-FFF2-40B4-BE49-F238E27FC236}">
                <a16:creationId xmlns:a16="http://schemas.microsoft.com/office/drawing/2014/main" id="{0A040307-2DA6-3537-C994-14C242AB309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130" y="0"/>
            <a:ext cx="12366259" cy="7195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92347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1168D026-3A8E-4714-9A39-2120DEC1A4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127621" y="2007590"/>
            <a:ext cx="2784764" cy="2784764"/>
          </a:xfrm>
          <a:custGeom>
            <a:avLst/>
            <a:gdLst>
              <a:gd name="connsiteX0" fmla="*/ 1392382 w 2784764"/>
              <a:gd name="connsiteY0" fmla="*/ 0 h 2784764"/>
              <a:gd name="connsiteX1" fmla="*/ 2784764 w 2784764"/>
              <a:gd name="connsiteY1" fmla="*/ 1392382 h 2784764"/>
              <a:gd name="connsiteX2" fmla="*/ 1392382 w 2784764"/>
              <a:gd name="connsiteY2" fmla="*/ 2784764 h 2784764"/>
              <a:gd name="connsiteX3" fmla="*/ 0 w 2784764"/>
              <a:gd name="connsiteY3" fmla="*/ 1392382 h 2784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4764" h="2784764">
                <a:moveTo>
                  <a:pt x="1392382" y="0"/>
                </a:moveTo>
                <a:lnTo>
                  <a:pt x="2784764" y="1392382"/>
                </a:lnTo>
                <a:lnTo>
                  <a:pt x="1392382" y="2784764"/>
                </a:lnTo>
                <a:lnTo>
                  <a:pt x="0" y="1392382"/>
                </a:lnTo>
                <a:close/>
              </a:path>
            </a:pathLst>
          </a:custGeom>
          <a:solidFill>
            <a:schemeClr val="bg1"/>
          </a:solidFill>
          <a:ln w="571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8100000" scaled="1"/>
              <a:tileRect/>
            </a:gradFill>
          </a:ln>
          <a:effectLst>
            <a:outerShdw blurRad="381000" dist="38100" dir="81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 defTabSz="45720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55460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79C14-FC10-40CC-8384-BFFA976DB1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FD5968-97A4-45F0-A2D7-99D219122C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36C2AE-F115-4C08-B4BF-6E4160F6CE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3BAD21-07F0-48CD-9FCC-01ADFD122B6F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CC475E-AB64-48D4-A260-9B07B6134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A0FCC5-13DE-41FA-90BA-0302EB29B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5750E1-3922-4A09-81C4-6D0208A58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3994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05692-24E3-4479-BF32-5F161F8B4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35F9D7-0E85-4FCC-B3AD-1DDC82E76A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2360A1-70A5-4C30-B68F-13926318AD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3BAD21-07F0-48CD-9FCC-01ADFD122B6F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5395D0-FB8F-464D-9D95-6A3C0C803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048967-3487-4A3B-BED0-D2550F9CB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5750E1-3922-4A09-81C4-6D0208A58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6585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6A3E6-874A-42BC-8072-9334E452C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ABB21C-8AFB-4231-B394-336EB1E8D8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397CE5-5422-445C-9F60-4955C79D75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3BAD21-07F0-48CD-9FCC-01ADFD122B6F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611D1E-F9AB-4591-B936-0BB139030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C0FCD1-CB5F-4022-9899-A766D76B9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5750E1-3922-4A09-81C4-6D0208A58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838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9DDED-45AA-48B1-9732-427239FE8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FA4FF5-BF82-4FD6-A40F-D1CB5470EC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45D604-D79C-46FC-9FEE-1153588DB5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7F1679-FABA-4ED1-91E8-C2B2D1D33A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3BAD21-07F0-48CD-9FCC-01ADFD122B6F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4CA18E-A9E9-4553-9083-73D3B605E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1B9157-9A1D-45AD-A292-EDD41AA6B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5750E1-3922-4A09-81C4-6D0208A58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0922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C41A5-21D8-42B4-8057-0724995C1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370CB1-38A5-436A-BE35-E454499FA8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FEEC23-FBAA-4305-9F26-C6787F7C29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321407-8DAF-4380-8718-E08ED6A028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75FE0D-7025-4114-AAE1-8ACC8C69F8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B61070-DEFA-4EBA-B21D-0BDF6AAD12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3BAD21-07F0-48CD-9FCC-01ADFD122B6F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B53ABF6-4720-4448-8A59-3FB9E2487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A559313-308C-408E-BE25-354627DC1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5750E1-3922-4A09-81C4-6D0208A58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91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  <a:prstGeom prst="rect">
            <a:avLst/>
          </a:prstGeo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866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508FB-470F-4223-AC2D-0484DC8A1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5BD61F-745F-4E8D-9BB1-AA6CB32A55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3BAD21-07F0-48CD-9FCC-01ADFD122B6F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33928F-7948-4C92-8FA8-BF748A1CD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4C2F29-12BD-4126-8B28-65308EE51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5750E1-3922-4A09-81C4-6D0208A58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1777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819CEF-4BE5-4452-9AAD-D923CE2625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3BAD21-07F0-48CD-9FCC-01ADFD122B6F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F39FEF-7F12-480E-A74E-8A1405C4B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4FBF6B-D539-4340-A00D-89ACD94DA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5750E1-3922-4A09-81C4-6D0208A58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6076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73CE0-9EBE-49A1-8389-6D3761E8C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9A6F53-84B7-400E-9093-B57EEC88FC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11471B-5872-46C2-AE2C-4307319752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3ED0C3-01DF-4288-B926-C0C082208D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3BAD21-07F0-48CD-9FCC-01ADFD122B6F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1B3D40-DBA2-45BA-A391-6C66F36FE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96DB40-B44D-4EE8-B465-EB7BF7B8B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5750E1-3922-4A09-81C4-6D0208A58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0371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8C8CF-DEA5-43A9-B755-72AFF3621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664B7B-F507-47F1-B050-6256A83B98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7A724E-C965-42EC-B3FC-DBD38BD842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CF2FDE-1E38-4BD9-B404-9357C44B5D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3BAD21-07F0-48CD-9FCC-01ADFD122B6F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B9B901-86F0-4896-884A-96AD6115F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901C11-8C0B-4D49-AC13-EBEE7D0E0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5750E1-3922-4A09-81C4-6D0208A58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3910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9400D-C7A8-48DF-857C-4EF967F2E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434A70-8E90-4849-A811-48D278E505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3F72E8-4F55-40A0-A726-9907159585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3BAD21-07F0-48CD-9FCC-01ADFD122B6F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0C5B46-B3EF-4291-874F-390D9D8AC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6743DC-B03F-4048-A0C7-94FF68297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5750E1-3922-4A09-81C4-6D0208A58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5241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8FD975E-EC43-4DAA-8D95-47EEE42F3B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1A3DC8-EC1E-4028-A5B0-24171AB670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84A301-FFF1-46ED-8746-A0D7F7CE81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3BAD21-07F0-48CD-9FCC-01ADFD122B6F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E25B77-1647-4502-B2B6-C8A2210B7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706968-29D2-40BB-A1FB-DE962F20E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5750E1-3922-4A09-81C4-6D0208A58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9500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ãi Biển Mùa Hè Hoạt Hình. Thiên Đường Nghỉ Dưỡng Thiên Nhiên, Đại Dương  Hoặc Bờ Biển. Minh Họa Nền Phong Cảnh Bên Bờ Biển Vector - Free.Vector6.com">
            <a:extLst>
              <a:ext uri="{FF2B5EF4-FFF2-40B4-BE49-F238E27FC236}">
                <a16:creationId xmlns:a16="http://schemas.microsoft.com/office/drawing/2014/main" id="{0A040307-2DA6-3537-C994-14C242AB309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130" y="0"/>
            <a:ext cx="12366259" cy="7195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25971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1168D026-3A8E-4714-9A39-2120DEC1A4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127621" y="2007590"/>
            <a:ext cx="2784764" cy="2784764"/>
          </a:xfrm>
          <a:custGeom>
            <a:avLst/>
            <a:gdLst>
              <a:gd name="connsiteX0" fmla="*/ 1392382 w 2784764"/>
              <a:gd name="connsiteY0" fmla="*/ 0 h 2784764"/>
              <a:gd name="connsiteX1" fmla="*/ 2784764 w 2784764"/>
              <a:gd name="connsiteY1" fmla="*/ 1392382 h 2784764"/>
              <a:gd name="connsiteX2" fmla="*/ 1392382 w 2784764"/>
              <a:gd name="connsiteY2" fmla="*/ 2784764 h 2784764"/>
              <a:gd name="connsiteX3" fmla="*/ 0 w 2784764"/>
              <a:gd name="connsiteY3" fmla="*/ 1392382 h 2784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4764" h="2784764">
                <a:moveTo>
                  <a:pt x="1392382" y="0"/>
                </a:moveTo>
                <a:lnTo>
                  <a:pt x="2784764" y="1392382"/>
                </a:lnTo>
                <a:lnTo>
                  <a:pt x="1392382" y="2784764"/>
                </a:lnTo>
                <a:lnTo>
                  <a:pt x="0" y="1392382"/>
                </a:lnTo>
                <a:close/>
              </a:path>
            </a:pathLst>
          </a:custGeom>
          <a:solidFill>
            <a:schemeClr val="bg1"/>
          </a:solidFill>
          <a:ln w="5715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8100000" scaled="1"/>
              <a:tileRect/>
            </a:gradFill>
          </a:ln>
          <a:effectLst>
            <a:outerShdw blurRad="381000" dist="38100" dir="81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 defTabSz="45720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3646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030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699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77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214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193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069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9467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C88DF619-584F-3BF9-B182-953F01A911DE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B2F7C1-9282-4A3A-84F9-1486840B5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168620-3685-4624-8513-DA0C72C1A9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D472B0-20E0-4D9E-9CA6-8ABF53BE60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3BAD21-07F0-48CD-9FCC-01ADFD122B6F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CE34C1-C16B-4C6C-8585-2E2EBADCFE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C979EF-B997-4FEC-A8A3-FB8448D245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5750E1-3922-4A09-81C4-6D0208A58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635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5453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912" t="-81087" r="-2426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334107" y="254176"/>
            <a:ext cx="11766453" cy="6285705"/>
            <a:chOff x="0" y="0"/>
            <a:chExt cx="4537783" cy="248324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537783" cy="2483241"/>
            </a:xfrm>
            <a:custGeom>
              <a:avLst/>
              <a:gdLst/>
              <a:ahLst/>
              <a:cxnLst/>
              <a:rect l="l" t="t" r="r" b="b"/>
              <a:pathLst>
                <a:path w="4537783" h="2483241">
                  <a:moveTo>
                    <a:pt x="22917" y="0"/>
                  </a:moveTo>
                  <a:lnTo>
                    <a:pt x="4514867" y="0"/>
                  </a:lnTo>
                  <a:cubicBezTo>
                    <a:pt x="4520945" y="0"/>
                    <a:pt x="4526773" y="2414"/>
                    <a:pt x="4531071" y="6712"/>
                  </a:cubicBezTo>
                  <a:cubicBezTo>
                    <a:pt x="4535369" y="11010"/>
                    <a:pt x="4537783" y="16839"/>
                    <a:pt x="4537783" y="22917"/>
                  </a:cubicBezTo>
                  <a:lnTo>
                    <a:pt x="4537783" y="2460325"/>
                  </a:lnTo>
                  <a:cubicBezTo>
                    <a:pt x="4537783" y="2472981"/>
                    <a:pt x="4527523" y="2483241"/>
                    <a:pt x="4514867" y="2483241"/>
                  </a:cubicBezTo>
                  <a:lnTo>
                    <a:pt x="22917" y="2483241"/>
                  </a:lnTo>
                  <a:cubicBezTo>
                    <a:pt x="10260" y="2483241"/>
                    <a:pt x="0" y="2472981"/>
                    <a:pt x="0" y="2460325"/>
                  </a:cubicBezTo>
                  <a:lnTo>
                    <a:pt x="0" y="22917"/>
                  </a:lnTo>
                  <a:cubicBezTo>
                    <a:pt x="0" y="10260"/>
                    <a:pt x="10260" y="0"/>
                    <a:pt x="22917" y="0"/>
                  </a:cubicBezTo>
                  <a:close/>
                </a:path>
              </a:pathLst>
            </a:custGeom>
            <a:solidFill>
              <a:srgbClr val="FFFFFF">
                <a:alpha val="90980"/>
              </a:srgbClr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4537783" cy="253086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756920" y="483830"/>
            <a:ext cx="7117080" cy="1355130"/>
            <a:chOff x="0" y="-241102"/>
            <a:chExt cx="21876876" cy="3838588"/>
          </a:xfrm>
        </p:grpSpPr>
        <p:grpSp>
          <p:nvGrpSpPr>
            <p:cNvPr id="7" name="Group 7"/>
            <p:cNvGrpSpPr/>
            <p:nvPr/>
          </p:nvGrpSpPr>
          <p:grpSpPr>
            <a:xfrm>
              <a:off x="0" y="-241102"/>
              <a:ext cx="21876876" cy="3838588"/>
              <a:chOff x="0" y="-47625"/>
              <a:chExt cx="4321358" cy="758239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4321358" cy="620191"/>
              </a:xfrm>
              <a:custGeom>
                <a:avLst/>
                <a:gdLst/>
                <a:ahLst/>
                <a:cxnLst/>
                <a:rect l="l" t="t" r="r" b="b"/>
                <a:pathLst>
                  <a:path w="4321358" h="710614">
                    <a:moveTo>
                      <a:pt x="24064" y="0"/>
                    </a:moveTo>
                    <a:lnTo>
                      <a:pt x="4297294" y="0"/>
                    </a:lnTo>
                    <a:cubicBezTo>
                      <a:pt x="4310585" y="0"/>
                      <a:pt x="4321358" y="10774"/>
                      <a:pt x="4321358" y="24064"/>
                    </a:cubicBezTo>
                    <a:lnTo>
                      <a:pt x="4321358" y="686550"/>
                    </a:lnTo>
                    <a:cubicBezTo>
                      <a:pt x="4321358" y="692932"/>
                      <a:pt x="4318823" y="699053"/>
                      <a:pt x="4314310" y="703566"/>
                    </a:cubicBezTo>
                    <a:cubicBezTo>
                      <a:pt x="4309797" y="708079"/>
                      <a:pt x="4303676" y="710614"/>
                      <a:pt x="4297294" y="710614"/>
                    </a:cubicBezTo>
                    <a:lnTo>
                      <a:pt x="24064" y="710614"/>
                    </a:lnTo>
                    <a:cubicBezTo>
                      <a:pt x="17682" y="710614"/>
                      <a:pt x="11561" y="708079"/>
                      <a:pt x="7048" y="703566"/>
                    </a:cubicBezTo>
                    <a:cubicBezTo>
                      <a:pt x="2535" y="699053"/>
                      <a:pt x="0" y="692932"/>
                      <a:pt x="0" y="686550"/>
                    </a:cubicBezTo>
                    <a:lnTo>
                      <a:pt x="0" y="24064"/>
                    </a:lnTo>
                    <a:cubicBezTo>
                      <a:pt x="0" y="17682"/>
                      <a:pt x="2535" y="11561"/>
                      <a:pt x="7048" y="7048"/>
                    </a:cubicBezTo>
                    <a:cubicBezTo>
                      <a:pt x="11561" y="2535"/>
                      <a:pt x="17682" y="0"/>
                      <a:pt x="24064" y="0"/>
                    </a:cubicBezTo>
                    <a:close/>
                  </a:path>
                </a:pathLst>
              </a:custGeom>
              <a:solidFill>
                <a:srgbClr val="307229">
                  <a:alpha val="90980"/>
                </a:srgbClr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-47625"/>
                <a:ext cx="4321358" cy="75823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77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0" name="TextBox 10"/>
            <p:cNvSpPr txBox="1"/>
            <p:nvPr/>
          </p:nvSpPr>
          <p:spPr>
            <a:xfrm>
              <a:off x="836774" y="13970"/>
              <a:ext cx="20203331" cy="21338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just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E87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Phân bố dân cư nước ta có đặc điểm như thế nào?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E87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4FDEDE4C-43E9-802F-580C-EF2162FF0D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1007" y="511810"/>
            <a:ext cx="3860993" cy="588899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D6523B5-5265-5C00-3382-D1C35E851C18}"/>
              </a:ext>
            </a:extLst>
          </p:cNvPr>
          <p:cNvSpPr txBox="1"/>
          <p:nvPr/>
        </p:nvSpPr>
        <p:spPr>
          <a:xfrm>
            <a:off x="365760" y="2418080"/>
            <a:ext cx="747776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Nước ta có mật độ dân số khá cao. Dân cư phân bố không đều giữa đồng bằng và miền núi, giữa thành thị và nông thôn.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7816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912" t="-81087" r="-2426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334107" y="254176"/>
            <a:ext cx="11766453" cy="6285705"/>
            <a:chOff x="0" y="0"/>
            <a:chExt cx="4537783" cy="248324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537783" cy="2483241"/>
            </a:xfrm>
            <a:custGeom>
              <a:avLst/>
              <a:gdLst/>
              <a:ahLst/>
              <a:cxnLst/>
              <a:rect l="l" t="t" r="r" b="b"/>
              <a:pathLst>
                <a:path w="4537783" h="2483241">
                  <a:moveTo>
                    <a:pt x="22917" y="0"/>
                  </a:moveTo>
                  <a:lnTo>
                    <a:pt x="4514867" y="0"/>
                  </a:lnTo>
                  <a:cubicBezTo>
                    <a:pt x="4520945" y="0"/>
                    <a:pt x="4526773" y="2414"/>
                    <a:pt x="4531071" y="6712"/>
                  </a:cubicBezTo>
                  <a:cubicBezTo>
                    <a:pt x="4535369" y="11010"/>
                    <a:pt x="4537783" y="16839"/>
                    <a:pt x="4537783" y="22917"/>
                  </a:cubicBezTo>
                  <a:lnTo>
                    <a:pt x="4537783" y="2460325"/>
                  </a:lnTo>
                  <a:cubicBezTo>
                    <a:pt x="4537783" y="2472981"/>
                    <a:pt x="4527523" y="2483241"/>
                    <a:pt x="4514867" y="2483241"/>
                  </a:cubicBezTo>
                  <a:lnTo>
                    <a:pt x="22917" y="2483241"/>
                  </a:lnTo>
                  <a:cubicBezTo>
                    <a:pt x="10260" y="2483241"/>
                    <a:pt x="0" y="2472981"/>
                    <a:pt x="0" y="2460325"/>
                  </a:cubicBezTo>
                  <a:lnTo>
                    <a:pt x="0" y="22917"/>
                  </a:lnTo>
                  <a:cubicBezTo>
                    <a:pt x="0" y="10260"/>
                    <a:pt x="10260" y="0"/>
                    <a:pt x="22917" y="0"/>
                  </a:cubicBezTo>
                  <a:close/>
                </a:path>
              </a:pathLst>
            </a:custGeom>
            <a:solidFill>
              <a:srgbClr val="FFFFFF">
                <a:alpha val="90980"/>
              </a:srgbClr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4537783" cy="253086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3" name="Group 6">
            <a:extLst>
              <a:ext uri="{FF2B5EF4-FFF2-40B4-BE49-F238E27FC236}">
                <a16:creationId xmlns:a16="http://schemas.microsoft.com/office/drawing/2014/main" id="{8C5782D7-3A04-0A15-E583-E1D4EF046FC4}"/>
              </a:ext>
            </a:extLst>
          </p:cNvPr>
          <p:cNvGrpSpPr/>
          <p:nvPr/>
        </p:nvGrpSpPr>
        <p:grpSpPr>
          <a:xfrm>
            <a:off x="645160" y="106541"/>
            <a:ext cx="10938438" cy="1173619"/>
            <a:chOff x="0" y="0"/>
            <a:chExt cx="21876876" cy="3597486"/>
          </a:xfrm>
        </p:grpSpPr>
        <p:grpSp>
          <p:nvGrpSpPr>
            <p:cNvPr id="14" name="Group 7">
              <a:extLst>
                <a:ext uri="{FF2B5EF4-FFF2-40B4-BE49-F238E27FC236}">
                  <a16:creationId xmlns:a16="http://schemas.microsoft.com/office/drawing/2014/main" id="{CABF038B-5CAB-D449-1745-D6868A603904}"/>
                </a:ext>
              </a:extLst>
            </p:cNvPr>
            <p:cNvGrpSpPr/>
            <p:nvPr/>
          </p:nvGrpSpPr>
          <p:grpSpPr>
            <a:xfrm>
              <a:off x="0" y="0"/>
              <a:ext cx="21876876" cy="3597486"/>
              <a:chOff x="0" y="0"/>
              <a:chExt cx="4321358" cy="710614"/>
            </a:xfrm>
          </p:grpSpPr>
          <p:sp>
            <p:nvSpPr>
              <p:cNvPr id="16" name="Freeform 8">
                <a:extLst>
                  <a:ext uri="{FF2B5EF4-FFF2-40B4-BE49-F238E27FC236}">
                    <a16:creationId xmlns:a16="http://schemas.microsoft.com/office/drawing/2014/main" id="{F709955B-220D-A236-03C6-58EF554121F6}"/>
                  </a:ext>
                </a:extLst>
              </p:cNvPr>
              <p:cNvSpPr/>
              <p:nvPr/>
            </p:nvSpPr>
            <p:spPr>
              <a:xfrm>
                <a:off x="0" y="0"/>
                <a:ext cx="4321358" cy="710614"/>
              </a:xfrm>
              <a:custGeom>
                <a:avLst/>
                <a:gdLst/>
                <a:ahLst/>
                <a:cxnLst/>
                <a:rect l="l" t="t" r="r" b="b"/>
                <a:pathLst>
                  <a:path w="4321358" h="710614">
                    <a:moveTo>
                      <a:pt x="24064" y="0"/>
                    </a:moveTo>
                    <a:lnTo>
                      <a:pt x="4297294" y="0"/>
                    </a:lnTo>
                    <a:cubicBezTo>
                      <a:pt x="4310585" y="0"/>
                      <a:pt x="4321358" y="10774"/>
                      <a:pt x="4321358" y="24064"/>
                    </a:cubicBezTo>
                    <a:lnTo>
                      <a:pt x="4321358" y="686550"/>
                    </a:lnTo>
                    <a:cubicBezTo>
                      <a:pt x="4321358" y="692932"/>
                      <a:pt x="4318823" y="699053"/>
                      <a:pt x="4314310" y="703566"/>
                    </a:cubicBezTo>
                    <a:cubicBezTo>
                      <a:pt x="4309797" y="708079"/>
                      <a:pt x="4303676" y="710614"/>
                      <a:pt x="4297294" y="710614"/>
                    </a:cubicBezTo>
                    <a:lnTo>
                      <a:pt x="24064" y="710614"/>
                    </a:lnTo>
                    <a:cubicBezTo>
                      <a:pt x="17682" y="710614"/>
                      <a:pt x="11561" y="708079"/>
                      <a:pt x="7048" y="703566"/>
                    </a:cubicBezTo>
                    <a:cubicBezTo>
                      <a:pt x="2535" y="699053"/>
                      <a:pt x="0" y="692932"/>
                      <a:pt x="0" y="686550"/>
                    </a:cubicBezTo>
                    <a:lnTo>
                      <a:pt x="0" y="24064"/>
                    </a:lnTo>
                    <a:cubicBezTo>
                      <a:pt x="0" y="17682"/>
                      <a:pt x="2535" y="11561"/>
                      <a:pt x="7048" y="7048"/>
                    </a:cubicBezTo>
                    <a:cubicBezTo>
                      <a:pt x="11561" y="2535"/>
                      <a:pt x="17682" y="0"/>
                      <a:pt x="2406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" name="TextBox 9">
                <a:extLst>
                  <a:ext uri="{FF2B5EF4-FFF2-40B4-BE49-F238E27FC236}">
                    <a16:creationId xmlns:a16="http://schemas.microsoft.com/office/drawing/2014/main" id="{321D5540-6C19-826A-B1DA-05D60610F7CE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4321358" cy="75823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5" name="TextBox 10">
              <a:extLst>
                <a:ext uri="{FF2B5EF4-FFF2-40B4-BE49-F238E27FC236}">
                  <a16:creationId xmlns:a16="http://schemas.microsoft.com/office/drawing/2014/main" id="{DCD88126-FABD-F86B-2C10-CA957E91FB6C}"/>
                </a:ext>
              </a:extLst>
            </p:cNvPr>
            <p:cNvSpPr txBox="1"/>
            <p:nvPr/>
          </p:nvSpPr>
          <p:spPr>
            <a:xfrm>
              <a:off x="836774" y="13970"/>
              <a:ext cx="20203332" cy="30292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</a:t>
              </a:r>
              <a:r>
                <a:rPr lang="vi-VN" sz="36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ình ảnh về các điểm dân cư ở đồng bằng, miền núi, thành thị, nông thôn. 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0A61B5FC-9B14-2351-012F-E087F65364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464" y="1471612"/>
            <a:ext cx="4285616" cy="380865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E06A0053-8724-1F82-0577-574AD5DCF5A2}"/>
              </a:ext>
            </a:extLst>
          </p:cNvPr>
          <p:cNvSpPr txBox="1"/>
          <p:nvPr/>
        </p:nvSpPr>
        <p:spPr>
          <a:xfrm>
            <a:off x="1330960" y="5506720"/>
            <a:ext cx="3789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Điểm dân cư ở đồng bằng</a:t>
            </a: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A1A45E0-EB63-4CB7-E358-B9E1C3A492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3224" y="1493520"/>
            <a:ext cx="3945255" cy="37592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67A2EE96-0D99-3F8A-EBC0-5759F4DC05A8}"/>
              </a:ext>
            </a:extLst>
          </p:cNvPr>
          <p:cNvSpPr txBox="1"/>
          <p:nvPr/>
        </p:nvSpPr>
        <p:spPr>
          <a:xfrm>
            <a:off x="7061200" y="5415280"/>
            <a:ext cx="3789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Điểm dân cư ở vùng núi</a:t>
            </a: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409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912" t="-81087" r="-2426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334107" y="254176"/>
            <a:ext cx="11766453" cy="6285705"/>
            <a:chOff x="0" y="0"/>
            <a:chExt cx="4537783" cy="248324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537783" cy="2483241"/>
            </a:xfrm>
            <a:custGeom>
              <a:avLst/>
              <a:gdLst/>
              <a:ahLst/>
              <a:cxnLst/>
              <a:rect l="l" t="t" r="r" b="b"/>
              <a:pathLst>
                <a:path w="4537783" h="2483241">
                  <a:moveTo>
                    <a:pt x="22917" y="0"/>
                  </a:moveTo>
                  <a:lnTo>
                    <a:pt x="4514867" y="0"/>
                  </a:lnTo>
                  <a:cubicBezTo>
                    <a:pt x="4520945" y="0"/>
                    <a:pt x="4526773" y="2414"/>
                    <a:pt x="4531071" y="6712"/>
                  </a:cubicBezTo>
                  <a:cubicBezTo>
                    <a:pt x="4535369" y="11010"/>
                    <a:pt x="4537783" y="16839"/>
                    <a:pt x="4537783" y="22917"/>
                  </a:cubicBezTo>
                  <a:lnTo>
                    <a:pt x="4537783" y="2460325"/>
                  </a:lnTo>
                  <a:cubicBezTo>
                    <a:pt x="4537783" y="2472981"/>
                    <a:pt x="4527523" y="2483241"/>
                    <a:pt x="4514867" y="2483241"/>
                  </a:cubicBezTo>
                  <a:lnTo>
                    <a:pt x="22917" y="2483241"/>
                  </a:lnTo>
                  <a:cubicBezTo>
                    <a:pt x="10260" y="2483241"/>
                    <a:pt x="0" y="2472981"/>
                    <a:pt x="0" y="2460325"/>
                  </a:cubicBezTo>
                  <a:lnTo>
                    <a:pt x="0" y="22917"/>
                  </a:lnTo>
                  <a:cubicBezTo>
                    <a:pt x="0" y="10260"/>
                    <a:pt x="10260" y="0"/>
                    <a:pt x="22917" y="0"/>
                  </a:cubicBezTo>
                  <a:close/>
                </a:path>
              </a:pathLst>
            </a:custGeom>
            <a:solidFill>
              <a:srgbClr val="FFFFFF">
                <a:alpha val="90980"/>
              </a:srgbClr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4537783" cy="253086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3" name="Group 6">
            <a:extLst>
              <a:ext uri="{FF2B5EF4-FFF2-40B4-BE49-F238E27FC236}">
                <a16:creationId xmlns:a16="http://schemas.microsoft.com/office/drawing/2014/main" id="{8C5782D7-3A04-0A15-E583-E1D4EF046FC4}"/>
              </a:ext>
            </a:extLst>
          </p:cNvPr>
          <p:cNvGrpSpPr/>
          <p:nvPr/>
        </p:nvGrpSpPr>
        <p:grpSpPr>
          <a:xfrm>
            <a:off x="645160" y="106541"/>
            <a:ext cx="10938438" cy="1173619"/>
            <a:chOff x="0" y="0"/>
            <a:chExt cx="21876876" cy="3597486"/>
          </a:xfrm>
        </p:grpSpPr>
        <p:grpSp>
          <p:nvGrpSpPr>
            <p:cNvPr id="14" name="Group 7">
              <a:extLst>
                <a:ext uri="{FF2B5EF4-FFF2-40B4-BE49-F238E27FC236}">
                  <a16:creationId xmlns:a16="http://schemas.microsoft.com/office/drawing/2014/main" id="{CABF038B-5CAB-D449-1745-D6868A603904}"/>
                </a:ext>
              </a:extLst>
            </p:cNvPr>
            <p:cNvGrpSpPr/>
            <p:nvPr/>
          </p:nvGrpSpPr>
          <p:grpSpPr>
            <a:xfrm>
              <a:off x="0" y="0"/>
              <a:ext cx="21876876" cy="3597486"/>
              <a:chOff x="0" y="0"/>
              <a:chExt cx="4321358" cy="710614"/>
            </a:xfrm>
          </p:grpSpPr>
          <p:sp>
            <p:nvSpPr>
              <p:cNvPr id="16" name="Freeform 8">
                <a:extLst>
                  <a:ext uri="{FF2B5EF4-FFF2-40B4-BE49-F238E27FC236}">
                    <a16:creationId xmlns:a16="http://schemas.microsoft.com/office/drawing/2014/main" id="{F709955B-220D-A236-03C6-58EF554121F6}"/>
                  </a:ext>
                </a:extLst>
              </p:cNvPr>
              <p:cNvSpPr/>
              <p:nvPr/>
            </p:nvSpPr>
            <p:spPr>
              <a:xfrm>
                <a:off x="0" y="0"/>
                <a:ext cx="4321358" cy="710614"/>
              </a:xfrm>
              <a:custGeom>
                <a:avLst/>
                <a:gdLst/>
                <a:ahLst/>
                <a:cxnLst/>
                <a:rect l="l" t="t" r="r" b="b"/>
                <a:pathLst>
                  <a:path w="4321358" h="710614">
                    <a:moveTo>
                      <a:pt x="24064" y="0"/>
                    </a:moveTo>
                    <a:lnTo>
                      <a:pt x="4297294" y="0"/>
                    </a:lnTo>
                    <a:cubicBezTo>
                      <a:pt x="4310585" y="0"/>
                      <a:pt x="4321358" y="10774"/>
                      <a:pt x="4321358" y="24064"/>
                    </a:cubicBezTo>
                    <a:lnTo>
                      <a:pt x="4321358" y="686550"/>
                    </a:lnTo>
                    <a:cubicBezTo>
                      <a:pt x="4321358" y="692932"/>
                      <a:pt x="4318823" y="699053"/>
                      <a:pt x="4314310" y="703566"/>
                    </a:cubicBezTo>
                    <a:cubicBezTo>
                      <a:pt x="4309797" y="708079"/>
                      <a:pt x="4303676" y="710614"/>
                      <a:pt x="4297294" y="710614"/>
                    </a:cubicBezTo>
                    <a:lnTo>
                      <a:pt x="24064" y="710614"/>
                    </a:lnTo>
                    <a:cubicBezTo>
                      <a:pt x="17682" y="710614"/>
                      <a:pt x="11561" y="708079"/>
                      <a:pt x="7048" y="703566"/>
                    </a:cubicBezTo>
                    <a:cubicBezTo>
                      <a:pt x="2535" y="699053"/>
                      <a:pt x="0" y="692932"/>
                      <a:pt x="0" y="686550"/>
                    </a:cubicBezTo>
                    <a:lnTo>
                      <a:pt x="0" y="24064"/>
                    </a:lnTo>
                    <a:cubicBezTo>
                      <a:pt x="0" y="17682"/>
                      <a:pt x="2535" y="11561"/>
                      <a:pt x="7048" y="7048"/>
                    </a:cubicBezTo>
                    <a:cubicBezTo>
                      <a:pt x="11561" y="2535"/>
                      <a:pt x="17682" y="0"/>
                      <a:pt x="2406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" name="TextBox 9">
                <a:extLst>
                  <a:ext uri="{FF2B5EF4-FFF2-40B4-BE49-F238E27FC236}">
                    <a16:creationId xmlns:a16="http://schemas.microsoft.com/office/drawing/2014/main" id="{321D5540-6C19-826A-B1DA-05D60610F7CE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4321358" cy="75823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5" name="TextBox 10">
              <a:extLst>
                <a:ext uri="{FF2B5EF4-FFF2-40B4-BE49-F238E27FC236}">
                  <a16:creationId xmlns:a16="http://schemas.microsoft.com/office/drawing/2014/main" id="{DCD88126-FABD-F86B-2C10-CA957E91FB6C}"/>
                </a:ext>
              </a:extLst>
            </p:cNvPr>
            <p:cNvSpPr txBox="1"/>
            <p:nvPr/>
          </p:nvSpPr>
          <p:spPr>
            <a:xfrm>
              <a:off x="836774" y="13970"/>
              <a:ext cx="20203332" cy="30292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</a:t>
              </a: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ình ảnh về các điểm dân cư ở đồng bằng, miền núi, thành thị, nông thôn. 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E70E4E56-6000-A259-1BBF-EDD2160231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8404" y="1549399"/>
            <a:ext cx="4186556" cy="372682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0B5D1B9-3A60-76A9-45DB-4DB77C306969}"/>
              </a:ext>
            </a:extLst>
          </p:cNvPr>
          <p:cNvSpPr txBox="1"/>
          <p:nvPr/>
        </p:nvSpPr>
        <p:spPr>
          <a:xfrm>
            <a:off x="1473200" y="5506720"/>
            <a:ext cx="3789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Điểm dân cư ở thành thị</a:t>
            </a: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774DA38-2C62-C417-21FC-45220E3A2B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5144" y="1539239"/>
            <a:ext cx="4057016" cy="370774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2BE0DE8-540E-93B8-9D6F-69E9361BD38E}"/>
              </a:ext>
            </a:extLst>
          </p:cNvPr>
          <p:cNvSpPr txBox="1"/>
          <p:nvPr/>
        </p:nvSpPr>
        <p:spPr>
          <a:xfrm>
            <a:off x="7132320" y="5435600"/>
            <a:ext cx="3789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i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Điểm dân cư ở nông thôn</a:t>
            </a: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5899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912" t="-81087" r="-2426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334107" y="254176"/>
            <a:ext cx="11766453" cy="6285705"/>
            <a:chOff x="0" y="0"/>
            <a:chExt cx="4537783" cy="248324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537783" cy="2483241"/>
            </a:xfrm>
            <a:custGeom>
              <a:avLst/>
              <a:gdLst/>
              <a:ahLst/>
              <a:cxnLst/>
              <a:rect l="l" t="t" r="r" b="b"/>
              <a:pathLst>
                <a:path w="4537783" h="2483241">
                  <a:moveTo>
                    <a:pt x="22917" y="0"/>
                  </a:moveTo>
                  <a:lnTo>
                    <a:pt x="4514867" y="0"/>
                  </a:lnTo>
                  <a:cubicBezTo>
                    <a:pt x="4520945" y="0"/>
                    <a:pt x="4526773" y="2414"/>
                    <a:pt x="4531071" y="6712"/>
                  </a:cubicBezTo>
                  <a:cubicBezTo>
                    <a:pt x="4535369" y="11010"/>
                    <a:pt x="4537783" y="16839"/>
                    <a:pt x="4537783" y="22917"/>
                  </a:cubicBezTo>
                  <a:lnTo>
                    <a:pt x="4537783" y="2460325"/>
                  </a:lnTo>
                  <a:cubicBezTo>
                    <a:pt x="4537783" y="2472981"/>
                    <a:pt x="4527523" y="2483241"/>
                    <a:pt x="4514867" y="2483241"/>
                  </a:cubicBezTo>
                  <a:lnTo>
                    <a:pt x="22917" y="2483241"/>
                  </a:lnTo>
                  <a:cubicBezTo>
                    <a:pt x="10260" y="2483241"/>
                    <a:pt x="0" y="2472981"/>
                    <a:pt x="0" y="2460325"/>
                  </a:cubicBezTo>
                  <a:lnTo>
                    <a:pt x="0" y="22917"/>
                  </a:lnTo>
                  <a:cubicBezTo>
                    <a:pt x="0" y="10260"/>
                    <a:pt x="10260" y="0"/>
                    <a:pt x="22917" y="0"/>
                  </a:cubicBezTo>
                  <a:close/>
                </a:path>
              </a:pathLst>
            </a:custGeom>
            <a:solidFill>
              <a:srgbClr val="FFFFFF">
                <a:alpha val="90980"/>
              </a:srgbClr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4537783" cy="253086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756920" y="483830"/>
            <a:ext cx="7117080" cy="1355130"/>
            <a:chOff x="0" y="-241102"/>
            <a:chExt cx="21876876" cy="3838588"/>
          </a:xfrm>
        </p:grpSpPr>
        <p:grpSp>
          <p:nvGrpSpPr>
            <p:cNvPr id="7" name="Group 7"/>
            <p:cNvGrpSpPr/>
            <p:nvPr/>
          </p:nvGrpSpPr>
          <p:grpSpPr>
            <a:xfrm>
              <a:off x="0" y="-241102"/>
              <a:ext cx="21876876" cy="3838588"/>
              <a:chOff x="0" y="-47625"/>
              <a:chExt cx="4321358" cy="758239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4321358" cy="620191"/>
              </a:xfrm>
              <a:custGeom>
                <a:avLst/>
                <a:gdLst/>
                <a:ahLst/>
                <a:cxnLst/>
                <a:rect l="l" t="t" r="r" b="b"/>
                <a:pathLst>
                  <a:path w="4321358" h="710614">
                    <a:moveTo>
                      <a:pt x="24064" y="0"/>
                    </a:moveTo>
                    <a:lnTo>
                      <a:pt x="4297294" y="0"/>
                    </a:lnTo>
                    <a:cubicBezTo>
                      <a:pt x="4310585" y="0"/>
                      <a:pt x="4321358" y="10774"/>
                      <a:pt x="4321358" y="24064"/>
                    </a:cubicBezTo>
                    <a:lnTo>
                      <a:pt x="4321358" y="686550"/>
                    </a:lnTo>
                    <a:cubicBezTo>
                      <a:pt x="4321358" y="692932"/>
                      <a:pt x="4318823" y="699053"/>
                      <a:pt x="4314310" y="703566"/>
                    </a:cubicBezTo>
                    <a:cubicBezTo>
                      <a:pt x="4309797" y="708079"/>
                      <a:pt x="4303676" y="710614"/>
                      <a:pt x="4297294" y="710614"/>
                    </a:cubicBezTo>
                    <a:lnTo>
                      <a:pt x="24064" y="710614"/>
                    </a:lnTo>
                    <a:cubicBezTo>
                      <a:pt x="17682" y="710614"/>
                      <a:pt x="11561" y="708079"/>
                      <a:pt x="7048" y="703566"/>
                    </a:cubicBezTo>
                    <a:cubicBezTo>
                      <a:pt x="2535" y="699053"/>
                      <a:pt x="0" y="692932"/>
                      <a:pt x="0" y="686550"/>
                    </a:cubicBezTo>
                    <a:lnTo>
                      <a:pt x="0" y="24064"/>
                    </a:lnTo>
                    <a:cubicBezTo>
                      <a:pt x="0" y="17682"/>
                      <a:pt x="2535" y="11561"/>
                      <a:pt x="7048" y="7048"/>
                    </a:cubicBezTo>
                    <a:cubicBezTo>
                      <a:pt x="11561" y="2535"/>
                      <a:pt x="17682" y="0"/>
                      <a:pt x="24064" y="0"/>
                    </a:cubicBezTo>
                    <a:close/>
                  </a:path>
                </a:pathLst>
              </a:custGeom>
              <a:solidFill>
                <a:srgbClr val="307229">
                  <a:alpha val="90980"/>
                </a:srgbClr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-47625"/>
                <a:ext cx="4321358" cy="758239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773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0" name="TextBox 10"/>
            <p:cNvSpPr txBox="1"/>
            <p:nvPr/>
          </p:nvSpPr>
          <p:spPr>
            <a:xfrm>
              <a:off x="836774" y="13971"/>
              <a:ext cx="20203331" cy="27898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just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E87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Nêu những hậu quả của việc phân bố dân cư chưa hợp lí.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E87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4FDEDE4C-43E9-802F-580C-EF2162FF0D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1007" y="511810"/>
            <a:ext cx="3860993" cy="588899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D6523B5-5265-5C00-3382-D1C35E851C18}"/>
              </a:ext>
            </a:extLst>
          </p:cNvPr>
          <p:cNvSpPr txBox="1"/>
          <p:nvPr/>
        </p:nvSpPr>
        <p:spPr>
          <a:xfrm>
            <a:off x="365760" y="2418080"/>
            <a:ext cx="77825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Dân cư phân bố không đ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ồ</a:t>
            </a:r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 đều dẫn đến nơi thừa, nơi thiếu lao động; gây khó khăn cho việc khai thác tài nguyên và sử dụng hợp lí nguồn lao động.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9152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912" t="-81087" r="-2426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334107" y="254176"/>
            <a:ext cx="11766453" cy="6285705"/>
            <a:chOff x="0" y="0"/>
            <a:chExt cx="4537783" cy="248324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537783" cy="2483241"/>
            </a:xfrm>
            <a:custGeom>
              <a:avLst/>
              <a:gdLst/>
              <a:ahLst/>
              <a:cxnLst/>
              <a:rect l="l" t="t" r="r" b="b"/>
              <a:pathLst>
                <a:path w="4537783" h="2483241">
                  <a:moveTo>
                    <a:pt x="22917" y="0"/>
                  </a:moveTo>
                  <a:lnTo>
                    <a:pt x="4514867" y="0"/>
                  </a:lnTo>
                  <a:cubicBezTo>
                    <a:pt x="4520945" y="0"/>
                    <a:pt x="4526773" y="2414"/>
                    <a:pt x="4531071" y="6712"/>
                  </a:cubicBezTo>
                  <a:cubicBezTo>
                    <a:pt x="4535369" y="11010"/>
                    <a:pt x="4537783" y="16839"/>
                    <a:pt x="4537783" y="22917"/>
                  </a:cubicBezTo>
                  <a:lnTo>
                    <a:pt x="4537783" y="2460325"/>
                  </a:lnTo>
                  <a:cubicBezTo>
                    <a:pt x="4537783" y="2472981"/>
                    <a:pt x="4527523" y="2483241"/>
                    <a:pt x="4514867" y="2483241"/>
                  </a:cubicBezTo>
                  <a:lnTo>
                    <a:pt x="22917" y="2483241"/>
                  </a:lnTo>
                  <a:cubicBezTo>
                    <a:pt x="10260" y="2483241"/>
                    <a:pt x="0" y="2472981"/>
                    <a:pt x="0" y="2460325"/>
                  </a:cubicBezTo>
                  <a:lnTo>
                    <a:pt x="0" y="22917"/>
                  </a:lnTo>
                  <a:cubicBezTo>
                    <a:pt x="0" y="10260"/>
                    <a:pt x="10260" y="0"/>
                    <a:pt x="22917" y="0"/>
                  </a:cubicBezTo>
                  <a:close/>
                </a:path>
              </a:pathLst>
            </a:custGeom>
            <a:solidFill>
              <a:srgbClr val="FFFFFF">
                <a:alpha val="90980"/>
              </a:srgbClr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4537783" cy="253086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3" name="Google Shape;1044;p38">
            <a:extLst>
              <a:ext uri="{FF2B5EF4-FFF2-40B4-BE49-F238E27FC236}">
                <a16:creationId xmlns:a16="http://schemas.microsoft.com/office/drawing/2014/main" id="{F5B923AF-A5D4-B67A-59E8-AD06F63CDED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00545" y="1835785"/>
            <a:ext cx="4619625" cy="2145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045;p38" descr="IMG_0546">
            <a:extLst>
              <a:ext uri="{FF2B5EF4-FFF2-40B4-BE49-F238E27FC236}">
                <a16:creationId xmlns:a16="http://schemas.microsoft.com/office/drawing/2014/main" id="{A248E2AC-9501-C32C-C4DE-25CC7C2FAA9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8540" y="1835785"/>
            <a:ext cx="5542915" cy="369506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046;p38">
            <a:extLst>
              <a:ext uri="{FF2B5EF4-FFF2-40B4-BE49-F238E27FC236}">
                <a16:creationId xmlns:a16="http://schemas.microsoft.com/office/drawing/2014/main" id="{6EF142E8-9918-9C7F-9934-007AC45A202A}"/>
              </a:ext>
            </a:extLst>
          </p:cNvPr>
          <p:cNvSpPr txBox="1"/>
          <p:nvPr/>
        </p:nvSpPr>
        <p:spPr>
          <a:xfrm>
            <a:off x="7398385" y="2586355"/>
            <a:ext cx="338709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012D8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THẤT NGHIỆP</a:t>
            </a:r>
            <a:endParaRPr sz="3600" b="1" dirty="0">
              <a:solidFill>
                <a:srgbClr val="012D86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/>
              <a:sym typeface="Times New Roman"/>
            </a:endParaRPr>
          </a:p>
        </p:txBody>
      </p:sp>
      <p:pic>
        <p:nvPicPr>
          <p:cNvPr id="16" name="Google Shape;1047;p38">
            <a:extLst>
              <a:ext uri="{FF2B5EF4-FFF2-40B4-BE49-F238E27FC236}">
                <a16:creationId xmlns:a16="http://schemas.microsoft.com/office/drawing/2014/main" id="{48F50C51-FA19-7238-2127-12C5A00D6F16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698750" y="165100"/>
            <a:ext cx="7489825" cy="140525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048;p38">
            <a:extLst>
              <a:ext uri="{FF2B5EF4-FFF2-40B4-BE49-F238E27FC236}">
                <a16:creationId xmlns:a16="http://schemas.microsoft.com/office/drawing/2014/main" id="{58D9DFDB-60ED-E778-1143-9D7DA31CB606}"/>
              </a:ext>
            </a:extLst>
          </p:cNvPr>
          <p:cNvSpPr txBox="1"/>
          <p:nvPr/>
        </p:nvSpPr>
        <p:spPr>
          <a:xfrm>
            <a:off x="3035300" y="314532"/>
            <a:ext cx="6810375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Clr>
                <a:schemeClr val="lt1"/>
              </a:buClr>
              <a:buSzPts val="1800"/>
            </a:pPr>
            <a:r>
              <a:rPr lang="en-US" sz="3600" b="1" dirty="0">
                <a:solidFill>
                  <a:schemeClr val="lt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H</a:t>
            </a:r>
            <a:r>
              <a:rPr lang="vi-VN" sz="3600" b="1" dirty="0">
                <a:solidFill>
                  <a:schemeClr val="lt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ậu quả của việc phân bố dân cư chưa hợp lí</a:t>
            </a:r>
            <a:endParaRPr sz="4400" b="1" dirty="0">
              <a:solidFill>
                <a:schemeClr val="lt1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35696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912" t="-81087" r="-2426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334107" y="254176"/>
            <a:ext cx="11766453" cy="6285705"/>
            <a:chOff x="0" y="0"/>
            <a:chExt cx="4537783" cy="248324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537783" cy="2483241"/>
            </a:xfrm>
            <a:custGeom>
              <a:avLst/>
              <a:gdLst/>
              <a:ahLst/>
              <a:cxnLst/>
              <a:rect l="l" t="t" r="r" b="b"/>
              <a:pathLst>
                <a:path w="4537783" h="2483241">
                  <a:moveTo>
                    <a:pt x="22917" y="0"/>
                  </a:moveTo>
                  <a:lnTo>
                    <a:pt x="4514867" y="0"/>
                  </a:lnTo>
                  <a:cubicBezTo>
                    <a:pt x="4520945" y="0"/>
                    <a:pt x="4526773" y="2414"/>
                    <a:pt x="4531071" y="6712"/>
                  </a:cubicBezTo>
                  <a:cubicBezTo>
                    <a:pt x="4535369" y="11010"/>
                    <a:pt x="4537783" y="16839"/>
                    <a:pt x="4537783" y="22917"/>
                  </a:cubicBezTo>
                  <a:lnTo>
                    <a:pt x="4537783" y="2460325"/>
                  </a:lnTo>
                  <a:cubicBezTo>
                    <a:pt x="4537783" y="2472981"/>
                    <a:pt x="4527523" y="2483241"/>
                    <a:pt x="4514867" y="2483241"/>
                  </a:cubicBezTo>
                  <a:lnTo>
                    <a:pt x="22917" y="2483241"/>
                  </a:lnTo>
                  <a:cubicBezTo>
                    <a:pt x="10260" y="2483241"/>
                    <a:pt x="0" y="2472981"/>
                    <a:pt x="0" y="2460325"/>
                  </a:cubicBezTo>
                  <a:lnTo>
                    <a:pt x="0" y="22917"/>
                  </a:lnTo>
                  <a:cubicBezTo>
                    <a:pt x="0" y="10260"/>
                    <a:pt x="10260" y="0"/>
                    <a:pt x="22917" y="0"/>
                  </a:cubicBezTo>
                  <a:close/>
                </a:path>
              </a:pathLst>
            </a:custGeom>
            <a:solidFill>
              <a:srgbClr val="FFFFFF">
                <a:alpha val="90980"/>
              </a:srgbClr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4537783" cy="253086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6" name="Google Shape;1053;p39">
            <a:extLst>
              <a:ext uri="{FF2B5EF4-FFF2-40B4-BE49-F238E27FC236}">
                <a16:creationId xmlns:a16="http://schemas.microsoft.com/office/drawing/2014/main" id="{F456A21D-10E2-CF13-B6AC-4DB8425F80F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00545" y="1835785"/>
            <a:ext cx="4619625" cy="2145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054;p39" descr="C:\Users\HP\Desktop\Bao-dam-si-so-hoc-sinh-theo.jpgBao-dam-si-so-hoc-sinh-theo">
            <a:extLst>
              <a:ext uri="{FF2B5EF4-FFF2-40B4-BE49-F238E27FC236}">
                <a16:creationId xmlns:a16="http://schemas.microsoft.com/office/drawing/2014/main" id="{75B6AC0F-3E1E-443F-B4CD-A79F39B5AAE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8540" y="1913890"/>
            <a:ext cx="5542915" cy="353885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1055;p39">
            <a:extLst>
              <a:ext uri="{FF2B5EF4-FFF2-40B4-BE49-F238E27FC236}">
                <a16:creationId xmlns:a16="http://schemas.microsoft.com/office/drawing/2014/main" id="{9A84D5BB-195E-81B5-F042-EFF4E125EA68}"/>
              </a:ext>
            </a:extLst>
          </p:cNvPr>
          <p:cNvSpPr txBox="1"/>
          <p:nvPr/>
        </p:nvSpPr>
        <p:spPr>
          <a:xfrm>
            <a:off x="7724775" y="2481580"/>
            <a:ext cx="2799080" cy="119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12D8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LỚP HỌC</a:t>
            </a:r>
            <a:endParaRPr sz="3600" b="1">
              <a:solidFill>
                <a:srgbClr val="012D86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12D8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 QUÁ ĐÔNG</a:t>
            </a:r>
            <a:endParaRPr sz="3600" b="1">
              <a:solidFill>
                <a:srgbClr val="012D86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/>
              <a:sym typeface="Times New Roman"/>
            </a:endParaRPr>
          </a:p>
        </p:txBody>
      </p:sp>
      <p:pic>
        <p:nvPicPr>
          <p:cNvPr id="9" name="Google Shape;1056;p39">
            <a:extLst>
              <a:ext uri="{FF2B5EF4-FFF2-40B4-BE49-F238E27FC236}">
                <a16:creationId xmlns:a16="http://schemas.microsoft.com/office/drawing/2014/main" id="{8E084941-D411-38F5-5E48-8E341FC3A399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698750" y="165100"/>
            <a:ext cx="7489825" cy="140525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57;p39">
            <a:extLst>
              <a:ext uri="{FF2B5EF4-FFF2-40B4-BE49-F238E27FC236}">
                <a16:creationId xmlns:a16="http://schemas.microsoft.com/office/drawing/2014/main" id="{73D0E1EE-49B4-2455-F29A-E2C9B1C0D053}"/>
              </a:ext>
            </a:extLst>
          </p:cNvPr>
          <p:cNvSpPr txBox="1"/>
          <p:nvPr/>
        </p:nvSpPr>
        <p:spPr>
          <a:xfrm>
            <a:off x="3035300" y="420857"/>
            <a:ext cx="6810375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Clr>
                <a:schemeClr val="lt1"/>
              </a:buClr>
              <a:buSzPts val="1800"/>
            </a:pPr>
            <a:r>
              <a:rPr lang="vi-VN" sz="3200" b="1" dirty="0">
                <a:solidFill>
                  <a:schemeClr val="lt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Hậu quả của việc phân bố dân cư chưa hợp lí</a:t>
            </a:r>
            <a:endParaRPr lang="vi-VN" sz="4000" b="1" dirty="0">
              <a:solidFill>
                <a:schemeClr val="lt1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69083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912" t="-81087" r="-2426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334107" y="254176"/>
            <a:ext cx="11766453" cy="6285705"/>
            <a:chOff x="0" y="0"/>
            <a:chExt cx="4537783" cy="248324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537783" cy="2483241"/>
            </a:xfrm>
            <a:custGeom>
              <a:avLst/>
              <a:gdLst/>
              <a:ahLst/>
              <a:cxnLst/>
              <a:rect l="l" t="t" r="r" b="b"/>
              <a:pathLst>
                <a:path w="4537783" h="2483241">
                  <a:moveTo>
                    <a:pt x="22917" y="0"/>
                  </a:moveTo>
                  <a:lnTo>
                    <a:pt x="4514867" y="0"/>
                  </a:lnTo>
                  <a:cubicBezTo>
                    <a:pt x="4520945" y="0"/>
                    <a:pt x="4526773" y="2414"/>
                    <a:pt x="4531071" y="6712"/>
                  </a:cubicBezTo>
                  <a:cubicBezTo>
                    <a:pt x="4535369" y="11010"/>
                    <a:pt x="4537783" y="16839"/>
                    <a:pt x="4537783" y="22917"/>
                  </a:cubicBezTo>
                  <a:lnTo>
                    <a:pt x="4537783" y="2460325"/>
                  </a:lnTo>
                  <a:cubicBezTo>
                    <a:pt x="4537783" y="2472981"/>
                    <a:pt x="4527523" y="2483241"/>
                    <a:pt x="4514867" y="2483241"/>
                  </a:cubicBezTo>
                  <a:lnTo>
                    <a:pt x="22917" y="2483241"/>
                  </a:lnTo>
                  <a:cubicBezTo>
                    <a:pt x="10260" y="2483241"/>
                    <a:pt x="0" y="2472981"/>
                    <a:pt x="0" y="2460325"/>
                  </a:cubicBezTo>
                  <a:lnTo>
                    <a:pt x="0" y="22917"/>
                  </a:lnTo>
                  <a:cubicBezTo>
                    <a:pt x="0" y="10260"/>
                    <a:pt x="10260" y="0"/>
                    <a:pt x="22917" y="0"/>
                  </a:cubicBezTo>
                  <a:close/>
                </a:path>
              </a:pathLst>
            </a:custGeom>
            <a:solidFill>
              <a:srgbClr val="FFFFFF">
                <a:alpha val="90980"/>
              </a:srgbClr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4537783" cy="253086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11" name="Google Shape;1062;p40">
            <a:extLst>
              <a:ext uri="{FF2B5EF4-FFF2-40B4-BE49-F238E27FC236}">
                <a16:creationId xmlns:a16="http://schemas.microsoft.com/office/drawing/2014/main" id="{331A75CB-44B1-A73C-8F34-4DF5C4049E6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00545" y="1835785"/>
            <a:ext cx="4619625" cy="2145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063;p40" descr="C:\Users\HP\Desktop\0ozos2nv-1437446693.jpg0ozos2nv-1437446693">
            <a:extLst>
              <a:ext uri="{FF2B5EF4-FFF2-40B4-BE49-F238E27FC236}">
                <a16:creationId xmlns:a16="http://schemas.microsoft.com/office/drawing/2014/main" id="{4766D65C-ADAC-853F-EEDD-4475D0DB0F6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8705" y="1835785"/>
            <a:ext cx="5442585" cy="353885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064;p40">
            <a:extLst>
              <a:ext uri="{FF2B5EF4-FFF2-40B4-BE49-F238E27FC236}">
                <a16:creationId xmlns:a16="http://schemas.microsoft.com/office/drawing/2014/main" id="{914C1EEA-5D90-AACB-8E37-64041A57CFA6}"/>
              </a:ext>
            </a:extLst>
          </p:cNvPr>
          <p:cNvSpPr txBox="1"/>
          <p:nvPr/>
        </p:nvSpPr>
        <p:spPr>
          <a:xfrm>
            <a:off x="8065135" y="2309495"/>
            <a:ext cx="2117090" cy="119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012D8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Y TẾ </a:t>
            </a:r>
            <a:endParaRPr sz="3600" b="1" dirty="0">
              <a:solidFill>
                <a:srgbClr val="012D86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012D8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QUÁ TẢI</a:t>
            </a:r>
            <a:endParaRPr sz="3600" b="1" dirty="0">
              <a:solidFill>
                <a:srgbClr val="012D86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/>
              <a:sym typeface="Times New Roman"/>
            </a:endParaRPr>
          </a:p>
        </p:txBody>
      </p:sp>
      <p:pic>
        <p:nvPicPr>
          <p:cNvPr id="14" name="Google Shape;1065;p40">
            <a:extLst>
              <a:ext uri="{FF2B5EF4-FFF2-40B4-BE49-F238E27FC236}">
                <a16:creationId xmlns:a16="http://schemas.microsoft.com/office/drawing/2014/main" id="{E36D9D52-2CCD-70C8-35DE-B88DC6C4E258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698750" y="165100"/>
            <a:ext cx="7489825" cy="140525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066;p40">
            <a:extLst>
              <a:ext uri="{FF2B5EF4-FFF2-40B4-BE49-F238E27FC236}">
                <a16:creationId xmlns:a16="http://schemas.microsoft.com/office/drawing/2014/main" id="{1F49E5CC-315F-4744-A0D2-4D80E9618CA0}"/>
              </a:ext>
            </a:extLst>
          </p:cNvPr>
          <p:cNvSpPr txBox="1"/>
          <p:nvPr/>
        </p:nvSpPr>
        <p:spPr>
          <a:xfrm>
            <a:off x="3014035" y="410225"/>
            <a:ext cx="6810375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Clr>
                <a:schemeClr val="lt1"/>
              </a:buClr>
              <a:buSzPts val="1800"/>
            </a:pPr>
            <a:r>
              <a:rPr lang="vi-VN" sz="3200" b="1" dirty="0">
                <a:solidFill>
                  <a:schemeClr val="lt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Hậu quả của việc phân bố dân cư chưa hợp lí</a:t>
            </a:r>
            <a:endParaRPr lang="vi-VN" sz="4000" b="1" dirty="0">
              <a:solidFill>
                <a:schemeClr val="lt1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94595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912" t="-81087" r="-2426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334107" y="254176"/>
            <a:ext cx="11766453" cy="6285705"/>
            <a:chOff x="0" y="0"/>
            <a:chExt cx="4537783" cy="248324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537783" cy="2483241"/>
            </a:xfrm>
            <a:custGeom>
              <a:avLst/>
              <a:gdLst/>
              <a:ahLst/>
              <a:cxnLst/>
              <a:rect l="l" t="t" r="r" b="b"/>
              <a:pathLst>
                <a:path w="4537783" h="2483241">
                  <a:moveTo>
                    <a:pt x="22917" y="0"/>
                  </a:moveTo>
                  <a:lnTo>
                    <a:pt x="4514867" y="0"/>
                  </a:lnTo>
                  <a:cubicBezTo>
                    <a:pt x="4520945" y="0"/>
                    <a:pt x="4526773" y="2414"/>
                    <a:pt x="4531071" y="6712"/>
                  </a:cubicBezTo>
                  <a:cubicBezTo>
                    <a:pt x="4535369" y="11010"/>
                    <a:pt x="4537783" y="16839"/>
                    <a:pt x="4537783" y="22917"/>
                  </a:cubicBezTo>
                  <a:lnTo>
                    <a:pt x="4537783" y="2460325"/>
                  </a:lnTo>
                  <a:cubicBezTo>
                    <a:pt x="4537783" y="2472981"/>
                    <a:pt x="4527523" y="2483241"/>
                    <a:pt x="4514867" y="2483241"/>
                  </a:cubicBezTo>
                  <a:lnTo>
                    <a:pt x="22917" y="2483241"/>
                  </a:lnTo>
                  <a:cubicBezTo>
                    <a:pt x="10260" y="2483241"/>
                    <a:pt x="0" y="2472981"/>
                    <a:pt x="0" y="2460325"/>
                  </a:cubicBezTo>
                  <a:lnTo>
                    <a:pt x="0" y="22917"/>
                  </a:lnTo>
                  <a:cubicBezTo>
                    <a:pt x="0" y="10260"/>
                    <a:pt x="10260" y="0"/>
                    <a:pt x="22917" y="0"/>
                  </a:cubicBezTo>
                  <a:close/>
                </a:path>
              </a:pathLst>
            </a:custGeom>
            <a:solidFill>
              <a:srgbClr val="FFFFFF">
                <a:alpha val="90980"/>
              </a:srgbClr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4537783" cy="253086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5" name="Google Shape;946;p27">
            <a:extLst>
              <a:ext uri="{FF2B5EF4-FFF2-40B4-BE49-F238E27FC236}">
                <a16:creationId xmlns:a16="http://schemas.microsoft.com/office/drawing/2014/main" id="{355F526A-B063-560E-40D9-2C631CACCE6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46275" y="1402715"/>
            <a:ext cx="8299450" cy="362902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947;p27">
            <a:extLst>
              <a:ext uri="{FF2B5EF4-FFF2-40B4-BE49-F238E27FC236}">
                <a16:creationId xmlns:a16="http://schemas.microsoft.com/office/drawing/2014/main" id="{D43832E0-9537-65C0-7C0B-79593D2AFF03}"/>
              </a:ext>
            </a:extLst>
          </p:cNvPr>
          <p:cNvSpPr/>
          <p:nvPr/>
        </p:nvSpPr>
        <p:spPr>
          <a:xfrm>
            <a:off x="2836545" y="1940560"/>
            <a:ext cx="6518275" cy="255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Clr>
                <a:schemeClr val="lt1"/>
              </a:buClr>
              <a:buSzPts val="3200"/>
            </a:pPr>
            <a:r>
              <a:rPr lang="vi-VN" sz="4000" b="1" dirty="0">
                <a:solidFill>
                  <a:schemeClr val="lt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Mật độ dân số cao có ảnh hưởng gì đối với môi trường (đất ở, đất trồng, không khí, …) ?</a:t>
            </a:r>
          </a:p>
        </p:txBody>
      </p:sp>
      <p:pic>
        <p:nvPicPr>
          <p:cNvPr id="17" name="Google Shape;948;p27">
            <a:extLst>
              <a:ext uri="{FF2B5EF4-FFF2-40B4-BE49-F238E27FC236}">
                <a16:creationId xmlns:a16="http://schemas.microsoft.com/office/drawing/2014/main" id="{F9DAE763-3589-C398-58A1-16260B5EEF9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5095" y="3014980"/>
            <a:ext cx="3203575" cy="38430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2102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912" t="-81087" r="-2426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334107" y="254176"/>
            <a:ext cx="11603893" cy="6285705"/>
            <a:chOff x="0" y="0"/>
            <a:chExt cx="4537783" cy="248324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537783" cy="2483241"/>
            </a:xfrm>
            <a:custGeom>
              <a:avLst/>
              <a:gdLst/>
              <a:ahLst/>
              <a:cxnLst/>
              <a:rect l="l" t="t" r="r" b="b"/>
              <a:pathLst>
                <a:path w="4537783" h="2483241">
                  <a:moveTo>
                    <a:pt x="22917" y="0"/>
                  </a:moveTo>
                  <a:lnTo>
                    <a:pt x="4514867" y="0"/>
                  </a:lnTo>
                  <a:cubicBezTo>
                    <a:pt x="4520945" y="0"/>
                    <a:pt x="4526773" y="2414"/>
                    <a:pt x="4531071" y="6712"/>
                  </a:cubicBezTo>
                  <a:cubicBezTo>
                    <a:pt x="4535369" y="11010"/>
                    <a:pt x="4537783" y="16839"/>
                    <a:pt x="4537783" y="22917"/>
                  </a:cubicBezTo>
                  <a:lnTo>
                    <a:pt x="4537783" y="2460325"/>
                  </a:lnTo>
                  <a:cubicBezTo>
                    <a:pt x="4537783" y="2472981"/>
                    <a:pt x="4527523" y="2483241"/>
                    <a:pt x="4514867" y="2483241"/>
                  </a:cubicBezTo>
                  <a:lnTo>
                    <a:pt x="22917" y="2483241"/>
                  </a:lnTo>
                  <a:cubicBezTo>
                    <a:pt x="10260" y="2483241"/>
                    <a:pt x="0" y="2472981"/>
                    <a:pt x="0" y="2460325"/>
                  </a:cubicBezTo>
                  <a:lnTo>
                    <a:pt x="0" y="22917"/>
                  </a:lnTo>
                  <a:cubicBezTo>
                    <a:pt x="0" y="10260"/>
                    <a:pt x="10260" y="0"/>
                    <a:pt x="22917" y="0"/>
                  </a:cubicBezTo>
                  <a:close/>
                </a:path>
              </a:pathLst>
            </a:custGeom>
            <a:solidFill>
              <a:srgbClr val="FFFFFF">
                <a:alpha val="90980"/>
              </a:srgbClr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4537783" cy="253086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6" name="Google Shape;953;p28">
            <a:extLst>
              <a:ext uri="{FF2B5EF4-FFF2-40B4-BE49-F238E27FC236}">
                <a16:creationId xmlns:a16="http://schemas.microsoft.com/office/drawing/2014/main" id="{A3E7882D-41FF-CA5E-FBB9-58080DE4350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74155" y="1835785"/>
            <a:ext cx="4946015" cy="229743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954;p28">
            <a:extLst>
              <a:ext uri="{FF2B5EF4-FFF2-40B4-BE49-F238E27FC236}">
                <a16:creationId xmlns:a16="http://schemas.microsoft.com/office/drawing/2014/main" id="{F3649893-DE3C-18BC-6C84-985B091BAFE6}"/>
              </a:ext>
            </a:extLst>
          </p:cNvPr>
          <p:cNvSpPr txBox="1"/>
          <p:nvPr/>
        </p:nvSpPr>
        <p:spPr>
          <a:xfrm>
            <a:off x="2123440" y="306070"/>
            <a:ext cx="7632700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Mật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độ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dân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cao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ảnh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hưởng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gì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đối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với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môi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trường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 (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đất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 ở,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đất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trồng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không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khí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, …) ?</a:t>
            </a:r>
            <a:endParaRPr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/>
              <a:sym typeface="Times New Roman"/>
            </a:endParaRPr>
          </a:p>
        </p:txBody>
      </p:sp>
      <p:sp>
        <p:nvSpPr>
          <p:cNvPr id="8" name="Google Shape;955;p28">
            <a:extLst>
              <a:ext uri="{FF2B5EF4-FFF2-40B4-BE49-F238E27FC236}">
                <a16:creationId xmlns:a16="http://schemas.microsoft.com/office/drawing/2014/main" id="{E6C2BAAE-0C2D-F7B7-F31F-7B11B36F7971}"/>
              </a:ext>
            </a:extLst>
          </p:cNvPr>
          <p:cNvSpPr txBox="1"/>
          <p:nvPr/>
        </p:nvSpPr>
        <p:spPr>
          <a:xfrm>
            <a:off x="7709535" y="2309495"/>
            <a:ext cx="2828290" cy="119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12D8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NHÀ Ở </a:t>
            </a:r>
            <a:endParaRPr sz="3600" b="1">
              <a:solidFill>
                <a:srgbClr val="012D86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12D8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CHẬT CHỘI</a:t>
            </a:r>
            <a:endParaRPr sz="3600" b="1">
              <a:solidFill>
                <a:srgbClr val="012D86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/>
              <a:sym typeface="Times New Roman"/>
            </a:endParaRPr>
          </a:p>
        </p:txBody>
      </p:sp>
      <p:pic>
        <p:nvPicPr>
          <p:cNvPr id="9" name="Google Shape;956;p28">
            <a:extLst>
              <a:ext uri="{FF2B5EF4-FFF2-40B4-BE49-F238E27FC236}">
                <a16:creationId xmlns:a16="http://schemas.microsoft.com/office/drawing/2014/main" id="{E11C4782-7AD4-4C80-CEC4-E8B36394E4B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3905" y="1707515"/>
            <a:ext cx="5445125" cy="37350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0786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912" t="-81087" r="-2426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334107" y="254176"/>
            <a:ext cx="11603893" cy="6285705"/>
            <a:chOff x="0" y="0"/>
            <a:chExt cx="4537783" cy="248324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537783" cy="2483241"/>
            </a:xfrm>
            <a:custGeom>
              <a:avLst/>
              <a:gdLst/>
              <a:ahLst/>
              <a:cxnLst/>
              <a:rect l="l" t="t" r="r" b="b"/>
              <a:pathLst>
                <a:path w="4537783" h="2483241">
                  <a:moveTo>
                    <a:pt x="22917" y="0"/>
                  </a:moveTo>
                  <a:lnTo>
                    <a:pt x="4514867" y="0"/>
                  </a:lnTo>
                  <a:cubicBezTo>
                    <a:pt x="4520945" y="0"/>
                    <a:pt x="4526773" y="2414"/>
                    <a:pt x="4531071" y="6712"/>
                  </a:cubicBezTo>
                  <a:cubicBezTo>
                    <a:pt x="4535369" y="11010"/>
                    <a:pt x="4537783" y="16839"/>
                    <a:pt x="4537783" y="22917"/>
                  </a:cubicBezTo>
                  <a:lnTo>
                    <a:pt x="4537783" y="2460325"/>
                  </a:lnTo>
                  <a:cubicBezTo>
                    <a:pt x="4537783" y="2472981"/>
                    <a:pt x="4527523" y="2483241"/>
                    <a:pt x="4514867" y="2483241"/>
                  </a:cubicBezTo>
                  <a:lnTo>
                    <a:pt x="22917" y="2483241"/>
                  </a:lnTo>
                  <a:cubicBezTo>
                    <a:pt x="10260" y="2483241"/>
                    <a:pt x="0" y="2472981"/>
                    <a:pt x="0" y="2460325"/>
                  </a:cubicBezTo>
                  <a:lnTo>
                    <a:pt x="0" y="22917"/>
                  </a:lnTo>
                  <a:cubicBezTo>
                    <a:pt x="0" y="10260"/>
                    <a:pt x="10260" y="0"/>
                    <a:pt x="22917" y="0"/>
                  </a:cubicBezTo>
                  <a:close/>
                </a:path>
              </a:pathLst>
            </a:custGeom>
            <a:solidFill>
              <a:srgbClr val="FFFFFF">
                <a:alpha val="90980"/>
              </a:srgbClr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4537783" cy="253086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0" name="Google Shape;961;p29">
            <a:extLst>
              <a:ext uri="{FF2B5EF4-FFF2-40B4-BE49-F238E27FC236}">
                <a16:creationId xmlns:a16="http://schemas.microsoft.com/office/drawing/2014/main" id="{90146A19-C7D2-BC8B-CFB3-1CD6ABACEEA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74155" y="1835785"/>
            <a:ext cx="4946015" cy="229743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962;p29">
            <a:extLst>
              <a:ext uri="{FF2B5EF4-FFF2-40B4-BE49-F238E27FC236}">
                <a16:creationId xmlns:a16="http://schemas.microsoft.com/office/drawing/2014/main" id="{F2197272-839C-986B-9B5B-7395391A83E8}"/>
              </a:ext>
            </a:extLst>
          </p:cNvPr>
          <p:cNvSpPr txBox="1"/>
          <p:nvPr/>
        </p:nvSpPr>
        <p:spPr>
          <a:xfrm>
            <a:off x="2214880" y="306070"/>
            <a:ext cx="7541260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Mật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độ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dân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cao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ảnh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hưởng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gì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đối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với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môi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trường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 (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đất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 ở,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đất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trồng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không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khí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, …) ?</a:t>
            </a:r>
            <a:endParaRPr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/>
              <a:sym typeface="Times New Roman"/>
            </a:endParaRPr>
          </a:p>
        </p:txBody>
      </p:sp>
      <p:pic>
        <p:nvPicPr>
          <p:cNvPr id="12" name="Google Shape;963;p29" descr="C:\Users\HP\Desktop\040411_CS_rưngtuyducbitanphanghiemtrong1.jpg040411_CS_rưngtuyducbitanphanghiemtrong1">
            <a:extLst>
              <a:ext uri="{FF2B5EF4-FFF2-40B4-BE49-F238E27FC236}">
                <a16:creationId xmlns:a16="http://schemas.microsoft.com/office/drawing/2014/main" id="{B7ACD022-B032-3C16-8CEB-C1CB510B1EE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30973" y="1835785"/>
            <a:ext cx="4718050" cy="353885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964;p29">
            <a:extLst>
              <a:ext uri="{FF2B5EF4-FFF2-40B4-BE49-F238E27FC236}">
                <a16:creationId xmlns:a16="http://schemas.microsoft.com/office/drawing/2014/main" id="{5A984B9F-36BE-1326-482A-F909893D0BCE}"/>
              </a:ext>
            </a:extLst>
          </p:cNvPr>
          <p:cNvSpPr txBox="1"/>
          <p:nvPr/>
        </p:nvSpPr>
        <p:spPr>
          <a:xfrm>
            <a:off x="7021513" y="2309495"/>
            <a:ext cx="4204335" cy="119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12D8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PHÁ RỪNG</a:t>
            </a:r>
            <a:endParaRPr sz="3600" b="1">
              <a:solidFill>
                <a:srgbClr val="012D86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12D8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LÀM NƯƠNG RẪY</a:t>
            </a:r>
            <a:endParaRPr sz="3600" b="1">
              <a:solidFill>
                <a:srgbClr val="012D86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22226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912" t="-81087" r="-2426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334107" y="254176"/>
            <a:ext cx="11603893" cy="6285705"/>
            <a:chOff x="0" y="0"/>
            <a:chExt cx="4537783" cy="248324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537783" cy="2483241"/>
            </a:xfrm>
            <a:custGeom>
              <a:avLst/>
              <a:gdLst/>
              <a:ahLst/>
              <a:cxnLst/>
              <a:rect l="l" t="t" r="r" b="b"/>
              <a:pathLst>
                <a:path w="4537783" h="2483241">
                  <a:moveTo>
                    <a:pt x="22917" y="0"/>
                  </a:moveTo>
                  <a:lnTo>
                    <a:pt x="4514867" y="0"/>
                  </a:lnTo>
                  <a:cubicBezTo>
                    <a:pt x="4520945" y="0"/>
                    <a:pt x="4526773" y="2414"/>
                    <a:pt x="4531071" y="6712"/>
                  </a:cubicBezTo>
                  <a:cubicBezTo>
                    <a:pt x="4535369" y="11010"/>
                    <a:pt x="4537783" y="16839"/>
                    <a:pt x="4537783" y="22917"/>
                  </a:cubicBezTo>
                  <a:lnTo>
                    <a:pt x="4537783" y="2460325"/>
                  </a:lnTo>
                  <a:cubicBezTo>
                    <a:pt x="4537783" y="2472981"/>
                    <a:pt x="4527523" y="2483241"/>
                    <a:pt x="4514867" y="2483241"/>
                  </a:cubicBezTo>
                  <a:lnTo>
                    <a:pt x="22917" y="2483241"/>
                  </a:lnTo>
                  <a:cubicBezTo>
                    <a:pt x="10260" y="2483241"/>
                    <a:pt x="0" y="2472981"/>
                    <a:pt x="0" y="2460325"/>
                  </a:cubicBezTo>
                  <a:lnTo>
                    <a:pt x="0" y="22917"/>
                  </a:lnTo>
                  <a:cubicBezTo>
                    <a:pt x="0" y="10260"/>
                    <a:pt x="10260" y="0"/>
                    <a:pt x="22917" y="0"/>
                  </a:cubicBezTo>
                  <a:close/>
                </a:path>
              </a:pathLst>
            </a:custGeom>
            <a:solidFill>
              <a:srgbClr val="FFFFFF">
                <a:alpha val="90980"/>
              </a:srgbClr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4537783" cy="253086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" name="Google Shape;969;p30">
            <a:extLst>
              <a:ext uri="{FF2B5EF4-FFF2-40B4-BE49-F238E27FC236}">
                <a16:creationId xmlns:a16="http://schemas.microsoft.com/office/drawing/2014/main" id="{EA46EAFE-A27B-E9E6-D005-0889816B75E1}"/>
              </a:ext>
            </a:extLst>
          </p:cNvPr>
          <p:cNvSpPr txBox="1"/>
          <p:nvPr/>
        </p:nvSpPr>
        <p:spPr>
          <a:xfrm>
            <a:off x="2133600" y="306070"/>
            <a:ext cx="8361680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Mật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độ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dân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cao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ảnh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hưởng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gì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đối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với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môi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trường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 (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đất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 ở,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đất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trồng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không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khí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, …) ?</a:t>
            </a:r>
            <a:endParaRPr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/>
              <a:sym typeface="Times New Roman"/>
            </a:endParaRPr>
          </a:p>
        </p:txBody>
      </p:sp>
      <p:pic>
        <p:nvPicPr>
          <p:cNvPr id="11" name="Google Shape;970;p30" descr="C:\Users\HP\Desktop\O-nhiem-moi-truong.jpgO-nhiem-moi-truong">
            <a:extLst>
              <a:ext uri="{FF2B5EF4-FFF2-40B4-BE49-F238E27FC236}">
                <a16:creationId xmlns:a16="http://schemas.microsoft.com/office/drawing/2014/main" id="{7C168C81-D1B9-E2D9-B881-47CB0CE70B7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1545" y="1410335"/>
            <a:ext cx="6212205" cy="450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971;p30">
            <a:extLst>
              <a:ext uri="{FF2B5EF4-FFF2-40B4-BE49-F238E27FC236}">
                <a16:creationId xmlns:a16="http://schemas.microsoft.com/office/drawing/2014/main" id="{D86D2AAC-E347-1200-FBD5-ADEEA9F0457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74155" y="1835785"/>
            <a:ext cx="4946015" cy="229743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972;p30">
            <a:extLst>
              <a:ext uri="{FF2B5EF4-FFF2-40B4-BE49-F238E27FC236}">
                <a16:creationId xmlns:a16="http://schemas.microsoft.com/office/drawing/2014/main" id="{9310DDA0-19E2-4CDB-D061-61FC23AA8149}"/>
              </a:ext>
            </a:extLst>
          </p:cNvPr>
          <p:cNvSpPr txBox="1"/>
          <p:nvPr/>
        </p:nvSpPr>
        <p:spPr>
          <a:xfrm>
            <a:off x="7476808" y="2309495"/>
            <a:ext cx="3293745" cy="119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12D8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Ô NHIỄM</a:t>
            </a:r>
            <a:endParaRPr sz="3600" b="1">
              <a:solidFill>
                <a:srgbClr val="012D86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12D8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/>
                <a:sym typeface="Times New Roman"/>
              </a:rPr>
              <a:t>MÔI TRƯỜNG</a:t>
            </a:r>
            <a:endParaRPr sz="3600" b="1">
              <a:solidFill>
                <a:srgbClr val="012D86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879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318</Words>
  <Application>Microsoft Office PowerPoint</Application>
  <PresentationFormat>Widescreen</PresentationFormat>
  <Paragraphs>28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Calibri</vt:lpstr>
      <vt:lpstr>Calibri Light</vt:lpstr>
      <vt:lpstr>Cambria</vt:lpstr>
      <vt:lpstr>等线</vt:lpstr>
      <vt:lpstr>Times New Roman</vt:lpstr>
      <vt:lpstr>1_Office Theme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Techsi.vn</cp:lastModifiedBy>
  <cp:revision>29</cp:revision>
  <dcterms:created xsi:type="dcterms:W3CDTF">2024-07-19T12:50:26Z</dcterms:created>
  <dcterms:modified xsi:type="dcterms:W3CDTF">2025-09-25T02:21:58Z</dcterms:modified>
</cp:coreProperties>
</file>