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0" r:id="rId3"/>
    <p:sldId id="261" r:id="rId4"/>
    <p:sldId id="259" r:id="rId5"/>
    <p:sldId id="283" r:id="rId6"/>
    <p:sldId id="284" r:id="rId7"/>
    <p:sldId id="285" r:id="rId8"/>
    <p:sldId id="286" r:id="rId9"/>
    <p:sldId id="287" r:id="rId10"/>
    <p:sldId id="28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66F3D-8FB9-43FD-95F3-77C447E9AB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E004-75DD-44B2-BAD4-2ED1C5C01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8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ãi Biển Mùa Hè Hoạt Hình. Thiên Đường Nghỉ Dưỡng Thiên Nhiên, Đại Dương  Hoặc Bờ Biển. Minh Họa Nền Phong Cảnh Bên Bờ Biển Vector - Free.Vector6.com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34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0A27654-2794-211E-6C1F-A8F604AA2B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861" y="86513"/>
            <a:ext cx="1619739" cy="16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6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2F7C1-9282-4A3A-84F9-1486840B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68620-3685-4624-8513-DA0C72C1A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472B0-20E0-4D9E-9CA6-8ABF53BE6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E34C1-C16B-4C6C-8585-2E2EBADCF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979EF-B997-4FEC-A8A3-FB8448D24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3578691-102C-3BDC-1EB5-CF37CD99775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861" y="86513"/>
            <a:ext cx="1619739" cy="1619739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94D134-5FDC-C939-378E-4FE5E1C900E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39" y="6984618"/>
            <a:ext cx="1619739" cy="16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FFB5C361-240B-2519-7EB9-F455671427A5}"/>
              </a:ext>
            </a:extLst>
          </p:cNvPr>
          <p:cNvGrpSpPr/>
          <p:nvPr/>
        </p:nvGrpSpPr>
        <p:grpSpPr>
          <a:xfrm>
            <a:off x="5857240" y="1343929"/>
            <a:ext cx="5786120" cy="2487507"/>
            <a:chOff x="0" y="0"/>
            <a:chExt cx="8776869" cy="4975013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8A7BAFE-7CF6-8553-BD84-12DA9FD71DA3}"/>
                </a:ext>
              </a:extLst>
            </p:cNvPr>
            <p:cNvGrpSpPr/>
            <p:nvPr/>
          </p:nvGrpSpPr>
          <p:grpSpPr>
            <a:xfrm>
              <a:off x="0" y="0"/>
              <a:ext cx="8776869" cy="4975013"/>
              <a:chOff x="0" y="0"/>
              <a:chExt cx="1733703" cy="982719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BCFFE1-1BBB-6ED5-3179-D962A9EC6851}"/>
                  </a:ext>
                </a:extLst>
              </p:cNvPr>
              <p:cNvSpPr/>
              <p:nvPr/>
            </p:nvSpPr>
            <p:spPr>
              <a:xfrm>
                <a:off x="0" y="0"/>
                <a:ext cx="173370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22C303-2DFF-4A1A-1DC8-98A99AD6CE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5ECDB1-3E8D-DBF8-534E-11858A04129D}"/>
                </a:ext>
              </a:extLst>
            </p:cNvPr>
            <p:cNvSpPr txBox="1"/>
            <p:nvPr/>
          </p:nvSpPr>
          <p:spPr>
            <a:xfrm>
              <a:off x="302929" y="248284"/>
              <a:ext cx="8105452" cy="4260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1: </a:t>
              </a:r>
              <a:endParaRPr lang="en-US" sz="4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algn="ctr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</a:pPr>
              <a:r>
                <a:rPr lang="vi-VN" sz="4800" b="1" dirty="0">
                  <a:solidFill>
                    <a:srgbClr val="FFFF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hiểu về dân số</a:t>
              </a:r>
              <a:endParaRPr lang="en-US" sz="4800" b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Freeform 4">
            <a:extLst>
              <a:ext uri="{FF2B5EF4-FFF2-40B4-BE49-F238E27FC236}">
                <a16:creationId xmlns:a16="http://schemas.microsoft.com/office/drawing/2014/main" id="{B108FEFC-95E9-BF96-1622-BE7E04B53096}"/>
              </a:ext>
            </a:extLst>
          </p:cNvPr>
          <p:cNvSpPr/>
          <p:nvPr/>
        </p:nvSpPr>
        <p:spPr>
          <a:xfrm>
            <a:off x="436880" y="2651760"/>
            <a:ext cx="5640759" cy="3745490"/>
          </a:xfrm>
          <a:custGeom>
            <a:avLst/>
            <a:gdLst/>
            <a:ahLst/>
            <a:cxnLst/>
            <a:rect l="l" t="t" r="r" b="b"/>
            <a:pathLst>
              <a:path w="8503339" h="6048000">
                <a:moveTo>
                  <a:pt x="0" y="0"/>
                </a:moveTo>
                <a:lnTo>
                  <a:pt x="8503340" y="0"/>
                </a:lnTo>
                <a:lnTo>
                  <a:pt x="8503340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66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599086" y="685800"/>
            <a:ext cx="5907114" cy="5486400"/>
            <a:chOff x="0" y="0"/>
            <a:chExt cx="2333675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3675" cy="2167467"/>
            </a:xfrm>
            <a:custGeom>
              <a:avLst/>
              <a:gdLst/>
              <a:ahLst/>
              <a:cxnLst/>
              <a:rect l="l" t="t" r="r" b="b"/>
              <a:pathLst>
                <a:path w="2333675" h="2167467">
                  <a:moveTo>
                    <a:pt x="44561" y="0"/>
                  </a:moveTo>
                  <a:lnTo>
                    <a:pt x="2289114" y="0"/>
                  </a:lnTo>
                  <a:cubicBezTo>
                    <a:pt x="2300932" y="0"/>
                    <a:pt x="2312267" y="4695"/>
                    <a:pt x="2320623" y="13052"/>
                  </a:cubicBezTo>
                  <a:cubicBezTo>
                    <a:pt x="2328980" y="21408"/>
                    <a:pt x="2333675" y="32742"/>
                    <a:pt x="2333675" y="44561"/>
                  </a:cubicBezTo>
                  <a:lnTo>
                    <a:pt x="2333675" y="2122906"/>
                  </a:lnTo>
                  <a:cubicBezTo>
                    <a:pt x="2333675" y="2147516"/>
                    <a:pt x="2313724" y="2167467"/>
                    <a:pt x="2289114" y="2167467"/>
                  </a:cubicBezTo>
                  <a:lnTo>
                    <a:pt x="44561" y="2167467"/>
                  </a:lnTo>
                  <a:cubicBezTo>
                    <a:pt x="32742" y="2167467"/>
                    <a:pt x="21408" y="2162772"/>
                    <a:pt x="13052" y="2154415"/>
                  </a:cubicBezTo>
                  <a:cubicBezTo>
                    <a:pt x="4695" y="2146059"/>
                    <a:pt x="0" y="2134724"/>
                    <a:pt x="0" y="2122906"/>
                  </a:cubicBezTo>
                  <a:lnTo>
                    <a:pt x="0" y="44561"/>
                  </a:lnTo>
                  <a:cubicBezTo>
                    <a:pt x="0" y="19951"/>
                    <a:pt x="19951" y="0"/>
                    <a:pt x="44561" y="0"/>
                  </a:cubicBezTo>
                  <a:close/>
                </a:path>
              </a:pathLst>
            </a:custGeom>
            <a:solidFill>
              <a:srgbClr val="21521C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333675" cy="221509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768421"/>
            <a:ext cx="4958037" cy="5089579"/>
          </a:xfrm>
          <a:custGeom>
            <a:avLst/>
            <a:gdLst/>
            <a:ahLst/>
            <a:cxnLst/>
            <a:rect l="l" t="t" r="r" b="b"/>
            <a:pathLst>
              <a:path w="7437055" h="7634369">
                <a:moveTo>
                  <a:pt x="0" y="0"/>
                </a:moveTo>
                <a:lnTo>
                  <a:pt x="7437055" y="0"/>
                </a:lnTo>
                <a:lnTo>
                  <a:pt x="7437055" y="7634369"/>
                </a:lnTo>
                <a:lnTo>
                  <a:pt x="0" y="76343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0400" t="-16151" r="-8066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522" y="838200"/>
            <a:ext cx="6836241" cy="55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1"/>
            <a:ext cx="10938438" cy="1315859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/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2" cy="302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400" b="1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bảng số dân các nước Đông Nam Á năm 2021, em hãy:</a:t>
              </a:r>
            </a:p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Cho biết số dân của nước ta năm 2021.</a:t>
              </a:r>
            </a:p>
            <a:p>
              <a:pPr algn="just" defTabSz="609630"/>
              <a:r>
                <a:rPr lang="vi-VN" sz="2400" dirty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So sánh số dân nước ta với các nước trong khu vực Đông Nam Á.</a:t>
              </a:r>
              <a:endParaRPr lang="en-US" sz="24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C785F-D6EF-64FD-0377-3B7748ACA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42" y="1805304"/>
            <a:ext cx="9112838" cy="414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D347D-3A28-E38E-A82E-89A8517B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352424"/>
            <a:ext cx="7116080" cy="3239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F881EE-21C5-F2F6-5D80-1B82A0A92A95}"/>
              </a:ext>
            </a:extLst>
          </p:cNvPr>
          <p:cNvSpPr txBox="1"/>
          <p:nvPr/>
        </p:nvSpPr>
        <p:spPr>
          <a:xfrm>
            <a:off x="416560" y="3801062"/>
            <a:ext cx="111353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Việt Nam năm 2021 là 98 504 nghìn người (98,5 triệu người).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86892C-88DD-E17A-BDAA-E20C366C93A2}"/>
              </a:ext>
            </a:extLst>
          </p:cNvPr>
          <p:cNvSpPr/>
          <p:nvPr/>
        </p:nvSpPr>
        <p:spPr>
          <a:xfrm>
            <a:off x="2847373" y="1965960"/>
            <a:ext cx="2557747" cy="350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4243F1-5782-A27C-90E7-838D73003CCF}"/>
              </a:ext>
            </a:extLst>
          </p:cNvPr>
          <p:cNvSpPr txBox="1"/>
          <p:nvPr/>
        </p:nvSpPr>
        <p:spPr>
          <a:xfrm>
            <a:off x="843281" y="4542742"/>
            <a:ext cx="100482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năm 2021 ít hơn 2 quốc gia Indonesia và Philippines.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A51F67-8311-4AE7-30C7-F024C4691CB9}"/>
              </a:ext>
            </a:extLst>
          </p:cNvPr>
          <p:cNvSpPr txBox="1"/>
          <p:nvPr/>
        </p:nvSpPr>
        <p:spPr>
          <a:xfrm>
            <a:off x="812801" y="5223462"/>
            <a:ext cx="100482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năm 2021 nhiều hơn so với Thái lan, Myanmar, Malaysia, Cam-pu-chia, Lào, Singapore, Timor-Leste, Brunei.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CED347D-3A28-E38E-A82E-89A8517B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352424"/>
            <a:ext cx="7116080" cy="32394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38B0BA-25D1-8A8F-274E-C3D151BB959C}"/>
              </a:ext>
            </a:extLst>
          </p:cNvPr>
          <p:cNvGrpSpPr/>
          <p:nvPr/>
        </p:nvGrpSpPr>
        <p:grpSpPr>
          <a:xfrm>
            <a:off x="1557437" y="3916090"/>
            <a:ext cx="8907363" cy="676230"/>
            <a:chOff x="927517" y="194580"/>
            <a:chExt cx="8965939" cy="2154272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BE633BF5-F919-B961-B782-111BF9169458}"/>
                </a:ext>
              </a:extLst>
            </p:cNvPr>
            <p:cNvGrpSpPr/>
            <p:nvPr/>
          </p:nvGrpSpPr>
          <p:grpSpPr>
            <a:xfrm>
              <a:off x="927517" y="279844"/>
              <a:ext cx="8965939" cy="2069008"/>
              <a:chOff x="0" y="0"/>
              <a:chExt cx="12956587" cy="432040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5D0C66B-7B41-EBE7-DB1C-2FB4D2ADB740}"/>
                  </a:ext>
                </a:extLst>
              </p:cNvPr>
              <p:cNvSpPr/>
              <p:nvPr/>
            </p:nvSpPr>
            <p:spPr>
              <a:xfrm>
                <a:off x="0" y="-4073"/>
                <a:ext cx="12962978" cy="4327009"/>
              </a:xfrm>
              <a:custGeom>
                <a:avLst/>
                <a:gdLst/>
                <a:ahLst/>
                <a:cxnLst/>
                <a:rect l="l" t="t" r="r" b="b"/>
                <a:pathLst>
                  <a:path w="12962978" h="4327009">
                    <a:moveTo>
                      <a:pt x="12335201" y="4272531"/>
                    </a:moveTo>
                    <a:cubicBezTo>
                      <a:pt x="12335201" y="4272531"/>
                      <a:pt x="11604326" y="4327009"/>
                      <a:pt x="9843168" y="4324387"/>
                    </a:cubicBezTo>
                    <a:cubicBezTo>
                      <a:pt x="4754291" y="4322225"/>
                      <a:pt x="1057074" y="4314400"/>
                      <a:pt x="1057074" y="4314400"/>
                    </a:cubicBezTo>
                    <a:cubicBezTo>
                      <a:pt x="812932" y="4305566"/>
                      <a:pt x="449110" y="4284335"/>
                      <a:pt x="282371" y="4226158"/>
                    </a:cubicBezTo>
                    <a:cubicBezTo>
                      <a:pt x="4469" y="4129195"/>
                      <a:pt x="0" y="3955916"/>
                      <a:pt x="0" y="3206247"/>
                    </a:cubicBezTo>
                    <a:lnTo>
                      <a:pt x="0" y="32062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619048" y="15681"/>
                      <a:pt x="7966728" y="7673"/>
                    </a:cubicBezTo>
                    <a:cubicBezTo>
                      <a:pt x="11385398" y="0"/>
                      <a:pt x="12102131" y="6979"/>
                      <a:pt x="12102131" y="6979"/>
                    </a:cubicBezTo>
                    <a:cubicBezTo>
                      <a:pt x="12470439" y="14458"/>
                      <a:pt x="12608699" y="42638"/>
                      <a:pt x="12806438" y="165219"/>
                    </a:cubicBezTo>
                    <a:cubicBezTo>
                      <a:pt x="12957456" y="258836"/>
                      <a:pt x="12962978" y="476157"/>
                      <a:pt x="12953837" y="3206214"/>
                    </a:cubicBezTo>
                    <a:lnTo>
                      <a:pt x="12953837" y="3206247"/>
                    </a:lnTo>
                    <a:cubicBezTo>
                      <a:pt x="12953836" y="4073881"/>
                      <a:pt x="12911053" y="4222469"/>
                      <a:pt x="12335201" y="4272531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16C880FC-3954-CCE2-3F4A-A00CCB420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88" y="194580"/>
              <a:ext cx="8557018" cy="96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nào có số dân đông nhất Đông Nam Á?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2503450-067B-4229-57BF-E3B0D9DEC0C3}"/>
              </a:ext>
            </a:extLst>
          </p:cNvPr>
          <p:cNvSpPr/>
          <p:nvPr/>
        </p:nvSpPr>
        <p:spPr>
          <a:xfrm>
            <a:off x="2410493" y="1203960"/>
            <a:ext cx="2984467" cy="3505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B08154-4DCC-24E9-E2C2-41F245ED5CD4}"/>
              </a:ext>
            </a:extLst>
          </p:cNvPr>
          <p:cNvGrpSpPr/>
          <p:nvPr/>
        </p:nvGrpSpPr>
        <p:grpSpPr>
          <a:xfrm>
            <a:off x="1526957" y="4901610"/>
            <a:ext cx="9303603" cy="1077218"/>
            <a:chOff x="927517" y="194580"/>
            <a:chExt cx="8965939" cy="3431703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E85814B5-0F01-6D36-3C9C-6C5F787B46BE}"/>
                </a:ext>
              </a:extLst>
            </p:cNvPr>
            <p:cNvGrpSpPr/>
            <p:nvPr/>
          </p:nvGrpSpPr>
          <p:grpSpPr>
            <a:xfrm>
              <a:off x="927517" y="279844"/>
              <a:ext cx="8965939" cy="2069008"/>
              <a:chOff x="0" y="0"/>
              <a:chExt cx="12956587" cy="4320406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E7AC43F7-E526-70B4-FCA4-6BA25D8A3C1A}"/>
                  </a:ext>
                </a:extLst>
              </p:cNvPr>
              <p:cNvSpPr/>
              <p:nvPr/>
            </p:nvSpPr>
            <p:spPr>
              <a:xfrm>
                <a:off x="0" y="-4073"/>
                <a:ext cx="12962978" cy="4327009"/>
              </a:xfrm>
              <a:custGeom>
                <a:avLst/>
                <a:gdLst/>
                <a:ahLst/>
                <a:cxnLst/>
                <a:rect l="l" t="t" r="r" b="b"/>
                <a:pathLst>
                  <a:path w="12962978" h="4327009">
                    <a:moveTo>
                      <a:pt x="12335201" y="4272531"/>
                    </a:moveTo>
                    <a:cubicBezTo>
                      <a:pt x="12335201" y="4272531"/>
                      <a:pt x="11604326" y="4327009"/>
                      <a:pt x="9843168" y="4324387"/>
                    </a:cubicBezTo>
                    <a:cubicBezTo>
                      <a:pt x="4754291" y="4322225"/>
                      <a:pt x="1057074" y="4314400"/>
                      <a:pt x="1057074" y="4314400"/>
                    </a:cubicBezTo>
                    <a:cubicBezTo>
                      <a:pt x="812932" y="4305566"/>
                      <a:pt x="449110" y="4284335"/>
                      <a:pt x="282371" y="4226158"/>
                    </a:cubicBezTo>
                    <a:cubicBezTo>
                      <a:pt x="4469" y="4129195"/>
                      <a:pt x="0" y="3955916"/>
                      <a:pt x="0" y="3206247"/>
                    </a:cubicBezTo>
                    <a:lnTo>
                      <a:pt x="0" y="3206214"/>
                    </a:lnTo>
                    <a:cubicBezTo>
                      <a:pt x="8536" y="491230"/>
                      <a:pt x="0" y="345608"/>
                      <a:pt x="77597" y="223930"/>
                    </a:cubicBezTo>
                    <a:cubicBezTo>
                      <a:pt x="217372" y="4759"/>
                      <a:pt x="519255" y="4073"/>
                      <a:pt x="937909" y="4073"/>
                    </a:cubicBezTo>
                    <a:cubicBezTo>
                      <a:pt x="937909" y="4073"/>
                      <a:pt x="2619048" y="15681"/>
                      <a:pt x="7966728" y="7673"/>
                    </a:cubicBezTo>
                    <a:cubicBezTo>
                      <a:pt x="11385398" y="0"/>
                      <a:pt x="12102131" y="6979"/>
                      <a:pt x="12102131" y="6979"/>
                    </a:cubicBezTo>
                    <a:cubicBezTo>
                      <a:pt x="12470439" y="14458"/>
                      <a:pt x="12608699" y="42638"/>
                      <a:pt x="12806438" y="165219"/>
                    </a:cubicBezTo>
                    <a:cubicBezTo>
                      <a:pt x="12957456" y="258836"/>
                      <a:pt x="12962978" y="476157"/>
                      <a:pt x="12953837" y="3206214"/>
                    </a:cubicBezTo>
                    <a:lnTo>
                      <a:pt x="12953837" y="3206247"/>
                    </a:lnTo>
                    <a:cubicBezTo>
                      <a:pt x="12953836" y="4073881"/>
                      <a:pt x="12911053" y="4222469"/>
                      <a:pt x="12335201" y="4272531"/>
                    </a:cubicBezTo>
                    <a:close/>
                  </a:path>
                </a:pathLst>
              </a:custGeom>
              <a:solidFill>
                <a:srgbClr val="FFF3E4"/>
              </a:solid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177A9322-CB97-4592-7C47-F06227967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188" y="194580"/>
              <a:ext cx="8557018" cy="343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Nước ta có dân số đứng thứ mấy Đông Nam Á?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4 Tinos Bold" panose="020208030705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2BC81D8-B7FA-1396-7660-145E5C11528A}"/>
              </a:ext>
            </a:extLst>
          </p:cNvPr>
          <p:cNvSpPr txBox="1"/>
          <p:nvPr/>
        </p:nvSpPr>
        <p:spPr>
          <a:xfrm>
            <a:off x="2133601" y="5853382"/>
            <a:ext cx="85445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vi-VN" altLang="en-US" sz="24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 số nước ta đứng thứ 3 trong khu vực Đông Nam Á. 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8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FFB5C361-240B-2519-7EB9-F455671427A5}"/>
              </a:ext>
            </a:extLst>
          </p:cNvPr>
          <p:cNvGrpSpPr/>
          <p:nvPr/>
        </p:nvGrpSpPr>
        <p:grpSpPr>
          <a:xfrm>
            <a:off x="4714240" y="1343929"/>
            <a:ext cx="6929120" cy="2831230"/>
            <a:chOff x="0" y="0"/>
            <a:chExt cx="8776869" cy="5662459"/>
          </a:xfrm>
        </p:grpSpPr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8A7BAFE-7CF6-8553-BD84-12DA9FD71DA3}"/>
                </a:ext>
              </a:extLst>
            </p:cNvPr>
            <p:cNvGrpSpPr/>
            <p:nvPr/>
          </p:nvGrpSpPr>
          <p:grpSpPr>
            <a:xfrm>
              <a:off x="0" y="0"/>
              <a:ext cx="8776869" cy="4975013"/>
              <a:chOff x="0" y="0"/>
              <a:chExt cx="1733703" cy="982719"/>
            </a:xfrm>
          </p:grpSpPr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ADBCFFE1-1BBB-6ED5-3179-D962A9EC6851}"/>
                  </a:ext>
                </a:extLst>
              </p:cNvPr>
              <p:cNvSpPr/>
              <p:nvPr/>
            </p:nvSpPr>
            <p:spPr>
              <a:xfrm>
                <a:off x="0" y="0"/>
                <a:ext cx="1733703" cy="982719"/>
              </a:xfrm>
              <a:custGeom>
                <a:avLst/>
                <a:gdLst/>
                <a:ahLst/>
                <a:cxnLst/>
                <a:rect l="l" t="t" r="r" b="b"/>
                <a:pathLst>
                  <a:path w="1733703" h="982719">
                    <a:moveTo>
                      <a:pt x="59982" y="0"/>
                    </a:moveTo>
                    <a:lnTo>
                      <a:pt x="1673721" y="0"/>
                    </a:lnTo>
                    <a:cubicBezTo>
                      <a:pt x="1689629" y="0"/>
                      <a:pt x="1704886" y="6319"/>
                      <a:pt x="1716134" y="17568"/>
                    </a:cubicBezTo>
                    <a:cubicBezTo>
                      <a:pt x="1727383" y="28817"/>
                      <a:pt x="1733703" y="44073"/>
                      <a:pt x="1733703" y="59982"/>
                    </a:cubicBezTo>
                    <a:lnTo>
                      <a:pt x="1733703" y="922737"/>
                    </a:lnTo>
                    <a:cubicBezTo>
                      <a:pt x="1733703" y="955864"/>
                      <a:pt x="1706848" y="982719"/>
                      <a:pt x="1673721" y="982719"/>
                    </a:cubicBezTo>
                    <a:lnTo>
                      <a:pt x="59982" y="982719"/>
                    </a:lnTo>
                    <a:cubicBezTo>
                      <a:pt x="26855" y="982719"/>
                      <a:pt x="0" y="955864"/>
                      <a:pt x="0" y="922737"/>
                    </a:cubicBezTo>
                    <a:lnTo>
                      <a:pt x="0" y="59982"/>
                    </a:lnTo>
                    <a:cubicBezTo>
                      <a:pt x="0" y="26855"/>
                      <a:pt x="26855" y="0"/>
                      <a:pt x="59982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4B22C303-2DFF-4A1A-1DC8-98A99AD6CE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733703" cy="10303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5ECDB1-3E8D-DBF8-534E-11858A04129D}"/>
                </a:ext>
              </a:extLst>
            </p:cNvPr>
            <p:cNvSpPr txBox="1"/>
            <p:nvPr/>
          </p:nvSpPr>
          <p:spPr>
            <a:xfrm>
              <a:off x="302929" y="248284"/>
              <a:ext cx="8105453" cy="5414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 động 2: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240"/>
                </a:spcBef>
                <a:spcAft>
                  <a:spcPts val="24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hiểu về gia tăng dân số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8B794829-CF83-C5DE-684D-2F2BB1135BFB}"/>
              </a:ext>
            </a:extLst>
          </p:cNvPr>
          <p:cNvSpPr/>
          <p:nvPr/>
        </p:nvSpPr>
        <p:spPr>
          <a:xfrm>
            <a:off x="1" y="3078480"/>
            <a:ext cx="5191759" cy="3779520"/>
          </a:xfrm>
          <a:custGeom>
            <a:avLst/>
            <a:gdLst/>
            <a:ahLst/>
            <a:cxnLst/>
            <a:rect l="l" t="t" r="r" b="b"/>
            <a:pathLst>
              <a:path w="7854545" h="6048000">
                <a:moveTo>
                  <a:pt x="0" y="0"/>
                </a:moveTo>
                <a:lnTo>
                  <a:pt x="7854546" y="0"/>
                </a:lnTo>
                <a:lnTo>
                  <a:pt x="7854546" y="6048000"/>
                </a:lnTo>
                <a:lnTo>
                  <a:pt x="0" y="6048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5160" y="106540"/>
            <a:ext cx="10938438" cy="1501677"/>
            <a:chOff x="0" y="0"/>
            <a:chExt cx="21876876" cy="359748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558800" y="13969"/>
              <a:ext cx="20726400" cy="35391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Đọc thông tin và quan sát hình 1, em hãy:</a:t>
              </a:r>
            </a:p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Cho biết số dân của nước ta năm 2021 tăng bao nhiêu nghìn người so với năm 1991.</a:t>
              </a:r>
            </a:p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Nêu một số ảnh hưởng của gia tăng dân số ở nước ta.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760" y="1767039"/>
            <a:ext cx="6810692" cy="466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1695919"/>
            <a:ext cx="5489954" cy="376000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1E5C099-1AA1-DC73-5948-5A953852265E}"/>
              </a:ext>
            </a:extLst>
          </p:cNvPr>
          <p:cNvSpPr txBox="1"/>
          <p:nvPr/>
        </p:nvSpPr>
        <p:spPr>
          <a:xfrm>
            <a:off x="6177280" y="1030736"/>
            <a:ext cx="5567680" cy="433855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79D2F-F4A0-F026-AC44-B1A4E594C0C1}"/>
              </a:ext>
            </a:extLst>
          </p:cNvPr>
          <p:cNvSpPr/>
          <p:nvPr/>
        </p:nvSpPr>
        <p:spPr>
          <a:xfrm>
            <a:off x="6035040" y="792480"/>
            <a:ext cx="5608320" cy="5405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Cách nhận xét biểu đồ để rút ra kết luận về sự gia tăng dân số ở Việt Nam: 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Quan sát các cột thể hiện số dân có chiều hướng cao lên liên tục hay thấp đi.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Dựa vào con số ở trên cột để tính được số lượng tăng lên từ năm 1991-2021 (30 năm).</a:t>
            </a: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+ Tính trung bình mỗi năm tăng lên bao nhiêu nghìn người.</a:t>
            </a:r>
          </a:p>
        </p:txBody>
      </p:sp>
    </p:spTree>
    <p:extLst>
      <p:ext uri="{BB962C8B-B14F-4D97-AF65-F5344CB8AC3E}">
        <p14:creationId xmlns:p14="http://schemas.microsoft.com/office/powerpoint/2010/main" val="31413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2401" y="254176"/>
            <a:ext cx="11846560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4CB2C92-A915-6F3A-4399-A687A6F3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695919"/>
            <a:ext cx="5489954" cy="376000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81E5C099-1AA1-DC73-5948-5A953852265E}"/>
              </a:ext>
            </a:extLst>
          </p:cNvPr>
          <p:cNvSpPr txBox="1"/>
          <p:nvPr/>
        </p:nvSpPr>
        <p:spPr>
          <a:xfrm>
            <a:off x="6177280" y="1030736"/>
            <a:ext cx="5567680" cy="433855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marL="0" marR="0" lvl="0" indent="0" algn="ctr" defTabSz="609630" rtl="0" eaLnBrk="1" fontAlgn="auto" latinLnBrk="0" hangingPunct="1">
              <a:lnSpc>
                <a:spcPts val="17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F79D2F-F4A0-F026-AC44-B1A4E594C0C1}"/>
              </a:ext>
            </a:extLst>
          </p:cNvPr>
          <p:cNvSpPr/>
          <p:nvPr/>
        </p:nvSpPr>
        <p:spPr>
          <a:xfrm>
            <a:off x="5913120" y="741680"/>
            <a:ext cx="5994400" cy="56083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Việt Nam giai đoạn 1991 – 2021 tăng lên liên tục.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năm 1991 – 2021 (30 năm) dân số Việt Nam tăng thêm 31 262 nghìn người.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 bình mỗi năm dân số Việt Nam tăng khoảng 1 triệu người.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nước ta tăng khá nhanh. Trong thời gian gần đây, tốc độ gia tăng dân số có xu hướng giảm.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3A37C82-141F-6C02-D355-62BFB912421B}"/>
              </a:ext>
            </a:extLst>
          </p:cNvPr>
          <p:cNvCxnSpPr/>
          <p:nvPr/>
        </p:nvCxnSpPr>
        <p:spPr>
          <a:xfrm flipV="1">
            <a:off x="1361440" y="1889760"/>
            <a:ext cx="3464560" cy="660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3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48626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3">
            <a:extLst>
              <a:ext uri="{FF2B5EF4-FFF2-40B4-BE49-F238E27FC236}">
                <a16:creationId xmlns:a16="http://schemas.microsoft.com/office/drawing/2014/main" id="{DD765E77-ADB6-8582-DEF5-2F81B70243B9}"/>
              </a:ext>
            </a:extLst>
          </p:cNvPr>
          <p:cNvSpPr/>
          <p:nvPr/>
        </p:nvSpPr>
        <p:spPr>
          <a:xfrm>
            <a:off x="1100453" y="2489085"/>
            <a:ext cx="3704747" cy="3024000"/>
          </a:xfrm>
          <a:custGeom>
            <a:avLst/>
            <a:gdLst/>
            <a:ahLst/>
            <a:cxnLst/>
            <a:rect l="l" t="t" r="r" b="b"/>
            <a:pathLst>
              <a:path w="3704747" h="3024000">
                <a:moveTo>
                  <a:pt x="0" y="0"/>
                </a:moveTo>
                <a:lnTo>
                  <a:pt x="3704747" y="0"/>
                </a:lnTo>
                <a:lnTo>
                  <a:pt x="3704747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D4A830-4730-B777-4F17-526A9C3497A9}"/>
              </a:ext>
            </a:extLst>
          </p:cNvPr>
          <p:cNvSpPr/>
          <p:nvPr/>
        </p:nvSpPr>
        <p:spPr>
          <a:xfrm>
            <a:off x="5334000" y="955040"/>
            <a:ext cx="6217920" cy="518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số đông và tăng lên hằng năm tạo cho nước ta nguồn lao động dồi dào, thị trường tiêu thụ rộng lớn.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 nhiên, dân số đông cũng gây ra một số khó khăn trong giải quyết việc làm, nhà ở, y tế, giáo dục...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 thời dẫn đến nguy cơ suy thoái tài nguyên thiên nhiên và ô nhiễm môi trường. </a:t>
            </a:r>
          </a:p>
        </p:txBody>
      </p:sp>
    </p:spTree>
    <p:extLst>
      <p:ext uri="{BB962C8B-B14F-4D97-AF65-F5344CB8AC3E}">
        <p14:creationId xmlns:p14="http://schemas.microsoft.com/office/powerpoint/2010/main" val="4312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428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#9Slide04 Tinos Bold</vt:lpstr>
      <vt:lpstr>Arial</vt:lpstr>
      <vt:lpstr>Calibri</vt:lpstr>
      <vt:lpstr>Calibri Light</vt:lpstr>
      <vt:lpstr>Cambria</vt:lpstr>
      <vt:lpstr>等线</vt:lpstr>
      <vt:lpstr>Times New Roman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46</cp:revision>
  <dcterms:created xsi:type="dcterms:W3CDTF">2024-07-19T12:50:26Z</dcterms:created>
  <dcterms:modified xsi:type="dcterms:W3CDTF">2025-09-25T02:21:38Z</dcterms:modified>
</cp:coreProperties>
</file>