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52" r:id="rId3"/>
    <p:sldId id="511" r:id="rId4"/>
    <p:sldId id="265" r:id="rId5"/>
    <p:sldId id="514" r:id="rId6"/>
    <p:sldId id="516" r:id="rId7"/>
    <p:sldId id="517" r:id="rId8"/>
    <p:sldId id="537" r:id="rId9"/>
    <p:sldId id="540" r:id="rId10"/>
    <p:sldId id="541" r:id="rId11"/>
    <p:sldId id="544" r:id="rId12"/>
    <p:sldId id="548" r:id="rId13"/>
    <p:sldId id="549" r:id="rId14"/>
    <p:sldId id="5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t>‹#›</a:t>
            </a:fld>
            <a:endParaRPr lang="en-US"/>
          </a:p>
        </p:txBody>
      </p:sp>
    </p:spTree>
    <p:extLst>
      <p:ext uri="{BB962C8B-B14F-4D97-AF65-F5344CB8AC3E}">
        <p14:creationId xmlns:p14="http://schemas.microsoft.com/office/powerpoint/2010/main" val="33647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a:t>Khi học ở trường, bạn bè là những người rất quan trọng đối với em – học, chơi đều cần bạn. Vì thế, việc giải quyết các vấn đề liên quan đến tình bạn sẽ giúp cho em luôn có cảm xúc tích cực đối với bạn mình, với tập thể lớp của mình.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10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40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026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50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338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076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64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61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90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287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A78CB-E122-4D1E-B876-5D5FF80204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47D27-D5A9-4172-9C92-F5B3FAF8A3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84A1CB-3A11-45AA-8C90-2203D1F8E7B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5" name="页脚占位符 4">
            <a:extLst>
              <a:ext uri="{FF2B5EF4-FFF2-40B4-BE49-F238E27FC236}">
                <a16:creationId xmlns:a16="http://schemas.microsoft.com/office/drawing/2014/main" id="{CFA7BB8C-BAA7-4908-A871-6BE06E04CF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96ECB27-03B6-405C-82A8-C3775B036656}"/>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48914628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EDA16-ACD4-443D-879B-A9F9E6D338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B8614-EB3D-413D-8ABF-B32A96FBAC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9629E-28D9-4594-8FFE-E8CD882CCEA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5" name="页脚占位符 4">
            <a:extLst>
              <a:ext uri="{FF2B5EF4-FFF2-40B4-BE49-F238E27FC236}">
                <a16:creationId xmlns:a16="http://schemas.microsoft.com/office/drawing/2014/main" id="{BEAF5105-5B27-4FE2-B5F6-E5617C07EA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21F9262-CDBD-44AF-A51D-F3D07DA23810}"/>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899003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477C75-DEA1-487F-B024-C17F14C45A3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CE4021-24E7-4F1E-8094-A76D46210D4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0F85D-B627-40D3-9686-47FB4AC6C19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5" name="页脚占位符 4">
            <a:extLst>
              <a:ext uri="{FF2B5EF4-FFF2-40B4-BE49-F238E27FC236}">
                <a16:creationId xmlns:a16="http://schemas.microsoft.com/office/drawing/2014/main" id="{3310ED89-2DEC-4E08-9A0C-02939559D5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2D3B7A0-35CB-4C1D-AB6E-CDEA5A01DA42}"/>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4818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2435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t>2025/10/9</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34921198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CF981-E0EB-4022-9C64-ECCB7707A6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6B5B7C-60C9-4B63-82C2-5C3E50FE6A6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EC112F-F71E-4229-A317-A002963366B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5" name="页脚占位符 4">
            <a:extLst>
              <a:ext uri="{FF2B5EF4-FFF2-40B4-BE49-F238E27FC236}">
                <a16:creationId xmlns:a16="http://schemas.microsoft.com/office/drawing/2014/main" id="{36E7C300-B4D8-4E15-AFDE-00A89236C3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1B4B86A-BFBA-4864-8215-CCC73B6389AA}"/>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0477601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E9F70-6EF9-4EF4-AC73-A58A6AB8B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B9D8E-2DD1-4D4C-916F-02429108EA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EB3EB4-F9FE-4312-8BE8-6813AEC04D82}"/>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5" name="页脚占位符 4">
            <a:extLst>
              <a:ext uri="{FF2B5EF4-FFF2-40B4-BE49-F238E27FC236}">
                <a16:creationId xmlns:a16="http://schemas.microsoft.com/office/drawing/2014/main" id="{259740CD-E6E9-4839-9BD7-819238DEEA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87BEB5-4A59-41A1-AE12-D3896AD9550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5854545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4C430-93D6-4885-B17F-5145803255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23B1D-7D19-48D3-AE3F-1557828669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B8CB3-61A1-4130-8496-B2D36E13BC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43EC49-F41C-4F4F-B618-53C4B0988EA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6" name="页脚占位符 5">
            <a:extLst>
              <a:ext uri="{FF2B5EF4-FFF2-40B4-BE49-F238E27FC236}">
                <a16:creationId xmlns:a16="http://schemas.microsoft.com/office/drawing/2014/main" id="{A81160F0-1EB6-43CE-9881-CA8C133CCF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3291198-8F57-4828-898C-AADF3785DA0C}"/>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382443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9C4B-F7B0-411C-B4EA-73A0792442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0B8AE7-09EC-4C64-9089-358B661DDA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5A0BA5-E838-4FA9-BFD5-D0F57CB72F8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7F8E12-DFA4-444F-B837-9AB8587BC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E6F9DF0-6BCF-495D-B4E1-7714E6E37B1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437C74-ACB6-47CD-9E98-9C2B589297C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8" name="页脚占位符 7">
            <a:extLst>
              <a:ext uri="{FF2B5EF4-FFF2-40B4-BE49-F238E27FC236}">
                <a16:creationId xmlns:a16="http://schemas.microsoft.com/office/drawing/2014/main" id="{22914722-6C47-4C1B-BB0E-B326F06B7E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D9B61E16-E64C-4650-9EE3-8A6B662A36A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18155410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9F68B-903E-4D2F-BA12-8B9243FA27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8381DD-404C-41D8-A1A4-FC9381814F87}"/>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4" name="页脚占位符 3">
            <a:extLst>
              <a:ext uri="{FF2B5EF4-FFF2-40B4-BE49-F238E27FC236}">
                <a16:creationId xmlns:a16="http://schemas.microsoft.com/office/drawing/2014/main" id="{4A8216B5-4B08-4299-9D24-4EA9811A67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3703182-5FD3-45F7-997D-84B021D4A99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5825790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7BF478-B6FB-4267-83DE-F4069BA8C3E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3" name="页脚占位符 2">
            <a:extLst>
              <a:ext uri="{FF2B5EF4-FFF2-40B4-BE49-F238E27FC236}">
                <a16:creationId xmlns:a16="http://schemas.microsoft.com/office/drawing/2014/main" id="{4E4A9D94-110E-495C-9234-74C544A639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E2D90AA-A76C-49F7-9D52-765A7B549CC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1881115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8C152-50D3-4472-B6DB-0F20E5E14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92E61C-6894-4274-8539-DD802F292D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B86838-E6D6-4C99-B08D-C5FF7AA365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E5C83-4121-4563-9B3A-59DB3F3A42D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6" name="页脚占位符 5">
            <a:extLst>
              <a:ext uri="{FF2B5EF4-FFF2-40B4-BE49-F238E27FC236}">
                <a16:creationId xmlns:a16="http://schemas.microsoft.com/office/drawing/2014/main" id="{A48D18CE-6596-45C7-A5F1-6665E6BFBC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427E353-76D4-4591-B09C-0D1CD31A54A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92603593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DF4EC-6658-486A-BD04-75E650203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D8D8E9-A797-4E59-820B-342E113E9A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D2CD28-F4B3-4207-9C0F-489858732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90A812-4FC0-461C-A1A5-87FF88BF5DDE}"/>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2025/10/9</a:t>
            </a:fld>
            <a:endParaRPr lang="zh-CN" altLang="en-US"/>
          </a:p>
        </p:txBody>
      </p:sp>
      <p:sp>
        <p:nvSpPr>
          <p:cNvPr id="6" name="页脚占位符 5">
            <a:extLst>
              <a:ext uri="{FF2B5EF4-FFF2-40B4-BE49-F238E27FC236}">
                <a16:creationId xmlns:a16="http://schemas.microsoft.com/office/drawing/2014/main" id="{89A60833-0558-484E-8066-3FB97F115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DA8B28E-A0F6-4782-BDED-E1EDAB25B76D}"/>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8101670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4.jp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hị Yến Nhi">
            <a:extLst>
              <a:ext uri="{FF2B5EF4-FFF2-40B4-BE49-F238E27FC236}">
                <a16:creationId xmlns:a16="http://schemas.microsoft.com/office/drawing/2014/main" id="{55983BEE-9539-4B14-90FE-8716C431F8D8}"/>
              </a:ext>
            </a:extLst>
          </p:cNvPr>
          <p:cNvPicPr>
            <a:picLocks noChangeAspect="1"/>
          </p:cNvPicPr>
          <p:nvPr/>
        </p:nvPicPr>
        <p:blipFill rotWithShape="1">
          <a:blip r:embed="rId3"/>
          <a:srcRect l="12156" r="13768"/>
          <a:stretch/>
        </p:blipFill>
        <p:spPr>
          <a:xfrm rot="16200000">
            <a:off x="2645227" y="-2688773"/>
            <a:ext cx="6858002" cy="12235544"/>
          </a:xfrm>
          <a:prstGeom prst="rect">
            <a:avLst/>
          </a:prstGeom>
        </p:spPr>
      </p:pic>
      <p:pic>
        <p:nvPicPr>
          <p:cNvPr id="16" name="图片 15">
            <a:extLst>
              <a:ext uri="{FF2B5EF4-FFF2-40B4-BE49-F238E27FC236}">
                <a16:creationId xmlns:a16="http://schemas.microsoft.com/office/drawing/2014/main" id="{BEFC38D6-2CE6-456C-AF52-B15C31F4C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336" y="4949862"/>
            <a:ext cx="1302512" cy="1340541"/>
          </a:xfrm>
          <a:prstGeom prst="rect">
            <a:avLst/>
          </a:prstGeom>
        </p:spPr>
      </p:pic>
      <p:sp>
        <p:nvSpPr>
          <p:cNvPr id="6" name="TextBox 5">
            <a:extLst>
              <a:ext uri="{FF2B5EF4-FFF2-40B4-BE49-F238E27FC236}">
                <a16:creationId xmlns:a16="http://schemas.microsoft.com/office/drawing/2014/main" id="{6C80821D-67D3-C318-8F5B-470220E2B520}"/>
              </a:ext>
            </a:extLst>
          </p:cNvPr>
          <p:cNvSpPr txBox="1"/>
          <p:nvPr/>
        </p:nvSpPr>
        <p:spPr>
          <a:xfrm>
            <a:off x="2964472" y="677665"/>
            <a:ext cx="604207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80938525-1BAA-8F17-1F4B-4358E31DA7D8}"/>
              </a:ext>
            </a:extLst>
          </p:cNvPr>
          <p:cNvPicPr>
            <a:picLocks noChangeAspect="1"/>
          </p:cNvPicPr>
          <p:nvPr/>
        </p:nvPicPr>
        <p:blipFill>
          <a:blip r:embed="rId5"/>
          <a:stretch>
            <a:fillRect/>
          </a:stretch>
        </p:blipFill>
        <p:spPr>
          <a:xfrm>
            <a:off x="-108690" y="2500066"/>
            <a:ext cx="2408129" cy="1286367"/>
          </a:xfrm>
          <a:prstGeom prst="rect">
            <a:avLst/>
          </a:prstGeom>
        </p:spPr>
      </p:pic>
      <p:pic>
        <p:nvPicPr>
          <p:cNvPr id="11" name="Picture 10">
            <a:extLst>
              <a:ext uri="{FF2B5EF4-FFF2-40B4-BE49-F238E27FC236}">
                <a16:creationId xmlns:a16="http://schemas.microsoft.com/office/drawing/2014/main" id="{4C189D00-8DA9-F9EE-FE2E-4DDA43E2AACF}"/>
              </a:ext>
            </a:extLst>
          </p:cNvPr>
          <p:cNvPicPr>
            <a:picLocks noChangeAspect="1"/>
          </p:cNvPicPr>
          <p:nvPr/>
        </p:nvPicPr>
        <p:blipFill>
          <a:blip r:embed="rId6"/>
          <a:stretch>
            <a:fillRect/>
          </a:stretch>
        </p:blipFill>
        <p:spPr>
          <a:xfrm>
            <a:off x="2875853" y="3422037"/>
            <a:ext cx="7297544" cy="2414225"/>
          </a:xfrm>
          <a:prstGeom prst="rect">
            <a:avLst/>
          </a:prstGeom>
        </p:spPr>
      </p:pic>
      <p:pic>
        <p:nvPicPr>
          <p:cNvPr id="12" name="Picture 11">
            <a:extLst>
              <a:ext uri="{FF2B5EF4-FFF2-40B4-BE49-F238E27FC236}">
                <a16:creationId xmlns:a16="http://schemas.microsoft.com/office/drawing/2014/main" id="{4E871A64-9A2A-971B-41D6-92E425188F11}"/>
              </a:ext>
            </a:extLst>
          </p:cNvPr>
          <p:cNvPicPr>
            <a:picLocks noChangeAspect="1"/>
          </p:cNvPicPr>
          <p:nvPr/>
        </p:nvPicPr>
        <p:blipFill>
          <a:blip r:embed="rId7"/>
          <a:stretch>
            <a:fillRect/>
          </a:stretch>
        </p:blipFill>
        <p:spPr>
          <a:xfrm>
            <a:off x="1932084" y="1454184"/>
            <a:ext cx="8023031" cy="2139881"/>
          </a:xfrm>
          <a:prstGeom prst="rect">
            <a:avLst/>
          </a:prstGeom>
        </p:spPr>
      </p:pic>
    </p:spTree>
    <p:extLst>
      <p:ext uri="{BB962C8B-B14F-4D97-AF65-F5344CB8AC3E}">
        <p14:creationId xmlns:p14="http://schemas.microsoft.com/office/powerpoint/2010/main" val="19431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243638"/>
            <a:ext cx="5892800" cy="4401205"/>
          </a:xfrm>
          <a:prstGeom prst="rect">
            <a:avLst/>
          </a:prstGeom>
          <a:noFill/>
        </p:spPr>
        <p:txBody>
          <a:bodyPr wrap="square" rtlCol="0">
            <a:spAutoFit/>
          </a:bodyPr>
          <a:lstStyle/>
          <a:p>
            <a:pPr lvl="0" algn="just">
              <a:spcAft>
                <a:spcPts val="1000"/>
              </a:spcAft>
            </a:pPr>
            <a:r>
              <a:rPr lang="vi-VN" sz="4000" i="1" dirty="0">
                <a:solidFill>
                  <a:srgbClr val="FF0000"/>
                </a:solidFill>
                <a:latin typeface="Cambria" panose="02040503050406030204" pitchFamily="18" charset="0"/>
                <a:ea typeface="Cambria" panose="02040503050406030204" pitchFamily="18" charset="0"/>
              </a:rPr>
              <a:t>Việc đưa ra được nguyên tắc hợp tác sẽ giúp em làm việc nhóm được nhịp nhàng, kết quả làm việc của cả nhóm được tốt. Không nên khăng khăng chỉ biết mình.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99F5ED8-AAA2-B3E1-14D8-6FF96B1E01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20458961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8FB9D2AC-4293-8DE3-0E37-BF96A3676ECB}"/>
              </a:ext>
            </a:extLst>
          </p:cNvPr>
          <p:cNvSpPr txBox="1"/>
          <p:nvPr/>
        </p:nvSpPr>
        <p:spPr>
          <a:xfrm rot="21161264">
            <a:off x="1539657" y="1926562"/>
            <a:ext cx="6065187" cy="1323439"/>
          </a:xfrm>
          <a:prstGeom prst="rect">
            <a:avLst/>
          </a:prstGeom>
          <a:noFill/>
        </p:spPr>
        <p:txBody>
          <a:bodyPr wrap="none" rtlCol="0">
            <a:spAutoFit/>
          </a:bodyPr>
          <a:lstStyle/>
          <a:p>
            <a:r>
              <a:rPr lang="vi-VN" sz="8000" b="1" dirty="0">
                <a:ln w="22225">
                  <a:solidFill>
                    <a:schemeClr val="accent2"/>
                  </a:solidFill>
                  <a:prstDash val="solid"/>
                </a:ln>
                <a:solidFill>
                  <a:schemeClr val="accent2">
                    <a:lumMod val="40000"/>
                    <a:lumOff val="60000"/>
                  </a:schemeClr>
                </a:solidFill>
                <a:latin typeface="+mj-lt"/>
              </a:rPr>
              <a:t>LUYỆN TẬP</a:t>
            </a:r>
          </a:p>
        </p:txBody>
      </p:sp>
    </p:spTree>
    <p:extLst>
      <p:ext uri="{BB962C8B-B14F-4D97-AF65-F5344CB8AC3E}">
        <p14:creationId xmlns:p14="http://schemas.microsoft.com/office/powerpoint/2010/main" val="22878748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0746093" cy="5174493"/>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Nội dung nào dưới đây không phải là ý kiến đúng về tình bạn?</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bè</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phía</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rPr>
              <a:t>Phê</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mọi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rPr>
              <a:t>Tồn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giữa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39740" y="3733327"/>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67856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id="{DD002B16-5034-7B26-06B2-9BFB0AC3BD15}"/>
              </a:ext>
            </a:extLst>
          </p:cNvPr>
          <p:cNvSpPr txBox="1"/>
          <p:nvPr/>
        </p:nvSpPr>
        <p:spPr>
          <a:xfrm>
            <a:off x="821934" y="672500"/>
            <a:ext cx="11075540" cy="4978735"/>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5:</a:t>
            </a:r>
            <a:r>
              <a:rPr lang="vi-VN" sz="3600" dirty="0">
                <a:solidFill>
                  <a:srgbClr val="000000"/>
                </a:solidFill>
                <a:effectLst/>
                <a:latin typeface="Times New Roman" panose="02020603050405020304" pitchFamily="18" charset="0"/>
                <a:ea typeface="Times New Roman" panose="02020603050405020304" pitchFamily="18" charset="0"/>
              </a:rPr>
              <a:t> Nội dung nào dưới đây không phải là cách để giữ gìn tình bạn?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 Bắt ép bạn giúp đỡ mình lúc mình không làm được bài.</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Thường xuyên trò chuyện với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Luôn giúp đỡ bạn bè trong học tập, rèn luyện.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Động viên các bạn cùng tham gia hoạt động tập thể</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id="{8C499331-08FE-FB4B-D9FC-C83556945680}"/>
              </a:ext>
            </a:extLst>
          </p:cNvPr>
          <p:cNvSpPr/>
          <p:nvPr/>
        </p:nvSpPr>
        <p:spPr>
          <a:xfrm>
            <a:off x="739740" y="2549226"/>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5762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3D97B1-2684-D875-7E85-DAAE381C1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008" y="583949"/>
            <a:ext cx="7193903" cy="5791702"/>
          </a:xfrm>
          <a:prstGeom prst="rect">
            <a:avLst/>
          </a:prstGeom>
        </p:spPr>
      </p:pic>
    </p:spTree>
    <p:extLst>
      <p:ext uri="{BB962C8B-B14F-4D97-AF65-F5344CB8AC3E}">
        <p14:creationId xmlns:p14="http://schemas.microsoft.com/office/powerpoint/2010/main" val="58740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329E0A-2977-75FA-49E4-7E76CE7B6AA2}"/>
              </a:ext>
            </a:extLst>
          </p:cNvPr>
          <p:cNvGrpSpPr/>
          <p:nvPr/>
        </p:nvGrpSpPr>
        <p:grpSpPr>
          <a:xfrm>
            <a:off x="2611226" y="500284"/>
            <a:ext cx="7371760" cy="2224724"/>
            <a:chOff x="2153566" y="394277"/>
            <a:chExt cx="7353140" cy="2083553"/>
          </a:xfrm>
        </p:grpSpPr>
        <p:sp>
          <p:nvSpPr>
            <p:cNvPr id="10" name="Scroll: Horizontal 9">
              <a:extLst>
                <a:ext uri="{FF2B5EF4-FFF2-40B4-BE49-F238E27FC236}">
                  <a16:creationId xmlns:a16="http://schemas.microsoft.com/office/drawing/2014/main" id="{90521A8C-0199-356A-3672-BAC5CCB9298A}"/>
                </a:ext>
              </a:extLst>
            </p:cNvPr>
            <p:cNvSpPr/>
            <p:nvPr/>
          </p:nvSpPr>
          <p:spPr>
            <a:xfrm>
              <a:off x="2153566" y="394277"/>
              <a:ext cx="7353140" cy="208355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4CEFD0EB-59BE-E3D0-303A-5F961C27B500}"/>
                </a:ext>
              </a:extLst>
            </p:cNvPr>
            <p:cNvSpPr txBox="1"/>
            <p:nvPr/>
          </p:nvSpPr>
          <p:spPr>
            <a:xfrm>
              <a:off x="2572178" y="725760"/>
              <a:ext cx="6827333" cy="1470056"/>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Thảo luận về các vấn đề thường nảy sinh giữa bạn bè trong học tập và rèn luyện</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id="{BC37E3AB-FD1F-AE65-4FBC-7FC1228EE0C1}"/>
              </a:ext>
            </a:extLst>
          </p:cNvPr>
          <p:cNvPicPr>
            <a:picLocks noChangeAspect="1"/>
          </p:cNvPicPr>
          <p:nvPr/>
        </p:nvPicPr>
        <p:blipFill>
          <a:blip r:embed="rId4"/>
          <a:stretch>
            <a:fillRect/>
          </a:stretch>
        </p:blipFill>
        <p:spPr>
          <a:xfrm>
            <a:off x="206100" y="88361"/>
            <a:ext cx="3407959" cy="707197"/>
          </a:xfrm>
          <a:prstGeom prst="rect">
            <a:avLst/>
          </a:prstGeom>
        </p:spPr>
      </p:pic>
    </p:spTree>
    <p:extLst>
      <p:ext uri="{BB962C8B-B14F-4D97-AF65-F5344CB8AC3E}">
        <p14:creationId xmlns:p14="http://schemas.microsoft.com/office/powerpoint/2010/main" val="205247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401647" y="233680"/>
            <a:ext cx="11402960" cy="64109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TextBox 18">
            <a:extLst>
              <a:ext uri="{FF2B5EF4-FFF2-40B4-BE49-F238E27FC236}">
                <a16:creationId xmlns:a16="http://schemas.microsoft.com/office/drawing/2014/main" id="{7E87530D-499B-44E1-94EF-E76B014E376E}"/>
              </a:ext>
            </a:extLst>
          </p:cNvPr>
          <p:cNvSpPr txBox="1"/>
          <p:nvPr/>
        </p:nvSpPr>
        <p:spPr>
          <a:xfrm>
            <a:off x="1140743" y="311456"/>
            <a:ext cx="1017749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thường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giữa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rèn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luyện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D48431AA-31E4-027B-B8C3-62D9B7B5852C}"/>
              </a:ext>
            </a:extLst>
          </p:cNvPr>
          <p:cNvPicPr>
            <a:picLocks noChangeAspect="1"/>
          </p:cNvPicPr>
          <p:nvPr/>
        </p:nvPicPr>
        <p:blipFill>
          <a:blip r:embed="rId4"/>
          <a:stretch>
            <a:fillRect/>
          </a:stretch>
        </p:blipFill>
        <p:spPr>
          <a:xfrm>
            <a:off x="934720" y="2057672"/>
            <a:ext cx="10556240" cy="2505437"/>
          </a:xfrm>
          <a:prstGeom prst="rect">
            <a:avLst/>
          </a:prstGeom>
        </p:spPr>
      </p:pic>
    </p:spTree>
    <p:extLst>
      <p:ext uri="{BB962C8B-B14F-4D97-AF65-F5344CB8AC3E}">
        <p14:creationId xmlns:p14="http://schemas.microsoft.com/office/powerpoint/2010/main" val="2313333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id="{6786D23C-2E60-679D-175D-6960240908AE}"/>
              </a:ext>
            </a:extLst>
          </p:cNvPr>
          <p:cNvGrpSpPr/>
          <p:nvPr/>
        </p:nvGrpSpPr>
        <p:grpSpPr>
          <a:xfrm>
            <a:off x="190289" y="2984562"/>
            <a:ext cx="5907431" cy="3202878"/>
            <a:chOff x="5890049" y="1511362"/>
            <a:chExt cx="5907431" cy="3202878"/>
          </a:xfrm>
        </p:grpSpPr>
        <p:pic>
          <p:nvPicPr>
            <p:cNvPr id="10" name="Picture 9">
              <a:extLst>
                <a:ext uri="{FF2B5EF4-FFF2-40B4-BE49-F238E27FC236}">
                  <a16:creationId xmlns:a16="http://schemas.microsoft.com/office/drawing/2014/main" id="{7212718D-36C0-BC26-3070-2A26452AF8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a14="http://schemas.microsoft.com/office/drawing/2010/main" val="0"/>
                </a:ext>
              </a:extLst>
            </a:blip>
            <a:srcRect l="25698" t="16263" r="51812" b="17707"/>
            <a:stretch/>
          </p:blipFill>
          <p:spPr>
            <a:xfrm>
              <a:off x="10024663" y="1613937"/>
              <a:ext cx="1772817" cy="2479784"/>
            </a:xfrm>
            <a:prstGeom prst="rect">
              <a:avLst/>
            </a:prstGeom>
          </p:spPr>
        </p:pic>
        <p:pic>
          <p:nvPicPr>
            <p:cNvPr id="18" name="Picture 17">
              <a:extLst>
                <a:ext uri="{FF2B5EF4-FFF2-40B4-BE49-F238E27FC236}">
                  <a16:creationId xmlns:a16="http://schemas.microsoft.com/office/drawing/2014/main" id="{28426271-16CB-F21E-68F7-D002DFB73A1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a14="http://schemas.microsoft.com/office/drawing/2010/main" val="0"/>
                </a:ext>
              </a:extLst>
            </a:blip>
            <a:srcRect l="70037" t="10048" r="2382" b="14064"/>
            <a:stretch/>
          </p:blipFill>
          <p:spPr>
            <a:xfrm>
              <a:off x="5890049" y="1511362"/>
              <a:ext cx="2078128" cy="2724151"/>
            </a:xfrm>
            <a:prstGeom prst="rect">
              <a:avLst/>
            </a:prstGeom>
          </p:spPr>
        </p:pic>
        <p:pic>
          <p:nvPicPr>
            <p:cNvPr id="8" name="Picture 7">
              <a:extLst>
                <a:ext uri="{FF2B5EF4-FFF2-40B4-BE49-F238E27FC236}">
                  <a16:creationId xmlns:a16="http://schemas.microsoft.com/office/drawing/2014/main" id="{2966943F-4745-7102-7072-527E1B58C42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a14="http://schemas.microsoft.com/office/drawing/2010/main" val="0"/>
                </a:ext>
              </a:extLst>
            </a:blip>
            <a:srcRect l="2274" t="16507" r="72588" b="17464"/>
            <a:stretch/>
          </p:blipFill>
          <p:spPr>
            <a:xfrm>
              <a:off x="8506234" y="1613937"/>
              <a:ext cx="1981604" cy="2479785"/>
            </a:xfrm>
            <a:prstGeom prst="rect">
              <a:avLst/>
            </a:prstGeom>
          </p:spPr>
        </p:pic>
        <p:pic>
          <p:nvPicPr>
            <p:cNvPr id="20" name="Picture 19">
              <a:extLst>
                <a:ext uri="{FF2B5EF4-FFF2-40B4-BE49-F238E27FC236}">
                  <a16:creationId xmlns:a16="http://schemas.microsoft.com/office/drawing/2014/main" id="{64B669C0-6319-0461-2640-C7F9ED59C71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a14="http://schemas.microsoft.com/office/drawing/2010/main" val="0"/>
                </a:ext>
              </a:extLst>
            </a:blip>
            <a:srcRect l="50566" t="19657" r="29266" b="16837"/>
            <a:stretch/>
          </p:blipFill>
          <p:spPr>
            <a:xfrm>
              <a:off x="7428443" y="1764598"/>
              <a:ext cx="1653022" cy="2479785"/>
            </a:xfrm>
            <a:prstGeom prst="rect">
              <a:avLst/>
            </a:prstGeom>
          </p:spPr>
        </p:pic>
        <p:sp>
          <p:nvSpPr>
            <p:cNvPr id="21" name="Rectangle: Rounded Corners 20">
              <a:extLst>
                <a:ext uri="{FF2B5EF4-FFF2-40B4-BE49-F238E27FC236}">
                  <a16:creationId xmlns:a16="http://schemas.microsoft.com/office/drawing/2014/main" id="{44495835-85B3-0A28-9DA2-6BF467FEDA70}"/>
                </a:ext>
              </a:extLst>
            </p:cNvPr>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a:extLst>
              <a:ext uri="{FF2B5EF4-FFF2-40B4-BE49-F238E27FC236}">
                <a16:creationId xmlns:a16="http://schemas.microsoft.com/office/drawing/2014/main" id="{580CD9EA-0469-C0B0-6D07-4E9DF7F7F6D3}"/>
              </a:ext>
            </a:extLst>
          </p:cNvPr>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Cambria" panose="02040503050406030204" pitchFamily="18" charset="0"/>
                <a:ea typeface="Cambria" panose="02040503050406030204" pitchFamily="18" charset="0"/>
              </a:rPr>
              <a:t>Đưa ra tình huống có thật từng xảy ra ở lớp.</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a:extLst>
              <a:ext uri="{FF2B5EF4-FFF2-40B4-BE49-F238E27FC236}">
                <a16:creationId xmlns:a16="http://schemas.microsoft.com/office/drawing/2014/main" id="{2B92375F-3A0D-AE72-6600-E5A96CBCD2BD}"/>
              </a:ext>
            </a:extLst>
          </p:cNvPr>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Mô tả cảm xúc của mình, của các bạn khi chứng kiến hoặc là người gặp phải tình huống ấy.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825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id="{FEDE6F35-6237-D350-BCE9-A1C61C8621A5}"/>
              </a:ext>
            </a:extLst>
          </p:cNvPr>
          <p:cNvSpPr txBox="1"/>
          <p:nvPr/>
        </p:nvSpPr>
        <p:spPr>
          <a:xfrm rot="21239581">
            <a:off x="1849120" y="1182083"/>
            <a:ext cx="5892800" cy="4524315"/>
          </a:xfrm>
          <a:prstGeom prst="rect">
            <a:avLst/>
          </a:prstGeom>
          <a:noFill/>
        </p:spPr>
        <p:txBody>
          <a:bodyPr wrap="square" rtlCol="0">
            <a:spAutoFit/>
          </a:bodyPr>
          <a:lstStyle/>
          <a:p>
            <a:pPr marL="0" marR="0" algn="just">
              <a:spcBef>
                <a:spcPts val="0"/>
              </a:spcBef>
              <a:spcAft>
                <a:spcPts val="1000"/>
              </a:spcAft>
            </a:pPr>
            <a:r>
              <a:rPr lang="vi-VN" sz="3600" i="1" dirty="0">
                <a:solidFill>
                  <a:srgbClr val="FF0000"/>
                </a:solidFill>
                <a:effectLst/>
                <a:latin typeface="Cambria" panose="02040503050406030204" pitchFamily="18" charset="0"/>
                <a:ea typeface="Cambria" panose="02040503050406030204" pitchFamily="18" charset="0"/>
              </a:rPr>
              <a:t>Nếu không biết cách làm việc nhóm, làm việc tập thể, mỗi người một kiểu, các công việc chung sẽ không thành công. Trong năm học cuối cấp này, việc rèn luyện các kĩ năng làm việc nhóm, làm việc tập thể rất cần thiết.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CDFE0CCF-74AB-36BA-B86D-7426320800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11222310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329E0A-2977-75FA-49E4-7E76CE7B6AA2}"/>
              </a:ext>
            </a:extLst>
          </p:cNvPr>
          <p:cNvGrpSpPr/>
          <p:nvPr/>
        </p:nvGrpSpPr>
        <p:grpSpPr>
          <a:xfrm>
            <a:off x="2566537" y="575036"/>
            <a:ext cx="8010338" cy="2178917"/>
            <a:chOff x="2127796" y="464285"/>
            <a:chExt cx="7990105" cy="2040652"/>
          </a:xfrm>
        </p:grpSpPr>
        <p:sp>
          <p:nvSpPr>
            <p:cNvPr id="10" name="Scroll: Horizontal 9">
              <a:extLst>
                <a:ext uri="{FF2B5EF4-FFF2-40B4-BE49-F238E27FC236}">
                  <a16:creationId xmlns:a16="http://schemas.microsoft.com/office/drawing/2014/main" id="{90521A8C-0199-356A-3672-BAC5CCB9298A}"/>
                </a:ext>
              </a:extLst>
            </p:cNvPr>
            <p:cNvSpPr/>
            <p:nvPr/>
          </p:nvSpPr>
          <p:spPr>
            <a:xfrm>
              <a:off x="2127796" y="464285"/>
              <a:ext cx="7990105" cy="204065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4CEFD0EB-59BE-E3D0-303A-5F961C27B500}"/>
                </a:ext>
              </a:extLst>
            </p:cNvPr>
            <p:cNvSpPr txBox="1"/>
            <p:nvPr/>
          </p:nvSpPr>
          <p:spPr>
            <a:xfrm>
              <a:off x="2423088" y="944611"/>
              <a:ext cx="7479902" cy="10665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Đề</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xuất</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nguyên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tắc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bè</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rèn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luyện</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id="{58203FB6-0BAB-9512-C96C-CF337AADB25D}"/>
              </a:ext>
            </a:extLst>
          </p:cNvPr>
          <p:cNvPicPr>
            <a:picLocks noChangeAspect="1"/>
          </p:cNvPicPr>
          <p:nvPr/>
        </p:nvPicPr>
        <p:blipFill>
          <a:blip r:embed="rId4"/>
          <a:stretch>
            <a:fillRect/>
          </a:stretch>
        </p:blipFill>
        <p:spPr>
          <a:xfrm>
            <a:off x="216260" y="98521"/>
            <a:ext cx="3407959" cy="707197"/>
          </a:xfrm>
          <a:prstGeom prst="rect">
            <a:avLst/>
          </a:prstGeom>
        </p:spPr>
      </p:pic>
    </p:spTree>
    <p:extLst>
      <p:ext uri="{BB962C8B-B14F-4D97-AF65-F5344CB8AC3E}">
        <p14:creationId xmlns:p14="http://schemas.microsoft.com/office/powerpoint/2010/main" val="10112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1100103" y="514656"/>
            <a:ext cx="1017749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Thảo</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luận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để</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nguyên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tắc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hiệu</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9299793-1BB0-16ED-306F-B2A810D18949}"/>
              </a:ext>
            </a:extLst>
          </p:cNvPr>
          <p:cNvPicPr>
            <a:picLocks noChangeAspect="1"/>
          </p:cNvPicPr>
          <p:nvPr/>
        </p:nvPicPr>
        <p:blipFill>
          <a:blip r:embed="rId4"/>
          <a:stretch>
            <a:fillRect/>
          </a:stretch>
        </p:blipFill>
        <p:spPr>
          <a:xfrm>
            <a:off x="801370" y="1861184"/>
            <a:ext cx="10140950" cy="1014095"/>
          </a:xfrm>
          <a:prstGeom prst="rect">
            <a:avLst/>
          </a:prstGeom>
        </p:spPr>
      </p:pic>
    </p:spTree>
    <p:extLst>
      <p:ext uri="{BB962C8B-B14F-4D97-AF65-F5344CB8AC3E}">
        <p14:creationId xmlns:p14="http://schemas.microsoft.com/office/powerpoint/2010/main" val="528958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Rounded Corners 2">
            <a:extLst>
              <a:ext uri="{FF2B5EF4-FFF2-40B4-BE49-F238E27FC236}">
                <a16:creationId xmlns:a16="http://schemas.microsoft.com/office/drawing/2014/main" id="{55042BA8-24A8-433C-A9DD-E4625D6790ED}"/>
              </a:ext>
            </a:extLst>
          </p:cNvPr>
          <p:cNvSpPr/>
          <p:nvPr/>
        </p:nvSpPr>
        <p:spPr>
          <a:xfrm>
            <a:off x="815789" y="1790392"/>
            <a:ext cx="10560422" cy="4153207"/>
          </a:xfrm>
          <a:prstGeom prst="roundRect">
            <a:avLst/>
          </a:prstGeom>
          <a:solidFill>
            <a:schemeClr val="bg1"/>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Thư ngỏ gửi các bạn trong lớp.</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điệu nhảy.</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Bài đọc rap, bài hát chế lời.</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bài thơ;</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Kịch câm và các tờ bìa ghi thông điệp...</a:t>
            </a:r>
          </a:p>
        </p:txBody>
      </p:sp>
      <p:sp>
        <p:nvSpPr>
          <p:cNvPr id="2" name="TextBox 1">
            <a:extLst>
              <a:ext uri="{FF2B5EF4-FFF2-40B4-BE49-F238E27FC236}">
                <a16:creationId xmlns:a16="http://schemas.microsoft.com/office/drawing/2014/main" id="{C48E4FE8-0D3A-E4C3-38F5-7F6F2E80D1C5}"/>
              </a:ext>
            </a:extLst>
          </p:cNvPr>
          <p:cNvSpPr txBox="1"/>
          <p:nvPr/>
        </p:nvSpPr>
        <p:spPr>
          <a:xfrm>
            <a:off x="751840" y="568960"/>
            <a:ext cx="10962640" cy="584775"/>
          </a:xfrm>
          <a:prstGeom prst="rect">
            <a:avLst/>
          </a:prstGeom>
          <a:noFill/>
        </p:spPr>
        <p:txBody>
          <a:bodyPr wrap="square" rtlCol="0">
            <a:spAutoFit/>
          </a:bodyPr>
          <a:lstStyle/>
          <a:p>
            <a:r>
              <a:rPr lang="en-US" sz="3200" b="1" dirty="0">
                <a:solidFill>
                  <a:srgbClr val="000000"/>
                </a:solidFill>
                <a:latin typeface="Cambria" panose="02040503050406030204" pitchFamily="18" charset="0"/>
                <a:ea typeface="Cambria" panose="02040503050406030204" pitchFamily="18" charset="0"/>
              </a:rPr>
              <a:t>M</a:t>
            </a:r>
            <a:r>
              <a:rPr lang="vi-VN" sz="3200" b="1" dirty="0">
                <a:solidFill>
                  <a:srgbClr val="000000"/>
                </a:solidFill>
                <a:effectLst/>
                <a:latin typeface="Cambria" panose="02040503050406030204" pitchFamily="18" charset="0"/>
                <a:ea typeface="Cambria" panose="02040503050406030204" pitchFamily="18" charset="0"/>
              </a:rPr>
              <a:t>ỗi nhóm viết “Bản nguyên tắc hợp tác" của nhóm mình.</a:t>
            </a:r>
            <a:endParaRPr lang="en-US" sz="32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69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B4B16978-A39A-54C5-C065-3A88F7654453}"/>
              </a:ext>
            </a:extLst>
          </p:cNvPr>
          <p:cNvSpPr txBox="1"/>
          <p:nvPr/>
        </p:nvSpPr>
        <p:spPr>
          <a:xfrm>
            <a:off x="907063" y="656896"/>
            <a:ext cx="10177497" cy="830997"/>
          </a:xfrm>
          <a:prstGeom prst="rect">
            <a:avLst/>
          </a:prstGeom>
          <a:noFill/>
        </p:spPr>
        <p:txBody>
          <a:bodyPr wrap="square">
            <a:spAutoFit/>
          </a:bodyPr>
          <a:lstStyle/>
          <a:p>
            <a:pPr lvl="0" algn="ctr">
              <a:defRPr/>
            </a:pPr>
            <a:r>
              <a:rPr lang="en-US" sz="4800" b="1" dirty="0">
                <a:solidFill>
                  <a:srgbClr val="FF0000"/>
                </a:solidFill>
                <a:latin typeface="Cambria" panose="02040503050406030204" pitchFamily="18" charset="0"/>
                <a:ea typeface="Cambria" panose="02040503050406030204" pitchFamily="18" charset="0"/>
              </a:rPr>
              <a:t>HỢP TÁC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F32EC6-8C9E-1622-B944-22E98F3CCFBC}"/>
              </a:ext>
            </a:extLst>
          </p:cNvPr>
          <p:cNvSpPr txBox="1"/>
          <p:nvPr/>
        </p:nvSpPr>
        <p:spPr>
          <a:xfrm>
            <a:off x="1290320" y="222504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Lựa</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Nghe </a:t>
            </a:r>
            <a:r>
              <a:rPr lang="en-US" sz="3600" dirty="0" err="1">
                <a:latin typeface="Cambria" panose="02040503050406030204" pitchFamily="18" charset="0"/>
                <a:ea typeface="Cambria" panose="02040503050406030204" pitchFamily="18" charset="0"/>
              </a:rPr>
              <a:t>đủ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ruột</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E8FAA07-EA99-216F-0402-F2C7A747FD84}"/>
              </a:ext>
            </a:extLst>
          </p:cNvPr>
          <p:cNvSpPr txBox="1"/>
          <p:nvPr/>
        </p:nvSpPr>
        <p:spPr>
          <a:xfrm>
            <a:off x="7112000" y="216408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Vai </a:t>
            </a:r>
            <a:r>
              <a:rPr lang="en-US" sz="3600" dirty="0" err="1">
                <a:latin typeface="Cambria" panose="02040503050406030204" pitchFamily="18" charset="0"/>
                <a:ea typeface="Cambria" panose="02040503050406030204" pitchFamily="18" charset="0"/>
              </a:rPr>
              <a:t>kề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Thành </a:t>
            </a:r>
            <a:r>
              <a:rPr lang="en-US" sz="3600" dirty="0" err="1">
                <a:latin typeface="Cambria" panose="02040503050406030204" pitchFamily="18" charset="0"/>
                <a:ea typeface="Cambria" panose="02040503050406030204" pitchFamily="18" charset="0"/>
              </a:rPr>
              <a:t>sức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mạnh</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9352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483</Words>
  <Application>Microsoft Office PowerPoint</Application>
  <PresentationFormat>Widescreen</PresentationFormat>
  <Paragraphs>47</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SimSun</vt: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19</cp:revision>
  <dcterms:created xsi:type="dcterms:W3CDTF">2024-07-26T08:38:26Z</dcterms:created>
  <dcterms:modified xsi:type="dcterms:W3CDTF">2025-10-09T01:44:09Z</dcterms:modified>
</cp:coreProperties>
</file>