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63" r:id="rId3"/>
  </p:sldMasterIdLst>
  <p:sldIdLst>
    <p:sldId id="386" r:id="rId4"/>
    <p:sldId id="342" r:id="rId5"/>
    <p:sldId id="388" r:id="rId6"/>
    <p:sldId id="343" r:id="rId7"/>
    <p:sldId id="397" r:id="rId8"/>
    <p:sldId id="394" r:id="rId9"/>
    <p:sldId id="396" r:id="rId10"/>
    <p:sldId id="400" r:id="rId11"/>
    <p:sldId id="409" r:id="rId12"/>
    <p:sldId id="410" r:id="rId13"/>
    <p:sldId id="411" r:id="rId14"/>
    <p:sldId id="401" r:id="rId15"/>
    <p:sldId id="408" r:id="rId16"/>
    <p:sldId id="402" r:id="rId17"/>
    <p:sldId id="403" r:id="rId18"/>
    <p:sldId id="404" r:id="rId19"/>
    <p:sldId id="412" r:id="rId20"/>
    <p:sldId id="405" r:id="rId21"/>
    <p:sldId id="406" r:id="rId22"/>
    <p:sldId id="407" r:id="rId23"/>
    <p:sldId id="414" r:id="rId24"/>
    <p:sldId id="417" r:id="rId25"/>
    <p:sldId id="418" r:id="rId26"/>
    <p:sldId id="419" r:id="rId27"/>
    <p:sldId id="420" r:id="rId28"/>
    <p:sldId id="415" r:id="rId29"/>
    <p:sldId id="395" r:id="rId30"/>
    <p:sldId id="416" r:id="rId31"/>
    <p:sldId id="393" r:id="rId32"/>
    <p:sldId id="256" r:id="rId33"/>
  </p:sldIdLst>
  <p:sldSz cx="12192000" cy="6858000"/>
  <p:notesSz cx="6858000" cy="9144000"/>
  <p:embeddedFontLst>
    <p:embeddedFont>
      <p:font typeface="#9Slide07 HoneyCream" pitchFamily="2" charset="0"/>
      <p:regular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Calibri Light" panose="020F0302020204030204" pitchFamily="34" charset="0"/>
      <p:regular r:id="rId39"/>
      <p:italic r:id="rId40"/>
    </p:embeddedFont>
    <p:embeddedFont>
      <p:font typeface="Cambria" panose="02040503050406030204" pitchFamily="18" charset="0"/>
      <p:regular r:id="rId41"/>
      <p:bold r:id="rId42"/>
      <p:italic r:id="rId43"/>
      <p:boldItalic r:id="rId44"/>
    </p:embeddedFont>
    <p:embeddedFont>
      <p:font typeface="SVN-Newton" panose="02040603050506020204" pitchFamily="18" charset="0"/>
      <p:regular r:id="rId45"/>
    </p:embeddedFont>
    <p:embeddedFont>
      <p:font typeface="SVN-Ready" panose="02040603050506020204" pitchFamily="18" charset="0"/>
      <p:regular r:id="rId46"/>
    </p:embeddedFont>
    <p:embeddedFont>
      <p:font typeface="Vogue-ExtraBold" panose="020B0500000000000000" charset="0"/>
      <p:regular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EDDE4"/>
    <a:srgbClr val="DF5668"/>
    <a:srgbClr val="2790D9"/>
    <a:srgbClr val="E1F7FB"/>
    <a:srgbClr val="99E2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25" d="100"/>
          <a:sy n="25" d="100"/>
        </p:scale>
        <p:origin x="3178" y="7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6.fntdata"/><Relationship Id="rId21" Type="http://schemas.openxmlformats.org/officeDocument/2006/relationships/slide" Target="slides/slide18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3.fntdata"/><Relationship Id="rId49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11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0" Type="http://schemas.openxmlformats.org/officeDocument/2006/relationships/slide" Target="slides/slide17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3FFBF-CCA3-D065-2F24-0A1D40F400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4E522D-52AF-B390-44F4-9F6767BCB3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8639FD-161D-1D39-FEDF-E36CE8EFE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38408-AD4C-4D0E-9D55-1B9F7ED5C307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FC299-497F-D285-1CA3-AD163A3B9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11867D-B7A4-CE0B-63CA-87E6C5CCC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6D5D-81B4-40BA-A9E4-3E250B66D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3355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B24F7-E2D3-E7C8-1B24-8F77C0C38E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8FCAC6-EBFC-A114-B1D5-7412CDD6A4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0C30EE-3D6F-D5A0-68E9-8376DBD1F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38408-AD4C-4D0E-9D55-1B9F7ED5C307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B3B3C0-BF71-0497-3051-13941E3AF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45F2AC-FFF6-4238-D236-A61B8AF31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6D5D-81B4-40BA-A9E4-3E250B66D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7284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446BDB7-6E62-6A96-8A21-679B63B0A8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E6B181-1C46-9BC8-9C7B-49D28BA019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2E1562-E76C-2931-36ED-B0C992046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38408-AD4C-4D0E-9D55-1B9F7ED5C307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EB85C7-5061-E1E2-C224-A6C634222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6516B0-3541-7A6A-A55C-67EEFB517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6D5D-81B4-40BA-A9E4-3E250B66D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434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190853-7BB9-0252-6DC2-AE680EAF61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40974501-5C2E-160B-0E13-F64E404D22A9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EE0C4A8-CAEF-AC04-B092-C11E1C72623C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6AC19A-7508-E821-FB4C-079AF278B0F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A06853-CC9B-DD1D-E7AF-86805F4DF50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DC9152-3D18-BA32-B6C9-07BC1820DA4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5228D6-FD63-1EB8-141E-0CF1D555D83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A9B87C1-0EC7-171F-99C8-82D79D4CC12E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045518B-41E4-10C7-0928-8FB00FF64C53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4DFB5E5-26E7-7DBE-B973-E6598D973FE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030727D-900E-F3DD-C301-E05237DCA24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225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383CA-F106-40F9-8E36-E4CC9737B0A3}" type="datetimeFigureOut">
              <a:rPr lang="zh-CN" altLang="en-US" smtClean="0"/>
              <a:t>2023/8/8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16D7A-3152-467B-ACDA-C2ED7354EBC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25965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5" y="3873503"/>
            <a:ext cx="17807885" cy="26727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8"/>
            <a:ext cx="14665318" cy="31865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5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5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89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9732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1780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3" y="8012548"/>
            <a:ext cx="17807885" cy="2476500"/>
          </a:xfrm>
          <a:prstGeom prst="rect">
            <a:avLst/>
          </a:prstGeom>
        </p:spPr>
        <p:txBody>
          <a:bodyPr anchor="t"/>
          <a:lstStyle>
            <a:lvl1pPr algn="l">
              <a:defRPr sz="727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3" y="5284935"/>
            <a:ext cx="17807885" cy="27276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36">
                <a:solidFill>
                  <a:schemeClr val="tx1">
                    <a:tint val="75000"/>
                  </a:schemeClr>
                </a:solidFill>
              </a:defRPr>
            </a:lvl1pPr>
            <a:lvl2pPr marL="831281" indent="0">
              <a:buNone/>
              <a:defRPr sz="3273">
                <a:solidFill>
                  <a:schemeClr val="tx1">
                    <a:tint val="75000"/>
                  </a:schemeClr>
                </a:solidFill>
              </a:defRPr>
            </a:lvl2pPr>
            <a:lvl3pPr marL="1662562" indent="0">
              <a:buNone/>
              <a:defRPr sz="2909">
                <a:solidFill>
                  <a:schemeClr val="tx1">
                    <a:tint val="75000"/>
                  </a:schemeClr>
                </a:solidFill>
              </a:defRPr>
            </a:lvl3pPr>
            <a:lvl4pPr marL="2493843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5124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40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686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8967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24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0872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524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49815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8955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4" y="2791114"/>
            <a:ext cx="9256755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4" y="3954318"/>
            <a:ext cx="9256755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41" y="2791114"/>
            <a:ext cx="9260391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41" y="3954318"/>
            <a:ext cx="9260391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6890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6547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21B31-17F3-79B5-7F31-3408B4A46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21CA08-46FA-E27D-0B96-4327D91F9C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86E714-84A0-BC89-DBF0-6FDD46A193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38408-AD4C-4D0E-9D55-1B9F7ED5C307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203535-D525-5B35-844B-33A0E8695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AD58A-285D-A4A1-E1E9-BBBCDF4D8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6D5D-81B4-40BA-A9E4-3E250B66D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0283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3710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6455"/>
            <a:ext cx="6892555" cy="2112818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7" y="496457"/>
            <a:ext cx="11711885" cy="10642024"/>
          </a:xfrm>
          <a:prstGeom prst="rect">
            <a:avLst/>
          </a:prstGeom>
        </p:spPr>
        <p:txBody>
          <a:bodyPr/>
          <a:lstStyle>
            <a:lvl1pPr>
              <a:defRPr sz="5818"/>
            </a:lvl1pPr>
            <a:lvl2pPr>
              <a:defRPr sz="5091"/>
            </a:lvl2pPr>
            <a:lvl3pPr>
              <a:defRPr sz="4364"/>
            </a:lvl3pPr>
            <a:lvl4pPr>
              <a:defRPr sz="3636"/>
            </a:lvl4pPr>
            <a:lvl5pPr>
              <a:defRPr sz="3636"/>
            </a:lvl5pPr>
            <a:lvl6pPr>
              <a:defRPr sz="3636"/>
            </a:lvl6pPr>
            <a:lvl7pPr>
              <a:defRPr sz="3636"/>
            </a:lvl7pPr>
            <a:lvl8pPr>
              <a:defRPr sz="3636"/>
            </a:lvl8pPr>
            <a:lvl9pPr>
              <a:defRPr sz="363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4" y="2609276"/>
            <a:ext cx="6892555" cy="8529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996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4" y="8728364"/>
            <a:ext cx="12570273" cy="1030433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4" y="1114136"/>
            <a:ext cx="12570273" cy="748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818"/>
            </a:lvl1pPr>
            <a:lvl2pPr marL="831281" indent="0">
              <a:buNone/>
              <a:defRPr sz="5091"/>
            </a:lvl2pPr>
            <a:lvl3pPr marL="1662562" indent="0">
              <a:buNone/>
              <a:defRPr sz="4364"/>
            </a:lvl3pPr>
            <a:lvl4pPr marL="2493843" indent="0">
              <a:buNone/>
              <a:defRPr sz="3636"/>
            </a:lvl4pPr>
            <a:lvl5pPr marL="3325124" indent="0">
              <a:buNone/>
              <a:defRPr sz="3636"/>
            </a:lvl5pPr>
            <a:lvl6pPr marL="4156405" indent="0">
              <a:buNone/>
              <a:defRPr sz="3636"/>
            </a:lvl6pPr>
            <a:lvl7pPr marL="4987686" indent="0">
              <a:buNone/>
              <a:defRPr sz="3636"/>
            </a:lvl7pPr>
            <a:lvl8pPr marL="5818967" indent="0">
              <a:buNone/>
              <a:defRPr sz="3636"/>
            </a:lvl8pPr>
            <a:lvl9pPr marL="6650248" indent="0">
              <a:buNone/>
              <a:defRPr sz="363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4" y="9758797"/>
            <a:ext cx="12570273" cy="1463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3958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3173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79" y="499345"/>
            <a:ext cx="4713853" cy="1063913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2" y="499345"/>
            <a:ext cx="13792382" cy="106391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3705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38586-9124-46C5-ABC6-6EA51DB79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E80837-0011-E09F-BB76-93887ECAAE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8A88A5-88D6-BE26-FCFE-FAF708FAB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38408-AD4C-4D0E-9D55-1B9F7ED5C307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4873F0-AC7F-12A4-51C5-6C5656AF2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4E2D7C-C20F-A0F7-75FB-0FA41DD74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6D5D-81B4-40BA-A9E4-3E250B66D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0345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E35C5-E2C6-1CA6-AE35-7AA23253E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2E5715-268B-B198-3630-9DA9F60892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84E4B2-283B-9D04-FFFA-4012C2843E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E7822E-8B76-FD82-5693-CA1ABFD62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38408-AD4C-4D0E-9D55-1B9F7ED5C307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3D5EBF-9BEB-060E-86AA-B9FE1DBC6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189023-775C-81BC-7672-3CC82C8F3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6D5D-81B4-40BA-A9E4-3E250B66D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4264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B8A5B-484B-B23D-58AC-1A2604CA0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58182C-1BAB-B579-2D65-D240D9F81A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64340A-B7A1-DBA4-7940-7ABF355D55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A96D67-D362-746F-1BE6-E6E8EC85A1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EA7CFB-2A4B-69A4-BD24-92F435F0ED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8A28C1-8609-58A0-72D3-C939BF8BD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38408-AD4C-4D0E-9D55-1B9F7ED5C307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CFAC527-8D30-D273-168A-E5C658F88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D8BEA9-D895-E9E7-7AC3-ECA52AA92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6D5D-81B4-40BA-A9E4-3E250B66D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9794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BB840-5A28-1BFD-43A7-A9857DA99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9B9E3C-631F-FF37-7B5F-86371F528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38408-AD4C-4D0E-9D55-1B9F7ED5C307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76B4ED-8B10-E8A1-97CF-BD43933B0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4DE23F-289C-3E29-4EA8-564934C10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6D5D-81B4-40BA-A9E4-3E250B66D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9329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32D888-DB75-291F-CDAA-B82FBC9B8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38408-AD4C-4D0E-9D55-1B9F7ED5C307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A748AE-83FA-34BD-9766-993D1DC0D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363396-3719-5072-BFA4-289FCD928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6D5D-81B4-40BA-A9E4-3E250B66D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6483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32D72-8F4F-6C51-FB32-35A7447B4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F0316D-11A6-1142-C339-7E3E38285C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537151-FBCF-88AF-BEBC-6E81612CCF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3130CD-6535-0FAE-3E11-5D6C45C57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38408-AD4C-4D0E-9D55-1B9F7ED5C307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431354-1572-2A68-5F71-B5D3519E8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F87FE9-7342-83D0-DFFF-4E2E00886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6D5D-81B4-40BA-A9E4-3E250B66D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4875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F3EDCB-AD1B-89DE-C3DD-511CDB8A0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8810958-92ED-E3A1-477C-581F666A15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02BF1E-4F07-20C8-60AD-14A3464832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F905E0-14AD-AAEB-30CE-78617BB69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38408-AD4C-4D0E-9D55-1B9F7ED5C307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ECF8FD-880F-3099-1BF9-D7AF48457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BF34F0-67C6-0549-BB69-7D9CBACD8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6D5D-81B4-40BA-A9E4-3E250B66D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771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s://www.facebook.com/groups/629898828017053" TargetMode="Externa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17" Type="http://schemas.openxmlformats.org/officeDocument/2006/relationships/image" Target="../media/image7.png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D321F86-9CFC-8D93-B481-D321617C7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B217DF-D1E3-25A7-1EA4-E136A88218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762EC3-DB25-75C9-FB47-6710CBA675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138408-AD4C-4D0E-9D55-1B9F7ED5C307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98E621-ACCF-0594-CB9F-9B1A91DFF9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BDB8E1-8A14-4231-308D-150E2FA0E8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1D6D5D-81B4-40BA-A9E4-3E250B66D00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E7364164-78B1-479D-D6CD-26411C58AC63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7853CF8-3F5A-391D-384D-ADD4392F83F2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07595F3-20AC-ADEC-E00E-9A671A5393B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D2FB57E-E599-A082-C7E7-A90B04F5284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004E8F9-F1B3-76DC-1EFF-A497BE2AD4E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0CDA8B-FC22-7B0E-7AFE-7312F40621A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FFCCB327-13BE-F1CB-9580-05B915306B32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6CCDB88-70D5-8155-17AB-992FCC5B9253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44CFF67-1B6F-3B26-98F6-7785ABF8191C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3C9FCC9-16F6-5C4C-07EB-743ABD080BE7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49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8383CA-F106-40F9-8E36-E4CC9737B0A3}" type="datetimeFigureOut">
              <a:rPr lang="zh-CN" altLang="en-US" smtClean="0"/>
              <a:t>2023/8/8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B16D7A-3152-467B-ACDA-C2ED7354EBCD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DC60F6C8-F683-D736-194C-D436BDF31A44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73C97F8-1BB8-E4EB-8A09-644DDC362BC3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0404207-D2ED-5746-4AA3-FCF4BE16A1F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4A9EDD0-AB5F-604F-3C45-DFF5A848A9C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7FFC44F-C303-DAFB-527F-832AB418E0B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397B3E6-B84C-8CC0-E668-74A6E66FE6A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34631808-3117-15BC-2DCC-1CF748C558D4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052688E-18D3-CA1A-A179-968E4D656476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B524FF5-22CC-5381-183D-9B123FD43C3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4641FF3-106F-C431-81A8-A48CE1348C3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8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919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3.png"/><Relationship Id="rId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5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789709" y="1267691"/>
            <a:ext cx="10466936" cy="4403614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Arabic"/>
              <a:ea typeface="微软雅黑"/>
              <a:cs typeface="+mn-cs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4841472" y="1054569"/>
            <a:ext cx="2936182" cy="749183"/>
            <a:chOff x="6487" y="1231"/>
            <a:chExt cx="6226" cy="1367"/>
          </a:xfrm>
        </p:grpSpPr>
        <p:sp>
          <p:nvSpPr>
            <p:cNvPr id="11" name="圆角矩形 10"/>
            <p:cNvSpPr/>
            <p:nvPr/>
          </p:nvSpPr>
          <p:spPr>
            <a:xfrm>
              <a:off x="6487" y="1231"/>
              <a:ext cx="6226" cy="1367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157CC7"/>
                </a:gs>
                <a:gs pos="100000">
                  <a:srgbClr val="309BE3"/>
                </a:gs>
              </a:gsLst>
              <a:lin ang="16620000" scaled="0"/>
            </a:gra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Arabic"/>
                <a:ea typeface="微软雅黑"/>
                <a:cs typeface="+mn-cs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6986" y="1300"/>
              <a:ext cx="5228" cy="1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KHOA HỌC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44" name="图片 43" descr="图层 2"/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>
            <a:off x="8314690" y="0"/>
            <a:ext cx="3877310" cy="3785870"/>
          </a:xfrm>
          <a:prstGeom prst="rect">
            <a:avLst/>
          </a:prstGeom>
        </p:spPr>
      </p:pic>
      <p:pic>
        <p:nvPicPr>
          <p:cNvPr id="45" name="图片 44" descr="图层 2"/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 flipH="1">
            <a:off x="0" y="0"/>
            <a:ext cx="3877310" cy="37858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0E9D98A-1F5E-058C-A2F2-0D7FF0132C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41" y="-27529"/>
            <a:ext cx="1179871" cy="11798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AE7B2A8-8B8B-7403-6C29-B5ACD20F8A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3606336" y="843736"/>
            <a:ext cx="1235135" cy="130960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2FAA6E7-DE05-F75A-B42B-2604109A88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25371" y="3997931"/>
            <a:ext cx="1838117" cy="28181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075694-5C1B-5CB0-7D50-1E66C7C024B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82751" b="81063"/>
          <a:stretch/>
        </p:blipFill>
        <p:spPr>
          <a:xfrm>
            <a:off x="1197983" y="2050166"/>
            <a:ext cx="10204308" cy="39157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C11E436-1C22-642B-9906-AF500A22A0B8}"/>
              </a:ext>
            </a:extLst>
          </p:cNvPr>
          <p:cNvGrpSpPr/>
          <p:nvPr/>
        </p:nvGrpSpPr>
        <p:grpSpPr>
          <a:xfrm>
            <a:off x="1086196" y="575226"/>
            <a:ext cx="10324406" cy="1379980"/>
            <a:chOff x="1086196" y="575226"/>
            <a:chExt cx="10324406" cy="1379980"/>
          </a:xfrm>
        </p:grpSpPr>
        <p:sp>
          <p:nvSpPr>
            <p:cNvPr id="2" name="Speech Bubble: Rectangle with Corners Rounded 1">
              <a:extLst>
                <a:ext uri="{FF2B5EF4-FFF2-40B4-BE49-F238E27FC236}">
                  <a16:creationId xmlns:a16="http://schemas.microsoft.com/office/drawing/2014/main" id="{0349AC73-3CDE-1231-3EFA-E0871D76D309}"/>
                </a:ext>
              </a:extLst>
            </p:cNvPr>
            <p:cNvSpPr/>
            <p:nvPr/>
          </p:nvSpPr>
          <p:spPr>
            <a:xfrm>
              <a:off x="1332807" y="631767"/>
              <a:ext cx="9789622" cy="1323439"/>
            </a:xfrm>
            <a:prstGeom prst="wedgeRoundRectCallout">
              <a:avLst>
                <a:gd name="adj1" fmla="val -56261"/>
                <a:gd name="adj2" fmla="val 37500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9C16D07-94BE-0F0D-4F75-DC5524D7BB21}"/>
                </a:ext>
              </a:extLst>
            </p:cNvPr>
            <p:cNvSpPr txBox="1"/>
            <p:nvPr/>
          </p:nvSpPr>
          <p:spPr>
            <a:xfrm>
              <a:off x="1086196" y="575226"/>
              <a:ext cx="10324406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Dựa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vào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những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thông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tin ở SGK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hãy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cho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biết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hiện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tượng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dirty="0">
                  <a:solidFill>
                    <a:srgbClr val="DF5668"/>
                  </a:solidFill>
                  <a:latin typeface="Cambria" panose="02040503050406030204" pitchFamily="18" charset="0"/>
                </a:rPr>
                <a:t>bay </a:t>
              </a:r>
              <a:r>
                <a:rPr lang="en-US" sz="4000" b="1" dirty="0" err="1">
                  <a:solidFill>
                    <a:srgbClr val="DF5668"/>
                  </a:solidFill>
                  <a:latin typeface="Cambria" panose="02040503050406030204" pitchFamily="18" charset="0"/>
                </a:rPr>
                <a:t>hơi</a:t>
              </a:r>
              <a:r>
                <a:rPr lang="en-US" sz="4000" b="1" dirty="0">
                  <a:solidFill>
                    <a:srgbClr val="DF5668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là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gì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?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9DAAB10-C762-1430-FBCC-F364A4C988B1}"/>
              </a:ext>
            </a:extLst>
          </p:cNvPr>
          <p:cNvSpPr txBox="1"/>
          <p:nvPr/>
        </p:nvSpPr>
        <p:spPr>
          <a:xfrm>
            <a:off x="1216825" y="2520487"/>
            <a:ext cx="26877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Thể</a:t>
            </a:r>
            <a:r>
              <a:rPr lang="en-US" sz="4000" b="1" i="0" dirty="0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lỏng</a:t>
            </a:r>
            <a:endParaRPr lang="en-US" sz="4000" b="1" dirty="0">
              <a:solidFill>
                <a:srgbClr val="2790D9"/>
              </a:solidFill>
              <a:latin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18A225-316D-C727-D41B-779CEA6CA31A}"/>
              </a:ext>
            </a:extLst>
          </p:cNvPr>
          <p:cNvSpPr txBox="1"/>
          <p:nvPr/>
        </p:nvSpPr>
        <p:spPr>
          <a:xfrm>
            <a:off x="7919654" y="2520487"/>
            <a:ext cx="26877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Thể</a:t>
            </a:r>
            <a:r>
              <a:rPr lang="en-US" sz="4000" b="1" i="0" dirty="0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khí</a:t>
            </a:r>
            <a:endParaRPr lang="en-US" sz="4000" b="1" dirty="0">
              <a:solidFill>
                <a:srgbClr val="2790D9"/>
              </a:solidFill>
              <a:latin typeface="Cambria" panose="02040503050406030204" pitchFamily="18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0E9B6FE-416F-185E-B981-C8414E6E415F}"/>
              </a:ext>
            </a:extLst>
          </p:cNvPr>
          <p:cNvCxnSpPr>
            <a:stCxn id="5" idx="3"/>
          </p:cNvCxnSpPr>
          <p:nvPr/>
        </p:nvCxnSpPr>
        <p:spPr>
          <a:xfrm>
            <a:off x="3904606" y="2874430"/>
            <a:ext cx="4189615" cy="29095"/>
          </a:xfrm>
          <a:prstGeom prst="straightConnector1">
            <a:avLst/>
          </a:prstGeom>
          <a:ln w="76200">
            <a:solidFill>
              <a:srgbClr val="2790D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A9CE621-8435-2563-7CA3-78ADAEFBD9D4}"/>
              </a:ext>
            </a:extLst>
          </p:cNvPr>
          <p:cNvSpPr txBox="1"/>
          <p:nvPr/>
        </p:nvSpPr>
        <p:spPr>
          <a:xfrm>
            <a:off x="4655522" y="2083383"/>
            <a:ext cx="26877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1" dirty="0">
                <a:solidFill>
                  <a:srgbClr val="DF5668"/>
                </a:solidFill>
                <a:latin typeface="Cambria" panose="02040503050406030204" pitchFamily="18" charset="0"/>
              </a:rPr>
              <a:t>Bay </a:t>
            </a:r>
            <a:r>
              <a:rPr lang="en-US" sz="4000" b="1" i="1" dirty="0" err="1">
                <a:solidFill>
                  <a:srgbClr val="DF5668"/>
                </a:solidFill>
                <a:latin typeface="Cambria" panose="02040503050406030204" pitchFamily="18" charset="0"/>
              </a:rPr>
              <a:t>hơi</a:t>
            </a:r>
            <a:endParaRPr lang="en-US" sz="4000" b="1" i="1" dirty="0">
              <a:solidFill>
                <a:srgbClr val="DF5668"/>
              </a:solidFill>
              <a:latin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4AC521-ADA1-ADDA-BFD7-CA449C1EB5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772" b="21058"/>
          <a:stretch/>
        </p:blipFill>
        <p:spPr>
          <a:xfrm>
            <a:off x="2748640" y="3296563"/>
            <a:ext cx="6694719" cy="3220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8294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95942BD-2ED8-20A7-DB94-020308E9F716}"/>
              </a:ext>
            </a:extLst>
          </p:cNvPr>
          <p:cNvGrpSpPr/>
          <p:nvPr/>
        </p:nvGrpSpPr>
        <p:grpSpPr>
          <a:xfrm>
            <a:off x="1086196" y="575226"/>
            <a:ext cx="10324406" cy="1379980"/>
            <a:chOff x="1086196" y="575226"/>
            <a:chExt cx="10324406" cy="1379980"/>
          </a:xfrm>
        </p:grpSpPr>
        <p:sp>
          <p:nvSpPr>
            <p:cNvPr id="2" name="Speech Bubble: Rectangle with Corners Rounded 1">
              <a:extLst>
                <a:ext uri="{FF2B5EF4-FFF2-40B4-BE49-F238E27FC236}">
                  <a16:creationId xmlns:a16="http://schemas.microsoft.com/office/drawing/2014/main" id="{0349AC73-3CDE-1231-3EFA-E0871D76D309}"/>
                </a:ext>
              </a:extLst>
            </p:cNvPr>
            <p:cNvSpPr/>
            <p:nvPr/>
          </p:nvSpPr>
          <p:spPr>
            <a:xfrm>
              <a:off x="1332807" y="631767"/>
              <a:ext cx="9789622" cy="1323439"/>
            </a:xfrm>
            <a:prstGeom prst="wedgeRoundRectCallout">
              <a:avLst>
                <a:gd name="adj1" fmla="val -56261"/>
                <a:gd name="adj2" fmla="val 37500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9C16D07-94BE-0F0D-4F75-DC5524D7BB21}"/>
                </a:ext>
              </a:extLst>
            </p:cNvPr>
            <p:cNvSpPr txBox="1"/>
            <p:nvPr/>
          </p:nvSpPr>
          <p:spPr>
            <a:xfrm>
              <a:off x="1086196" y="575226"/>
              <a:ext cx="10324406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Dựa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vào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những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thông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tin ở SGK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hãy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cho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biết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hiện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tượng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DF5668"/>
                  </a:solidFill>
                  <a:latin typeface="Cambria" panose="02040503050406030204" pitchFamily="18" charset="0"/>
                </a:rPr>
                <a:t>ngưng</a:t>
              </a:r>
              <a:r>
                <a:rPr lang="en-US" sz="4000" b="1" dirty="0">
                  <a:solidFill>
                    <a:srgbClr val="DF5668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DF5668"/>
                  </a:solidFill>
                  <a:latin typeface="Cambria" panose="02040503050406030204" pitchFamily="18" charset="0"/>
                </a:rPr>
                <a:t>tụ</a:t>
              </a:r>
              <a:r>
                <a:rPr lang="en-US" sz="4000" b="1" dirty="0">
                  <a:solidFill>
                    <a:srgbClr val="DF5668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là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gì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?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9DAAB10-C762-1430-FBCC-F364A4C988B1}"/>
              </a:ext>
            </a:extLst>
          </p:cNvPr>
          <p:cNvSpPr txBox="1"/>
          <p:nvPr/>
        </p:nvSpPr>
        <p:spPr>
          <a:xfrm>
            <a:off x="1478082" y="2448133"/>
            <a:ext cx="26877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Thể</a:t>
            </a:r>
            <a:r>
              <a:rPr lang="en-US" sz="4000" b="1" i="0" dirty="0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khí</a:t>
            </a:r>
            <a:endParaRPr lang="en-US" sz="4000" b="1" dirty="0">
              <a:solidFill>
                <a:srgbClr val="2790D9"/>
              </a:solidFill>
              <a:latin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18A225-316D-C727-D41B-779CEA6CA31A}"/>
              </a:ext>
            </a:extLst>
          </p:cNvPr>
          <p:cNvSpPr txBox="1"/>
          <p:nvPr/>
        </p:nvSpPr>
        <p:spPr>
          <a:xfrm>
            <a:off x="8180911" y="2448133"/>
            <a:ext cx="26877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Thể</a:t>
            </a:r>
            <a:r>
              <a:rPr lang="en-US" sz="4000" b="1" i="0" dirty="0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lỏng</a:t>
            </a:r>
            <a:endParaRPr lang="en-US" sz="4000" b="1" dirty="0">
              <a:solidFill>
                <a:srgbClr val="2790D9"/>
              </a:solidFill>
              <a:latin typeface="Cambria" panose="02040503050406030204" pitchFamily="18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0E9B6FE-416F-185E-B981-C8414E6E415F}"/>
              </a:ext>
            </a:extLst>
          </p:cNvPr>
          <p:cNvCxnSpPr>
            <a:stCxn id="5" idx="3"/>
          </p:cNvCxnSpPr>
          <p:nvPr/>
        </p:nvCxnSpPr>
        <p:spPr>
          <a:xfrm>
            <a:off x="4165863" y="2802076"/>
            <a:ext cx="4189615" cy="29095"/>
          </a:xfrm>
          <a:prstGeom prst="straightConnector1">
            <a:avLst/>
          </a:prstGeom>
          <a:ln w="76200">
            <a:solidFill>
              <a:srgbClr val="2790D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A9CE621-8435-2563-7CA3-78ADAEFBD9D4}"/>
              </a:ext>
            </a:extLst>
          </p:cNvPr>
          <p:cNvSpPr txBox="1"/>
          <p:nvPr/>
        </p:nvSpPr>
        <p:spPr>
          <a:xfrm>
            <a:off x="4916779" y="2011029"/>
            <a:ext cx="26877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1" dirty="0" err="1">
                <a:solidFill>
                  <a:srgbClr val="DF5668"/>
                </a:solidFill>
                <a:latin typeface="Cambria" panose="02040503050406030204" pitchFamily="18" charset="0"/>
              </a:rPr>
              <a:t>Ngưng</a:t>
            </a:r>
            <a:r>
              <a:rPr lang="en-US" sz="4000" b="1" i="1" dirty="0">
                <a:solidFill>
                  <a:srgbClr val="DF5668"/>
                </a:solidFill>
                <a:latin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DF5668"/>
                </a:solidFill>
                <a:latin typeface="Cambria" panose="02040503050406030204" pitchFamily="18" charset="0"/>
              </a:rPr>
              <a:t>tụ</a:t>
            </a:r>
            <a:endParaRPr lang="en-US" sz="4000" b="1" i="1" dirty="0">
              <a:solidFill>
                <a:srgbClr val="DF5668"/>
              </a:solidFill>
              <a:latin typeface="Cambria" panose="0204050305040603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1F09C7F-104C-FDF6-75E3-7CE23A1822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338" b="18307"/>
          <a:stretch/>
        </p:blipFill>
        <p:spPr>
          <a:xfrm>
            <a:off x="1890750" y="3239180"/>
            <a:ext cx="8410500" cy="3215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8701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22FF11A-20FB-C34E-A41E-F17A372D1B2A}"/>
              </a:ext>
            </a:extLst>
          </p:cNvPr>
          <p:cNvGrpSpPr/>
          <p:nvPr/>
        </p:nvGrpSpPr>
        <p:grpSpPr>
          <a:xfrm>
            <a:off x="1086196" y="575226"/>
            <a:ext cx="10324406" cy="1379980"/>
            <a:chOff x="1086196" y="575226"/>
            <a:chExt cx="10324406" cy="1379980"/>
          </a:xfrm>
        </p:grpSpPr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id="{38985744-93DB-58E5-53CD-92AB27CDF4B9}"/>
                </a:ext>
              </a:extLst>
            </p:cNvPr>
            <p:cNvSpPr/>
            <p:nvPr/>
          </p:nvSpPr>
          <p:spPr>
            <a:xfrm>
              <a:off x="1332807" y="631767"/>
              <a:ext cx="9789622" cy="1323439"/>
            </a:xfrm>
            <a:prstGeom prst="wedgeRoundRectCallout">
              <a:avLst>
                <a:gd name="adj1" fmla="val -56261"/>
                <a:gd name="adj2" fmla="val 37500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10274D8-8411-0B9A-9699-1F63019E0A0F}"/>
                </a:ext>
              </a:extLst>
            </p:cNvPr>
            <p:cNvSpPr txBox="1"/>
            <p:nvPr/>
          </p:nvSpPr>
          <p:spPr>
            <a:xfrm>
              <a:off x="1086196" y="575226"/>
              <a:ext cx="10324406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1. Quan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sát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và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ghi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chép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hiện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tượng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đã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xảy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ra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với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nước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trong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khay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ở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hình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2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0C87725A-AACD-F6E2-0D85-CCF15E7583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399" y="2688037"/>
            <a:ext cx="5662284" cy="28560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3314FCD-03E7-F19E-7C8C-48CFCAD44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440" y="2744578"/>
            <a:ext cx="6181880" cy="260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9733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55D09F6-6324-6B60-4919-C40A99EB3DDB}"/>
              </a:ext>
            </a:extLst>
          </p:cNvPr>
          <p:cNvGrpSpPr/>
          <p:nvPr/>
        </p:nvGrpSpPr>
        <p:grpSpPr>
          <a:xfrm>
            <a:off x="8931756" y="732440"/>
            <a:ext cx="3139952" cy="2247074"/>
            <a:chOff x="1002828" y="631766"/>
            <a:chExt cx="10324407" cy="1180465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72E52E64-D46A-CAB0-61F5-385457EF3D6C}"/>
                </a:ext>
              </a:extLst>
            </p:cNvPr>
            <p:cNvSpPr/>
            <p:nvPr/>
          </p:nvSpPr>
          <p:spPr>
            <a:xfrm>
              <a:off x="1332806" y="631767"/>
              <a:ext cx="9664453" cy="1180464"/>
            </a:xfrm>
            <a:prstGeom prst="wedgeRoundRectCallout">
              <a:avLst>
                <a:gd name="adj1" fmla="val -31455"/>
                <a:gd name="adj2" fmla="val 47196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8533F25-D9BD-F051-DF69-70FECC0845BC}"/>
                </a:ext>
              </a:extLst>
            </p:cNvPr>
            <p:cNvSpPr txBox="1"/>
            <p:nvPr/>
          </p:nvSpPr>
          <p:spPr>
            <a:xfrm>
              <a:off x="1002828" y="631766"/>
              <a:ext cx="10324407" cy="11199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4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Hình</a:t>
              </a:r>
              <a:r>
                <a:rPr lang="en-US" sz="34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2a </a:t>
              </a:r>
              <a:r>
                <a:rPr lang="en-US" sz="34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nước</a:t>
              </a:r>
              <a:r>
                <a:rPr lang="en-US" sz="34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từ</a:t>
              </a:r>
              <a:r>
                <a:rPr lang="en-US" sz="34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thể</a:t>
              </a:r>
              <a:r>
                <a:rPr lang="en-US" sz="34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lỏng</a:t>
              </a:r>
              <a:r>
                <a:rPr lang="en-US" sz="34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chuyển</a:t>
              </a:r>
              <a:r>
                <a:rPr lang="en-US" sz="34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sang </a:t>
              </a:r>
              <a:r>
                <a:rPr lang="en-US" sz="34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thể</a:t>
              </a:r>
              <a:r>
                <a:rPr lang="en-US" sz="34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rắn</a:t>
              </a:r>
              <a:endParaRPr lang="en-US" sz="34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ABF463F-C58D-5ACA-2BF2-E92289931A36}"/>
              </a:ext>
            </a:extLst>
          </p:cNvPr>
          <p:cNvGrpSpPr/>
          <p:nvPr/>
        </p:nvGrpSpPr>
        <p:grpSpPr>
          <a:xfrm>
            <a:off x="9025697" y="3677267"/>
            <a:ext cx="2945655" cy="2345394"/>
            <a:chOff x="1332806" y="631767"/>
            <a:chExt cx="10346937" cy="1180464"/>
          </a:xfrm>
        </p:grpSpPr>
        <p:sp>
          <p:nvSpPr>
            <p:cNvPr id="9" name="Speech Bubble: Rectangle with Corners Rounded 8">
              <a:extLst>
                <a:ext uri="{FF2B5EF4-FFF2-40B4-BE49-F238E27FC236}">
                  <a16:creationId xmlns:a16="http://schemas.microsoft.com/office/drawing/2014/main" id="{B3BF1653-B38E-3E64-E99A-3F654CC0208C}"/>
                </a:ext>
              </a:extLst>
            </p:cNvPr>
            <p:cNvSpPr/>
            <p:nvPr/>
          </p:nvSpPr>
          <p:spPr>
            <a:xfrm>
              <a:off x="1332806" y="631767"/>
              <a:ext cx="10324404" cy="1180464"/>
            </a:xfrm>
            <a:prstGeom prst="wedgeRoundRectCallout">
              <a:avLst>
                <a:gd name="adj1" fmla="val -31455"/>
                <a:gd name="adj2" fmla="val 47196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0C1A4E1-3E4C-1998-BE8A-4777AC4B6A97}"/>
                </a:ext>
              </a:extLst>
            </p:cNvPr>
            <p:cNvSpPr txBox="1"/>
            <p:nvPr/>
          </p:nvSpPr>
          <p:spPr>
            <a:xfrm>
              <a:off x="1355336" y="692304"/>
              <a:ext cx="10324407" cy="11199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4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Hình</a:t>
              </a:r>
              <a:r>
                <a:rPr lang="en-US" sz="34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2b </a:t>
              </a:r>
              <a:r>
                <a:rPr lang="en-US" sz="34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nước</a:t>
              </a:r>
              <a:r>
                <a:rPr lang="en-US" sz="34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từ</a:t>
              </a:r>
              <a:r>
                <a:rPr lang="en-US" sz="34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thể</a:t>
              </a:r>
              <a:r>
                <a:rPr lang="en-US" sz="34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rắn</a:t>
              </a:r>
              <a:r>
                <a:rPr lang="en-US" sz="34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chuyển</a:t>
              </a:r>
              <a:r>
                <a:rPr lang="en-US" sz="34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sang </a:t>
              </a:r>
              <a:r>
                <a:rPr lang="en-US" sz="34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thể</a:t>
              </a:r>
              <a:r>
                <a:rPr lang="en-US" sz="34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lỏng</a:t>
              </a:r>
              <a:endParaRPr lang="en-US" sz="34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51A71884-AEF8-A091-04DF-FE9A859D25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9" r="1348" b="55381"/>
          <a:stretch/>
        </p:blipFill>
        <p:spPr>
          <a:xfrm>
            <a:off x="220647" y="732440"/>
            <a:ext cx="8666543" cy="20412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1FB8B69-202A-DFF5-4BDD-096287F304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6" t="44453" r="871" b="10928"/>
          <a:stretch/>
        </p:blipFill>
        <p:spPr>
          <a:xfrm>
            <a:off x="220646" y="3797544"/>
            <a:ext cx="8666543" cy="204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8443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1D7A19F-D95B-D26B-5AFD-98BACA6FDE56}"/>
              </a:ext>
            </a:extLst>
          </p:cNvPr>
          <p:cNvGrpSpPr/>
          <p:nvPr/>
        </p:nvGrpSpPr>
        <p:grpSpPr>
          <a:xfrm>
            <a:off x="2150225" y="568388"/>
            <a:ext cx="8523317" cy="921065"/>
            <a:chOff x="1086196" y="468636"/>
            <a:chExt cx="8523317" cy="921065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BD387DE1-B3FA-87BB-6736-400A8DDF1AE8}"/>
                </a:ext>
              </a:extLst>
            </p:cNvPr>
            <p:cNvSpPr/>
            <p:nvPr/>
          </p:nvSpPr>
          <p:spPr>
            <a:xfrm>
              <a:off x="1799704" y="468636"/>
              <a:ext cx="7096299" cy="921065"/>
            </a:xfrm>
            <a:prstGeom prst="wedgeRoundRectCallout">
              <a:avLst>
                <a:gd name="adj1" fmla="val -20411"/>
                <a:gd name="adj2" fmla="val 51591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309813-CD4D-EE35-688F-0C80F9378FEB}"/>
                </a:ext>
              </a:extLst>
            </p:cNvPr>
            <p:cNvSpPr txBox="1"/>
            <p:nvPr/>
          </p:nvSpPr>
          <p:spPr>
            <a:xfrm>
              <a:off x="1086196" y="575226"/>
              <a:ext cx="8523317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2. Thực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hành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thí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nhiệm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số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2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26AECEC0-979C-66BA-F871-2B36677ADFE8}"/>
              </a:ext>
            </a:extLst>
          </p:cNvPr>
          <p:cNvSpPr txBox="1"/>
          <p:nvPr/>
        </p:nvSpPr>
        <p:spPr>
          <a:xfrm>
            <a:off x="403168" y="1596043"/>
            <a:ext cx="8523317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4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Chuẩn bị</a:t>
            </a:r>
            <a:r>
              <a:rPr lang="en-US" sz="34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: </a:t>
            </a:r>
            <a:r>
              <a:rPr lang="vi-VN" sz="34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1 cốc, đĩa, nước nóng, găng tay vải.</a:t>
            </a:r>
          </a:p>
          <a:p>
            <a:pPr algn="just"/>
            <a:r>
              <a:rPr lang="vi-VN" sz="34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Tiến hành: </a:t>
            </a:r>
          </a:p>
          <a:p>
            <a:pPr algn="just"/>
            <a:r>
              <a:rPr lang="vi-VN" sz="34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- Đeo găng tay.</a:t>
            </a:r>
          </a:p>
          <a:p>
            <a:pPr algn="just"/>
            <a:r>
              <a:rPr lang="vi-VN" sz="34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- Rót nước nóng vào cốc (Hình 3a), quan sát và ghi chép hiện tượng xảy ra. </a:t>
            </a:r>
          </a:p>
          <a:p>
            <a:pPr algn="just"/>
            <a:r>
              <a:rPr lang="vi-VN" sz="34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- Úp đĩa vào cốc nước nóng khoảng một phút rồi nhấc đĩa lên (Hình 3b). Quan sát và ghi chép hiện tượng xảy ra ở mặt trong của đĩa.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7836DBC-716E-CBF8-7AF9-F3F7520CEC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6035" y="1746338"/>
            <a:ext cx="2464825" cy="4436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884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839480C-14B1-65E9-9248-376D0615DE73}"/>
              </a:ext>
            </a:extLst>
          </p:cNvPr>
          <p:cNvSpPr txBox="1"/>
          <p:nvPr/>
        </p:nvSpPr>
        <p:spPr>
          <a:xfrm>
            <a:off x="602674" y="648392"/>
            <a:ext cx="11400905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4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Từ</a:t>
            </a:r>
            <a:r>
              <a:rPr lang="en-US" sz="34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4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các</a:t>
            </a:r>
            <a:r>
              <a:rPr lang="en-US" sz="34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4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hiện</a:t>
            </a:r>
            <a:r>
              <a:rPr lang="en-US" sz="34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4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tương</a:t>
            </a:r>
            <a:r>
              <a:rPr lang="en-US" sz="34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4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quan</a:t>
            </a:r>
            <a:r>
              <a:rPr lang="en-US" sz="34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4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được</a:t>
            </a:r>
            <a:r>
              <a:rPr lang="en-US" sz="34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ở </a:t>
            </a:r>
            <a:r>
              <a:rPr lang="en-US" sz="34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trên</a:t>
            </a:r>
            <a:r>
              <a:rPr lang="en-US" sz="34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, </a:t>
            </a:r>
            <a:r>
              <a:rPr lang="en-US" sz="34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hãy</a:t>
            </a:r>
            <a:r>
              <a:rPr lang="en-US" sz="34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:</a:t>
            </a:r>
          </a:p>
          <a:p>
            <a:pPr algn="just"/>
            <a:r>
              <a:rPr lang="vi-VN" sz="34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- Cho biết nước có thể tồn tại ở thể nào.</a:t>
            </a:r>
          </a:p>
          <a:p>
            <a:pPr algn="just"/>
            <a:r>
              <a:rPr lang="vi-VN" sz="34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- Chỉ ra sự chuyển thể của nước đã xảy ra trong mỗi hình.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87DCE7-8070-FB2E-B981-E485000C65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9" b="57051"/>
          <a:stretch/>
        </p:blipFill>
        <p:spPr>
          <a:xfrm>
            <a:off x="1071717" y="2683254"/>
            <a:ext cx="4733997" cy="37287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D60B902-BFE6-AEB4-1E18-719EF4768C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66" r="1849" b="9491"/>
          <a:stretch/>
        </p:blipFill>
        <p:spPr>
          <a:xfrm>
            <a:off x="5950857" y="2388616"/>
            <a:ext cx="4733997" cy="402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6799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834AD1A-C9FD-4230-DA9D-2F11B4EF2B15}"/>
              </a:ext>
            </a:extLst>
          </p:cNvPr>
          <p:cNvGrpSpPr/>
          <p:nvPr/>
        </p:nvGrpSpPr>
        <p:grpSpPr>
          <a:xfrm>
            <a:off x="128847" y="5088419"/>
            <a:ext cx="11934305" cy="996497"/>
            <a:chOff x="2039499" y="821325"/>
            <a:chExt cx="9357360" cy="1417662"/>
          </a:xfrm>
        </p:grpSpPr>
        <p:sp>
          <p:nvSpPr>
            <p:cNvPr id="3" name="Flowchart: Alternate Process 2">
              <a:extLst>
                <a:ext uri="{FF2B5EF4-FFF2-40B4-BE49-F238E27FC236}">
                  <a16:creationId xmlns:a16="http://schemas.microsoft.com/office/drawing/2014/main" id="{E859F34B-0C53-5316-6FCF-F214D4DF3B7D}"/>
                </a:ext>
              </a:extLst>
            </p:cNvPr>
            <p:cNvSpPr/>
            <p:nvPr/>
          </p:nvSpPr>
          <p:spPr>
            <a:xfrm>
              <a:off x="2144680" y="821325"/>
              <a:ext cx="9121834" cy="1417662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DFC9938-EE3E-5E75-73F7-F351D1E9FA26}"/>
                </a:ext>
              </a:extLst>
            </p:cNvPr>
            <p:cNvSpPr txBox="1"/>
            <p:nvPr/>
          </p:nvSpPr>
          <p:spPr>
            <a:xfrm>
              <a:off x="2039499" y="915548"/>
              <a:ext cx="9357360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Nước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có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thể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tồn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tại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ở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ba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thể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là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rắn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,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lỏng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,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khí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(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hơi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)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00102D38-172E-07E3-19AA-47621CCC77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9" b="57051"/>
          <a:stretch/>
        </p:blipFill>
        <p:spPr>
          <a:xfrm>
            <a:off x="795097" y="1006161"/>
            <a:ext cx="4733997" cy="37287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D68AE7-C178-7C12-1C1D-5A6728B78D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66" r="1849" b="9491"/>
          <a:stretch/>
        </p:blipFill>
        <p:spPr>
          <a:xfrm>
            <a:off x="6703102" y="858842"/>
            <a:ext cx="4733997" cy="402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465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55D09F6-6324-6B60-4919-C40A99EB3DDB}"/>
              </a:ext>
            </a:extLst>
          </p:cNvPr>
          <p:cNvGrpSpPr/>
          <p:nvPr/>
        </p:nvGrpSpPr>
        <p:grpSpPr>
          <a:xfrm>
            <a:off x="321003" y="4822331"/>
            <a:ext cx="5641993" cy="1200330"/>
            <a:chOff x="1002828" y="631766"/>
            <a:chExt cx="10324407" cy="1180465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72E52E64-D46A-CAB0-61F5-385457EF3D6C}"/>
                </a:ext>
              </a:extLst>
            </p:cNvPr>
            <p:cNvSpPr/>
            <p:nvPr/>
          </p:nvSpPr>
          <p:spPr>
            <a:xfrm>
              <a:off x="1332806" y="631767"/>
              <a:ext cx="9664453" cy="1180464"/>
            </a:xfrm>
            <a:prstGeom prst="wedgeRoundRectCallout">
              <a:avLst>
                <a:gd name="adj1" fmla="val -31455"/>
                <a:gd name="adj2" fmla="val 47196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Arabic"/>
                <a:ea typeface="微软雅黑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8533F25-D9BD-F051-DF69-70FECC0845BC}"/>
                </a:ext>
              </a:extLst>
            </p:cNvPr>
            <p:cNvSpPr txBox="1"/>
            <p:nvPr/>
          </p:nvSpPr>
          <p:spPr>
            <a:xfrm>
              <a:off x="1002828" y="631766"/>
              <a:ext cx="10324407" cy="11199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Hình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3a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nước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từ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thể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lỏng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chuyển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sang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thể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khí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(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hơi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)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ABF463F-C58D-5ACA-2BF2-E92289931A36}"/>
              </a:ext>
            </a:extLst>
          </p:cNvPr>
          <p:cNvGrpSpPr/>
          <p:nvPr/>
        </p:nvGrpSpPr>
        <p:grpSpPr>
          <a:xfrm>
            <a:off x="6229004" y="4822331"/>
            <a:ext cx="5641993" cy="1200330"/>
            <a:chOff x="1002828" y="631766"/>
            <a:chExt cx="10324407" cy="1180465"/>
          </a:xfrm>
        </p:grpSpPr>
        <p:sp>
          <p:nvSpPr>
            <p:cNvPr id="9" name="Speech Bubble: Rectangle with Corners Rounded 8">
              <a:extLst>
                <a:ext uri="{FF2B5EF4-FFF2-40B4-BE49-F238E27FC236}">
                  <a16:creationId xmlns:a16="http://schemas.microsoft.com/office/drawing/2014/main" id="{B3BF1653-B38E-3E64-E99A-3F654CC0208C}"/>
                </a:ext>
              </a:extLst>
            </p:cNvPr>
            <p:cNvSpPr/>
            <p:nvPr/>
          </p:nvSpPr>
          <p:spPr>
            <a:xfrm>
              <a:off x="1332806" y="631767"/>
              <a:ext cx="9664453" cy="1180464"/>
            </a:xfrm>
            <a:prstGeom prst="wedgeRoundRectCallout">
              <a:avLst>
                <a:gd name="adj1" fmla="val -31455"/>
                <a:gd name="adj2" fmla="val 47196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Arabic"/>
                <a:ea typeface="微软雅黑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0C1A4E1-3E4C-1998-BE8A-4777AC4B6A97}"/>
                </a:ext>
              </a:extLst>
            </p:cNvPr>
            <p:cNvSpPr txBox="1"/>
            <p:nvPr/>
          </p:nvSpPr>
          <p:spPr>
            <a:xfrm>
              <a:off x="1002828" y="631766"/>
              <a:ext cx="10324407" cy="11199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Hình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2b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nước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từ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thể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khí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chuyển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sang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thể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lỏng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03991100-5C6E-57B6-B117-4C6315B569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9" b="57051"/>
          <a:stretch/>
        </p:blipFill>
        <p:spPr>
          <a:xfrm>
            <a:off x="775000" y="835339"/>
            <a:ext cx="4733997" cy="37287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7C2253-7991-170F-E0FC-902AA10A2E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66" r="1849" b="9491"/>
          <a:stretch/>
        </p:blipFill>
        <p:spPr>
          <a:xfrm>
            <a:off x="6683005" y="688020"/>
            <a:ext cx="4733997" cy="402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8999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80468DD-4149-AF41-269B-86C37F5BA51A}"/>
              </a:ext>
            </a:extLst>
          </p:cNvPr>
          <p:cNvGrpSpPr/>
          <p:nvPr/>
        </p:nvGrpSpPr>
        <p:grpSpPr>
          <a:xfrm>
            <a:off x="526473" y="535137"/>
            <a:ext cx="11139054" cy="1443292"/>
            <a:chOff x="-598516" y="468636"/>
            <a:chExt cx="11139054" cy="1443292"/>
          </a:xfrm>
        </p:grpSpPr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ED2DDC1A-416F-B95D-FC30-B9F1A8E19B26}"/>
                </a:ext>
              </a:extLst>
            </p:cNvPr>
            <p:cNvSpPr/>
            <p:nvPr/>
          </p:nvSpPr>
          <p:spPr>
            <a:xfrm>
              <a:off x="-598516" y="468636"/>
              <a:ext cx="11139054" cy="1443292"/>
            </a:xfrm>
            <a:prstGeom prst="wedgeRoundRectCallout">
              <a:avLst>
                <a:gd name="adj1" fmla="val -20411"/>
                <a:gd name="adj2" fmla="val 51591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D522A11-A3A4-CE69-3EB7-1BBE74794E19}"/>
                </a:ext>
              </a:extLst>
            </p:cNvPr>
            <p:cNvSpPr txBox="1"/>
            <p:nvPr/>
          </p:nvSpPr>
          <p:spPr>
            <a:xfrm>
              <a:off x="-476596" y="590117"/>
              <a:ext cx="10856422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3. Quan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sát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hình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4,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hãy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trả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lời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các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câu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hỏi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sau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đây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để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hoàn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thành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sơ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đồ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mô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tả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sử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chuyển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thể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của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nước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17EBAE90-93C6-45B8-CB44-193DFB25DA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02" y="2099910"/>
            <a:ext cx="10996613" cy="362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6036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D9A0C74-9C30-2958-0F89-99A9F09483FF}"/>
              </a:ext>
            </a:extLst>
          </p:cNvPr>
          <p:cNvGrpSpPr/>
          <p:nvPr/>
        </p:nvGrpSpPr>
        <p:grpSpPr>
          <a:xfrm>
            <a:off x="1219200" y="631768"/>
            <a:ext cx="10324406" cy="931026"/>
            <a:chOff x="1219200" y="631768"/>
            <a:chExt cx="10324406" cy="931026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34303AB9-363A-F1F4-43CB-0853EE59FAD4}"/>
                </a:ext>
              </a:extLst>
            </p:cNvPr>
            <p:cNvSpPr/>
            <p:nvPr/>
          </p:nvSpPr>
          <p:spPr>
            <a:xfrm>
              <a:off x="1978429" y="631768"/>
              <a:ext cx="9144000" cy="931026"/>
            </a:xfrm>
            <a:prstGeom prst="wedgeRoundRectCallout">
              <a:avLst>
                <a:gd name="adj1" fmla="val -56261"/>
                <a:gd name="adj2" fmla="val 37500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F6778F8-A995-7E2C-44BC-1C4BA3B4A925}"/>
                </a:ext>
              </a:extLst>
            </p:cNvPr>
            <p:cNvSpPr txBox="1"/>
            <p:nvPr/>
          </p:nvSpPr>
          <p:spPr>
            <a:xfrm>
              <a:off x="1219200" y="743338"/>
              <a:ext cx="1032440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Từ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còn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thiếu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ở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hình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4b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là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gì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?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48C13299-55E0-ADD4-AF80-C15DBBA707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93" y="2056367"/>
            <a:ext cx="10996613" cy="36274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4ED14A-E50B-0DA9-C6A7-5D34BD610629}"/>
              </a:ext>
            </a:extLst>
          </p:cNvPr>
          <p:cNvSpPr txBox="1"/>
          <p:nvPr/>
        </p:nvSpPr>
        <p:spPr>
          <a:xfrm>
            <a:off x="5297714" y="4928859"/>
            <a:ext cx="1814286" cy="584775"/>
          </a:xfrm>
          <a:prstGeom prst="rect">
            <a:avLst/>
          </a:prstGeom>
          <a:solidFill>
            <a:srgbClr val="AEDDE4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i="0" dirty="0" err="1">
                <a:solidFill>
                  <a:srgbClr val="DF5668"/>
                </a:solidFill>
                <a:effectLst/>
                <a:latin typeface="Cambria" panose="02040503050406030204" pitchFamily="18" charset="0"/>
              </a:rPr>
              <a:t>Thể</a:t>
            </a:r>
            <a:r>
              <a:rPr lang="en-US" sz="3200" b="1" i="0" dirty="0">
                <a:solidFill>
                  <a:srgbClr val="DF5668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DF5668"/>
                </a:solidFill>
                <a:effectLst/>
                <a:latin typeface="Cambria" panose="02040503050406030204" pitchFamily="18" charset="0"/>
              </a:rPr>
              <a:t>lỏng</a:t>
            </a:r>
            <a:endParaRPr lang="en-US" sz="3200" b="1" dirty="0">
              <a:solidFill>
                <a:srgbClr val="DF5668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1910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935355" y="987691"/>
            <a:ext cx="10321290" cy="5422941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51号-联盟综艺体" panose="00000500000000000000" charset="-122"/>
              <a:ea typeface="字魂151号-联盟综艺体" panose="00000500000000000000" charset="-122"/>
              <a:cs typeface="+mn-cs"/>
            </a:endParaRPr>
          </a:p>
        </p:txBody>
      </p:sp>
      <p:pic>
        <p:nvPicPr>
          <p:cNvPr id="44" name="图片 43" descr="图层 2"/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>
            <a:off x="8314690" y="0"/>
            <a:ext cx="3877310" cy="3785870"/>
          </a:xfrm>
          <a:prstGeom prst="rect">
            <a:avLst/>
          </a:prstGeom>
        </p:spPr>
      </p:pic>
      <p:pic>
        <p:nvPicPr>
          <p:cNvPr id="45" name="图片 44" descr="图层 2"/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 flipH="1">
            <a:off x="0" y="0"/>
            <a:ext cx="3877310" cy="3785870"/>
          </a:xfrm>
          <a:prstGeom prst="rect">
            <a:avLst/>
          </a:prstGeom>
        </p:spPr>
      </p:pic>
      <p:sp>
        <p:nvSpPr>
          <p:cNvPr id="5" name="zigzag-lines-in-side-view-position_31924"/>
          <p:cNvSpPr>
            <a:spLocks noChangeAspect="1"/>
          </p:cNvSpPr>
          <p:nvPr/>
        </p:nvSpPr>
        <p:spPr bwMode="auto">
          <a:xfrm rot="5400000">
            <a:off x="5856643" y="-773754"/>
            <a:ext cx="141034" cy="5675896"/>
          </a:xfrm>
          <a:custGeom>
            <a:avLst/>
            <a:gdLst>
              <a:gd name="connsiteX0" fmla="*/ 243276 w 323214"/>
              <a:gd name="connsiteY0" fmla="*/ 1272 h 607074"/>
              <a:gd name="connsiteX1" fmla="*/ 249275 w 323214"/>
              <a:gd name="connsiteY1" fmla="*/ 1272 h 607074"/>
              <a:gd name="connsiteX2" fmla="*/ 321941 w 323214"/>
              <a:gd name="connsiteY2" fmla="*/ 73833 h 607074"/>
              <a:gd name="connsiteX3" fmla="*/ 321941 w 323214"/>
              <a:gd name="connsiteY3" fmla="*/ 79823 h 607074"/>
              <a:gd name="connsiteX4" fmla="*/ 248369 w 323214"/>
              <a:gd name="connsiteY4" fmla="*/ 153288 h 607074"/>
              <a:gd name="connsiteX5" fmla="*/ 318885 w 323214"/>
              <a:gd name="connsiteY5" fmla="*/ 223701 h 607074"/>
              <a:gd name="connsiteX6" fmla="*/ 318885 w 323214"/>
              <a:gd name="connsiteY6" fmla="*/ 229691 h 607074"/>
              <a:gd name="connsiteX7" fmla="*/ 244973 w 323214"/>
              <a:gd name="connsiteY7" fmla="*/ 303495 h 607074"/>
              <a:gd name="connsiteX8" fmla="*/ 315150 w 323214"/>
              <a:gd name="connsiteY8" fmla="*/ 373569 h 607074"/>
              <a:gd name="connsiteX9" fmla="*/ 315150 w 323214"/>
              <a:gd name="connsiteY9" fmla="*/ 379559 h 607074"/>
              <a:gd name="connsiteX10" fmla="*/ 241578 w 323214"/>
              <a:gd name="connsiteY10" fmla="*/ 453024 h 607074"/>
              <a:gd name="connsiteX11" fmla="*/ 312094 w 323214"/>
              <a:gd name="connsiteY11" fmla="*/ 523437 h 607074"/>
              <a:gd name="connsiteX12" fmla="*/ 312094 w 323214"/>
              <a:gd name="connsiteY12" fmla="*/ 529427 h 607074"/>
              <a:gd name="connsiteX13" fmla="*/ 235579 w 323214"/>
              <a:gd name="connsiteY13" fmla="*/ 605831 h 607074"/>
              <a:gd name="connsiteX14" fmla="*/ 232523 w 323214"/>
              <a:gd name="connsiteY14" fmla="*/ 607074 h 607074"/>
              <a:gd name="connsiteX15" fmla="*/ 229580 w 323214"/>
              <a:gd name="connsiteY15" fmla="*/ 605831 h 607074"/>
              <a:gd name="connsiteX16" fmla="*/ 229580 w 323214"/>
              <a:gd name="connsiteY16" fmla="*/ 599841 h 607074"/>
              <a:gd name="connsiteX17" fmla="*/ 303152 w 323214"/>
              <a:gd name="connsiteY17" fmla="*/ 526376 h 607074"/>
              <a:gd name="connsiteX18" fmla="*/ 233428 w 323214"/>
              <a:gd name="connsiteY18" fmla="*/ 456867 h 607074"/>
              <a:gd name="connsiteX19" fmla="*/ 232975 w 323214"/>
              <a:gd name="connsiteY19" fmla="*/ 456302 h 607074"/>
              <a:gd name="connsiteX20" fmla="*/ 232636 w 323214"/>
              <a:gd name="connsiteY20" fmla="*/ 455963 h 607074"/>
              <a:gd name="connsiteX21" fmla="*/ 232636 w 323214"/>
              <a:gd name="connsiteY21" fmla="*/ 450085 h 607074"/>
              <a:gd name="connsiteX22" fmla="*/ 306208 w 323214"/>
              <a:gd name="connsiteY22" fmla="*/ 376621 h 607074"/>
              <a:gd name="connsiteX23" fmla="*/ 236484 w 323214"/>
              <a:gd name="connsiteY23" fmla="*/ 306999 h 607074"/>
              <a:gd name="connsiteX24" fmla="*/ 235239 w 323214"/>
              <a:gd name="connsiteY24" fmla="*/ 303947 h 607074"/>
              <a:gd name="connsiteX25" fmla="*/ 236371 w 323214"/>
              <a:gd name="connsiteY25" fmla="*/ 300104 h 607074"/>
              <a:gd name="connsiteX26" fmla="*/ 309943 w 323214"/>
              <a:gd name="connsiteY26" fmla="*/ 226640 h 607074"/>
              <a:gd name="connsiteX27" fmla="*/ 240219 w 323214"/>
              <a:gd name="connsiteY27" fmla="*/ 157131 h 607074"/>
              <a:gd name="connsiteX28" fmla="*/ 239880 w 323214"/>
              <a:gd name="connsiteY28" fmla="*/ 156453 h 607074"/>
              <a:gd name="connsiteX29" fmla="*/ 239427 w 323214"/>
              <a:gd name="connsiteY29" fmla="*/ 156226 h 607074"/>
              <a:gd name="connsiteX30" fmla="*/ 239427 w 323214"/>
              <a:gd name="connsiteY30" fmla="*/ 150236 h 607074"/>
              <a:gd name="connsiteX31" fmla="*/ 312999 w 323214"/>
              <a:gd name="connsiteY31" fmla="*/ 76771 h 607074"/>
              <a:gd name="connsiteX32" fmla="*/ 243276 w 323214"/>
              <a:gd name="connsiteY32" fmla="*/ 7263 h 607074"/>
              <a:gd name="connsiteX33" fmla="*/ 243276 w 323214"/>
              <a:gd name="connsiteY33" fmla="*/ 1272 h 607074"/>
              <a:gd name="connsiteX34" fmla="*/ 15004 w 323214"/>
              <a:gd name="connsiteY34" fmla="*/ 1272 h 607074"/>
              <a:gd name="connsiteX35" fmla="*/ 21005 w 323214"/>
              <a:gd name="connsiteY35" fmla="*/ 1272 h 607074"/>
              <a:gd name="connsiteX36" fmla="*/ 93705 w 323214"/>
              <a:gd name="connsiteY36" fmla="*/ 73833 h 607074"/>
              <a:gd name="connsiteX37" fmla="*/ 93705 w 323214"/>
              <a:gd name="connsiteY37" fmla="*/ 79823 h 607074"/>
              <a:gd name="connsiteX38" fmla="*/ 19986 w 323214"/>
              <a:gd name="connsiteY38" fmla="*/ 153288 h 607074"/>
              <a:gd name="connsiteX39" fmla="*/ 90534 w 323214"/>
              <a:gd name="connsiteY39" fmla="*/ 223701 h 607074"/>
              <a:gd name="connsiteX40" fmla="*/ 90534 w 323214"/>
              <a:gd name="connsiteY40" fmla="*/ 229691 h 607074"/>
              <a:gd name="connsiteX41" fmla="*/ 16589 w 323214"/>
              <a:gd name="connsiteY41" fmla="*/ 303495 h 607074"/>
              <a:gd name="connsiteX42" fmla="*/ 86797 w 323214"/>
              <a:gd name="connsiteY42" fmla="*/ 373569 h 607074"/>
              <a:gd name="connsiteX43" fmla="*/ 86797 w 323214"/>
              <a:gd name="connsiteY43" fmla="*/ 379559 h 607074"/>
              <a:gd name="connsiteX44" fmla="*/ 13192 w 323214"/>
              <a:gd name="connsiteY44" fmla="*/ 453024 h 607074"/>
              <a:gd name="connsiteX45" fmla="*/ 83740 w 323214"/>
              <a:gd name="connsiteY45" fmla="*/ 523437 h 607074"/>
              <a:gd name="connsiteX46" fmla="*/ 83740 w 323214"/>
              <a:gd name="connsiteY46" fmla="*/ 529427 h 607074"/>
              <a:gd name="connsiteX47" fmla="*/ 7190 w 323214"/>
              <a:gd name="connsiteY47" fmla="*/ 605831 h 607074"/>
              <a:gd name="connsiteX48" fmla="*/ 4133 w 323214"/>
              <a:gd name="connsiteY48" fmla="*/ 607074 h 607074"/>
              <a:gd name="connsiteX49" fmla="*/ 1188 w 323214"/>
              <a:gd name="connsiteY49" fmla="*/ 605831 h 607074"/>
              <a:gd name="connsiteX50" fmla="*/ 1188 w 323214"/>
              <a:gd name="connsiteY50" fmla="*/ 599841 h 607074"/>
              <a:gd name="connsiteX51" fmla="*/ 74794 w 323214"/>
              <a:gd name="connsiteY51" fmla="*/ 526376 h 607074"/>
              <a:gd name="connsiteX52" fmla="*/ 5038 w 323214"/>
              <a:gd name="connsiteY52" fmla="*/ 456867 h 607074"/>
              <a:gd name="connsiteX53" fmla="*/ 4699 w 323214"/>
              <a:gd name="connsiteY53" fmla="*/ 456302 h 607074"/>
              <a:gd name="connsiteX54" fmla="*/ 4246 w 323214"/>
              <a:gd name="connsiteY54" fmla="*/ 455963 h 607074"/>
              <a:gd name="connsiteX55" fmla="*/ 4246 w 323214"/>
              <a:gd name="connsiteY55" fmla="*/ 450085 h 607074"/>
              <a:gd name="connsiteX56" fmla="*/ 77851 w 323214"/>
              <a:gd name="connsiteY56" fmla="*/ 376621 h 607074"/>
              <a:gd name="connsiteX57" fmla="*/ 8209 w 323214"/>
              <a:gd name="connsiteY57" fmla="*/ 306999 h 607074"/>
              <a:gd name="connsiteX58" fmla="*/ 6964 w 323214"/>
              <a:gd name="connsiteY58" fmla="*/ 303947 h 607074"/>
              <a:gd name="connsiteX59" fmla="*/ 7983 w 323214"/>
              <a:gd name="connsiteY59" fmla="*/ 300104 h 607074"/>
              <a:gd name="connsiteX60" fmla="*/ 81588 w 323214"/>
              <a:gd name="connsiteY60" fmla="*/ 226640 h 607074"/>
              <a:gd name="connsiteX61" fmla="*/ 11946 w 323214"/>
              <a:gd name="connsiteY61" fmla="*/ 157131 h 607074"/>
              <a:gd name="connsiteX62" fmla="*/ 11493 w 323214"/>
              <a:gd name="connsiteY62" fmla="*/ 156453 h 607074"/>
              <a:gd name="connsiteX63" fmla="*/ 11153 w 323214"/>
              <a:gd name="connsiteY63" fmla="*/ 156226 h 607074"/>
              <a:gd name="connsiteX64" fmla="*/ 11153 w 323214"/>
              <a:gd name="connsiteY64" fmla="*/ 150236 h 607074"/>
              <a:gd name="connsiteX65" fmla="*/ 84646 w 323214"/>
              <a:gd name="connsiteY65" fmla="*/ 76771 h 607074"/>
              <a:gd name="connsiteX66" fmla="*/ 15004 w 323214"/>
              <a:gd name="connsiteY66" fmla="*/ 7263 h 607074"/>
              <a:gd name="connsiteX67" fmla="*/ 15004 w 323214"/>
              <a:gd name="connsiteY67" fmla="*/ 1272 h 607074"/>
              <a:gd name="connsiteX68" fmla="*/ 129172 w 323214"/>
              <a:gd name="connsiteY68" fmla="*/ 1230 h 607074"/>
              <a:gd name="connsiteX69" fmla="*/ 135171 w 323214"/>
              <a:gd name="connsiteY69" fmla="*/ 1230 h 607074"/>
              <a:gd name="connsiteX70" fmla="*/ 207837 w 323214"/>
              <a:gd name="connsiteY70" fmla="*/ 73796 h 607074"/>
              <a:gd name="connsiteX71" fmla="*/ 207837 w 323214"/>
              <a:gd name="connsiteY71" fmla="*/ 79787 h 607074"/>
              <a:gd name="connsiteX72" fmla="*/ 134265 w 323214"/>
              <a:gd name="connsiteY72" fmla="*/ 153256 h 607074"/>
              <a:gd name="connsiteX73" fmla="*/ 204781 w 323214"/>
              <a:gd name="connsiteY73" fmla="*/ 223674 h 607074"/>
              <a:gd name="connsiteX74" fmla="*/ 204781 w 323214"/>
              <a:gd name="connsiteY74" fmla="*/ 229665 h 607074"/>
              <a:gd name="connsiteX75" fmla="*/ 130756 w 323214"/>
              <a:gd name="connsiteY75" fmla="*/ 303474 h 607074"/>
              <a:gd name="connsiteX76" fmla="*/ 201046 w 323214"/>
              <a:gd name="connsiteY76" fmla="*/ 373553 h 607074"/>
              <a:gd name="connsiteX77" fmla="*/ 201046 w 323214"/>
              <a:gd name="connsiteY77" fmla="*/ 379544 h 607074"/>
              <a:gd name="connsiteX78" fmla="*/ 127474 w 323214"/>
              <a:gd name="connsiteY78" fmla="*/ 453013 h 607074"/>
              <a:gd name="connsiteX79" fmla="*/ 197877 w 323214"/>
              <a:gd name="connsiteY79" fmla="*/ 523431 h 607074"/>
              <a:gd name="connsiteX80" fmla="*/ 197877 w 323214"/>
              <a:gd name="connsiteY80" fmla="*/ 529422 h 607074"/>
              <a:gd name="connsiteX81" fmla="*/ 121362 w 323214"/>
              <a:gd name="connsiteY81" fmla="*/ 605831 h 607074"/>
              <a:gd name="connsiteX82" fmla="*/ 118419 w 323214"/>
              <a:gd name="connsiteY82" fmla="*/ 607074 h 607074"/>
              <a:gd name="connsiteX83" fmla="*/ 115363 w 323214"/>
              <a:gd name="connsiteY83" fmla="*/ 605831 h 607074"/>
              <a:gd name="connsiteX84" fmla="*/ 115363 w 323214"/>
              <a:gd name="connsiteY84" fmla="*/ 599840 h 607074"/>
              <a:gd name="connsiteX85" fmla="*/ 188935 w 323214"/>
              <a:gd name="connsiteY85" fmla="*/ 526483 h 607074"/>
              <a:gd name="connsiteX86" fmla="*/ 119324 w 323214"/>
              <a:gd name="connsiteY86" fmla="*/ 456856 h 607074"/>
              <a:gd name="connsiteX87" fmla="*/ 118871 w 323214"/>
              <a:gd name="connsiteY87" fmla="*/ 456291 h 607074"/>
              <a:gd name="connsiteX88" fmla="*/ 118532 w 323214"/>
              <a:gd name="connsiteY88" fmla="*/ 456065 h 607074"/>
              <a:gd name="connsiteX89" fmla="*/ 118532 w 323214"/>
              <a:gd name="connsiteY89" fmla="*/ 450075 h 607074"/>
              <a:gd name="connsiteX90" fmla="*/ 192104 w 323214"/>
              <a:gd name="connsiteY90" fmla="*/ 376605 h 607074"/>
              <a:gd name="connsiteX91" fmla="*/ 122380 w 323214"/>
              <a:gd name="connsiteY91" fmla="*/ 306978 h 607074"/>
              <a:gd name="connsiteX92" fmla="*/ 121135 w 323214"/>
              <a:gd name="connsiteY92" fmla="*/ 303926 h 607074"/>
              <a:gd name="connsiteX93" fmla="*/ 122267 w 323214"/>
              <a:gd name="connsiteY93" fmla="*/ 300083 h 607074"/>
              <a:gd name="connsiteX94" fmla="*/ 195839 w 323214"/>
              <a:gd name="connsiteY94" fmla="*/ 226613 h 607074"/>
              <a:gd name="connsiteX95" fmla="*/ 126115 w 323214"/>
              <a:gd name="connsiteY95" fmla="*/ 157100 h 607074"/>
              <a:gd name="connsiteX96" fmla="*/ 125663 w 323214"/>
              <a:gd name="connsiteY96" fmla="*/ 156421 h 607074"/>
              <a:gd name="connsiteX97" fmla="*/ 125323 w 323214"/>
              <a:gd name="connsiteY97" fmla="*/ 156195 h 607074"/>
              <a:gd name="connsiteX98" fmla="*/ 125323 w 323214"/>
              <a:gd name="connsiteY98" fmla="*/ 150205 h 607074"/>
              <a:gd name="connsiteX99" fmla="*/ 198895 w 323214"/>
              <a:gd name="connsiteY99" fmla="*/ 76735 h 607074"/>
              <a:gd name="connsiteX100" fmla="*/ 129172 w 323214"/>
              <a:gd name="connsiteY100" fmla="*/ 7221 h 607074"/>
              <a:gd name="connsiteX101" fmla="*/ 129172 w 323214"/>
              <a:gd name="connsiteY101" fmla="*/ 1230 h 607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323214" h="607074">
                <a:moveTo>
                  <a:pt x="243276" y="1272"/>
                </a:moveTo>
                <a:cubicBezTo>
                  <a:pt x="244973" y="-423"/>
                  <a:pt x="247690" y="-423"/>
                  <a:pt x="249275" y="1272"/>
                </a:cubicBezTo>
                <a:lnTo>
                  <a:pt x="321941" y="73833"/>
                </a:lnTo>
                <a:cubicBezTo>
                  <a:pt x="323639" y="75415"/>
                  <a:pt x="323639" y="78128"/>
                  <a:pt x="321941" y="79823"/>
                </a:cubicBezTo>
                <a:lnTo>
                  <a:pt x="248369" y="153288"/>
                </a:lnTo>
                <a:lnTo>
                  <a:pt x="318885" y="223701"/>
                </a:lnTo>
                <a:cubicBezTo>
                  <a:pt x="320470" y="225283"/>
                  <a:pt x="320470" y="227996"/>
                  <a:pt x="318885" y="229691"/>
                </a:cubicBezTo>
                <a:lnTo>
                  <a:pt x="244973" y="303495"/>
                </a:lnTo>
                <a:lnTo>
                  <a:pt x="315150" y="373569"/>
                </a:lnTo>
                <a:cubicBezTo>
                  <a:pt x="316848" y="375264"/>
                  <a:pt x="316848" y="377977"/>
                  <a:pt x="315150" y="379559"/>
                </a:cubicBezTo>
                <a:lnTo>
                  <a:pt x="241578" y="453024"/>
                </a:lnTo>
                <a:lnTo>
                  <a:pt x="312094" y="523437"/>
                </a:lnTo>
                <a:cubicBezTo>
                  <a:pt x="313678" y="525133"/>
                  <a:pt x="313678" y="527845"/>
                  <a:pt x="312094" y="529427"/>
                </a:cubicBezTo>
                <a:lnTo>
                  <a:pt x="235579" y="605831"/>
                </a:lnTo>
                <a:cubicBezTo>
                  <a:pt x="234673" y="606735"/>
                  <a:pt x="233655" y="607074"/>
                  <a:pt x="232523" y="607074"/>
                </a:cubicBezTo>
                <a:cubicBezTo>
                  <a:pt x="231504" y="607074"/>
                  <a:pt x="230372" y="606735"/>
                  <a:pt x="229580" y="605831"/>
                </a:cubicBezTo>
                <a:cubicBezTo>
                  <a:pt x="227882" y="604248"/>
                  <a:pt x="227882" y="601536"/>
                  <a:pt x="229580" y="599841"/>
                </a:cubicBezTo>
                <a:lnTo>
                  <a:pt x="303152" y="526376"/>
                </a:lnTo>
                <a:lnTo>
                  <a:pt x="233428" y="456867"/>
                </a:lnTo>
                <a:cubicBezTo>
                  <a:pt x="233202" y="456641"/>
                  <a:pt x="233202" y="456415"/>
                  <a:pt x="232975" y="456302"/>
                </a:cubicBezTo>
                <a:cubicBezTo>
                  <a:pt x="232862" y="456189"/>
                  <a:pt x="232749" y="456189"/>
                  <a:pt x="232636" y="455963"/>
                </a:cubicBezTo>
                <a:cubicBezTo>
                  <a:pt x="231051" y="454380"/>
                  <a:pt x="231051" y="451668"/>
                  <a:pt x="232636" y="450085"/>
                </a:cubicBezTo>
                <a:lnTo>
                  <a:pt x="306208" y="376621"/>
                </a:lnTo>
                <a:lnTo>
                  <a:pt x="236484" y="306999"/>
                </a:lnTo>
                <a:cubicBezTo>
                  <a:pt x="235692" y="306208"/>
                  <a:pt x="235239" y="305077"/>
                  <a:pt x="235239" y="303947"/>
                </a:cubicBezTo>
                <a:cubicBezTo>
                  <a:pt x="235013" y="302591"/>
                  <a:pt x="235352" y="301122"/>
                  <a:pt x="236371" y="300104"/>
                </a:cubicBezTo>
                <a:lnTo>
                  <a:pt x="309943" y="226640"/>
                </a:lnTo>
                <a:lnTo>
                  <a:pt x="240219" y="157131"/>
                </a:lnTo>
                <a:cubicBezTo>
                  <a:pt x="239993" y="156905"/>
                  <a:pt x="239993" y="156679"/>
                  <a:pt x="239880" y="156453"/>
                </a:cubicBezTo>
                <a:cubicBezTo>
                  <a:pt x="239654" y="156339"/>
                  <a:pt x="239540" y="156339"/>
                  <a:pt x="239427" y="156226"/>
                </a:cubicBezTo>
                <a:cubicBezTo>
                  <a:pt x="237843" y="154531"/>
                  <a:pt x="237843" y="151932"/>
                  <a:pt x="239427" y="150236"/>
                </a:cubicBezTo>
                <a:lnTo>
                  <a:pt x="312999" y="76771"/>
                </a:lnTo>
                <a:lnTo>
                  <a:pt x="243276" y="7263"/>
                </a:lnTo>
                <a:cubicBezTo>
                  <a:pt x="241691" y="5567"/>
                  <a:pt x="241691" y="2855"/>
                  <a:pt x="243276" y="1272"/>
                </a:cubicBezTo>
                <a:close/>
                <a:moveTo>
                  <a:pt x="15004" y="1272"/>
                </a:moveTo>
                <a:cubicBezTo>
                  <a:pt x="16589" y="-423"/>
                  <a:pt x="19307" y="-423"/>
                  <a:pt x="21005" y="1272"/>
                </a:cubicBezTo>
                <a:lnTo>
                  <a:pt x="93705" y="73833"/>
                </a:lnTo>
                <a:cubicBezTo>
                  <a:pt x="95290" y="75415"/>
                  <a:pt x="95290" y="78128"/>
                  <a:pt x="93705" y="79823"/>
                </a:cubicBezTo>
                <a:lnTo>
                  <a:pt x="19986" y="153288"/>
                </a:lnTo>
                <a:lnTo>
                  <a:pt x="90534" y="223701"/>
                </a:lnTo>
                <a:cubicBezTo>
                  <a:pt x="92233" y="225283"/>
                  <a:pt x="92233" y="227996"/>
                  <a:pt x="90534" y="229691"/>
                </a:cubicBezTo>
                <a:lnTo>
                  <a:pt x="16589" y="303495"/>
                </a:lnTo>
                <a:lnTo>
                  <a:pt x="86797" y="373569"/>
                </a:lnTo>
                <a:cubicBezTo>
                  <a:pt x="88496" y="375264"/>
                  <a:pt x="88496" y="377977"/>
                  <a:pt x="86797" y="379559"/>
                </a:cubicBezTo>
                <a:lnTo>
                  <a:pt x="13192" y="453024"/>
                </a:lnTo>
                <a:lnTo>
                  <a:pt x="83740" y="523437"/>
                </a:lnTo>
                <a:cubicBezTo>
                  <a:pt x="85438" y="525133"/>
                  <a:pt x="85438" y="527845"/>
                  <a:pt x="83740" y="529427"/>
                </a:cubicBezTo>
                <a:lnTo>
                  <a:pt x="7190" y="605831"/>
                </a:lnTo>
                <a:cubicBezTo>
                  <a:pt x="6397" y="606735"/>
                  <a:pt x="5265" y="607074"/>
                  <a:pt x="4133" y="607074"/>
                </a:cubicBezTo>
                <a:cubicBezTo>
                  <a:pt x="3113" y="607074"/>
                  <a:pt x="1981" y="606735"/>
                  <a:pt x="1188" y="605831"/>
                </a:cubicBezTo>
                <a:cubicBezTo>
                  <a:pt x="-397" y="604248"/>
                  <a:pt x="-397" y="601536"/>
                  <a:pt x="1188" y="599841"/>
                </a:cubicBezTo>
                <a:lnTo>
                  <a:pt x="74794" y="526376"/>
                </a:lnTo>
                <a:lnTo>
                  <a:pt x="5038" y="456867"/>
                </a:lnTo>
                <a:cubicBezTo>
                  <a:pt x="4925" y="456641"/>
                  <a:pt x="4812" y="456415"/>
                  <a:pt x="4699" y="456302"/>
                </a:cubicBezTo>
                <a:cubicBezTo>
                  <a:pt x="4586" y="456189"/>
                  <a:pt x="4359" y="456189"/>
                  <a:pt x="4246" y="455963"/>
                </a:cubicBezTo>
                <a:cubicBezTo>
                  <a:pt x="2660" y="454380"/>
                  <a:pt x="2660" y="451668"/>
                  <a:pt x="4246" y="450085"/>
                </a:cubicBezTo>
                <a:lnTo>
                  <a:pt x="77851" y="376621"/>
                </a:lnTo>
                <a:lnTo>
                  <a:pt x="8209" y="306999"/>
                </a:lnTo>
                <a:cubicBezTo>
                  <a:pt x="7303" y="306208"/>
                  <a:pt x="6964" y="305077"/>
                  <a:pt x="6964" y="303947"/>
                </a:cubicBezTo>
                <a:cubicBezTo>
                  <a:pt x="6624" y="302591"/>
                  <a:pt x="6964" y="301122"/>
                  <a:pt x="7983" y="300104"/>
                </a:cubicBezTo>
                <a:lnTo>
                  <a:pt x="81588" y="226640"/>
                </a:lnTo>
                <a:lnTo>
                  <a:pt x="11946" y="157131"/>
                </a:lnTo>
                <a:cubicBezTo>
                  <a:pt x="11720" y="156905"/>
                  <a:pt x="11606" y="156679"/>
                  <a:pt x="11493" y="156453"/>
                </a:cubicBezTo>
                <a:cubicBezTo>
                  <a:pt x="11380" y="156339"/>
                  <a:pt x="11267" y="156339"/>
                  <a:pt x="11153" y="156226"/>
                </a:cubicBezTo>
                <a:cubicBezTo>
                  <a:pt x="9455" y="154531"/>
                  <a:pt x="9455" y="151932"/>
                  <a:pt x="11153" y="150236"/>
                </a:cubicBezTo>
                <a:lnTo>
                  <a:pt x="84646" y="76771"/>
                </a:lnTo>
                <a:lnTo>
                  <a:pt x="15004" y="7263"/>
                </a:lnTo>
                <a:cubicBezTo>
                  <a:pt x="13305" y="5567"/>
                  <a:pt x="13305" y="2855"/>
                  <a:pt x="15004" y="1272"/>
                </a:cubicBezTo>
                <a:close/>
                <a:moveTo>
                  <a:pt x="129172" y="1230"/>
                </a:moveTo>
                <a:cubicBezTo>
                  <a:pt x="130869" y="-352"/>
                  <a:pt x="133586" y="-352"/>
                  <a:pt x="135171" y="1230"/>
                </a:cubicBezTo>
                <a:lnTo>
                  <a:pt x="207837" y="73796"/>
                </a:lnTo>
                <a:cubicBezTo>
                  <a:pt x="209535" y="75491"/>
                  <a:pt x="209535" y="78091"/>
                  <a:pt x="207837" y="79787"/>
                </a:cubicBezTo>
                <a:lnTo>
                  <a:pt x="134265" y="153256"/>
                </a:lnTo>
                <a:lnTo>
                  <a:pt x="204781" y="223674"/>
                </a:lnTo>
                <a:cubicBezTo>
                  <a:pt x="206366" y="225257"/>
                  <a:pt x="206366" y="227970"/>
                  <a:pt x="204781" y="229665"/>
                </a:cubicBezTo>
                <a:lnTo>
                  <a:pt x="130756" y="303474"/>
                </a:lnTo>
                <a:lnTo>
                  <a:pt x="201046" y="373553"/>
                </a:lnTo>
                <a:cubicBezTo>
                  <a:pt x="202631" y="375248"/>
                  <a:pt x="202631" y="377961"/>
                  <a:pt x="201046" y="379544"/>
                </a:cubicBezTo>
                <a:lnTo>
                  <a:pt x="127474" y="453013"/>
                </a:lnTo>
                <a:lnTo>
                  <a:pt x="197877" y="523431"/>
                </a:lnTo>
                <a:cubicBezTo>
                  <a:pt x="199574" y="525127"/>
                  <a:pt x="199574" y="527840"/>
                  <a:pt x="197877" y="529422"/>
                </a:cubicBezTo>
                <a:lnTo>
                  <a:pt x="121362" y="605831"/>
                </a:lnTo>
                <a:cubicBezTo>
                  <a:pt x="120569" y="606735"/>
                  <a:pt x="119437" y="607074"/>
                  <a:pt x="118419" y="607074"/>
                </a:cubicBezTo>
                <a:cubicBezTo>
                  <a:pt x="117287" y="607074"/>
                  <a:pt x="116268" y="606735"/>
                  <a:pt x="115363" y="605831"/>
                </a:cubicBezTo>
                <a:cubicBezTo>
                  <a:pt x="113778" y="604248"/>
                  <a:pt x="113778" y="601535"/>
                  <a:pt x="115363" y="599840"/>
                </a:cubicBezTo>
                <a:lnTo>
                  <a:pt x="188935" y="526483"/>
                </a:lnTo>
                <a:lnTo>
                  <a:pt x="119324" y="456856"/>
                </a:lnTo>
                <a:cubicBezTo>
                  <a:pt x="119098" y="456743"/>
                  <a:pt x="118985" y="456404"/>
                  <a:pt x="118871" y="456291"/>
                </a:cubicBezTo>
                <a:cubicBezTo>
                  <a:pt x="118758" y="456178"/>
                  <a:pt x="118645" y="456178"/>
                  <a:pt x="118532" y="456065"/>
                </a:cubicBezTo>
                <a:cubicBezTo>
                  <a:pt x="116834" y="454370"/>
                  <a:pt x="116834" y="451657"/>
                  <a:pt x="118532" y="450075"/>
                </a:cubicBezTo>
                <a:lnTo>
                  <a:pt x="192104" y="376605"/>
                </a:lnTo>
                <a:lnTo>
                  <a:pt x="122380" y="306978"/>
                </a:lnTo>
                <a:cubicBezTo>
                  <a:pt x="121588" y="306187"/>
                  <a:pt x="121135" y="305056"/>
                  <a:pt x="121135" y="303926"/>
                </a:cubicBezTo>
                <a:cubicBezTo>
                  <a:pt x="120909" y="302570"/>
                  <a:pt x="121248" y="301100"/>
                  <a:pt x="122267" y="300083"/>
                </a:cubicBezTo>
                <a:lnTo>
                  <a:pt x="195839" y="226613"/>
                </a:lnTo>
                <a:lnTo>
                  <a:pt x="126115" y="157100"/>
                </a:lnTo>
                <a:cubicBezTo>
                  <a:pt x="125889" y="156873"/>
                  <a:pt x="125889" y="156647"/>
                  <a:pt x="125663" y="156421"/>
                </a:cubicBezTo>
                <a:cubicBezTo>
                  <a:pt x="125550" y="156308"/>
                  <a:pt x="125436" y="156308"/>
                  <a:pt x="125323" y="156195"/>
                </a:cubicBezTo>
                <a:cubicBezTo>
                  <a:pt x="123739" y="154613"/>
                  <a:pt x="123739" y="151900"/>
                  <a:pt x="125323" y="150205"/>
                </a:cubicBezTo>
                <a:lnTo>
                  <a:pt x="198895" y="76735"/>
                </a:lnTo>
                <a:lnTo>
                  <a:pt x="129172" y="7221"/>
                </a:lnTo>
                <a:cubicBezTo>
                  <a:pt x="127587" y="5526"/>
                  <a:pt x="127587" y="2926"/>
                  <a:pt x="129172" y="1230"/>
                </a:cubicBezTo>
                <a:close/>
              </a:path>
            </a:pathLst>
          </a:custGeom>
          <a:noFill/>
          <a:ln>
            <a:solidFill>
              <a:srgbClr val="1D87D1"/>
            </a:solidFill>
          </a:ln>
        </p:spPr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659CA4-779C-2D83-2811-C2BCD5D46C00}"/>
              </a:ext>
            </a:extLst>
          </p:cNvPr>
          <p:cNvSpPr txBox="1"/>
          <p:nvPr/>
        </p:nvSpPr>
        <p:spPr>
          <a:xfrm>
            <a:off x="933797" y="2340256"/>
            <a:ext cx="10324406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Quan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sát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và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làm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được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thí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nghiệm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đơn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giản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để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phát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hiện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ra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sự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chuyển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thể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của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nước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Vẽ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sơ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đồ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và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sử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dụn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được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các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thuật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ngữ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: bay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hơi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ngưng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tụ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đông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đặc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nóng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chảy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để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mô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tả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sự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chuyển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thể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nước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ẽ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được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sơ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đồ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và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ghi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chú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được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vòng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tuần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hoàn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nước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trong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tự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nhiên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.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endParaRPr lang="en-US" sz="3200" dirty="0">
              <a:latin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D2DAB1-4E2B-D3BA-EEFF-36D06A6A16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4509" y="1053889"/>
            <a:ext cx="6145301" cy="12863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56F7D12-9F81-5402-4412-364FB5BAB87D}"/>
              </a:ext>
            </a:extLst>
          </p:cNvPr>
          <p:cNvGrpSpPr/>
          <p:nvPr/>
        </p:nvGrpSpPr>
        <p:grpSpPr>
          <a:xfrm>
            <a:off x="958736" y="631766"/>
            <a:ext cx="10778834" cy="1323440"/>
            <a:chOff x="958736" y="631766"/>
            <a:chExt cx="10778834" cy="1323440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06C23564-C570-25B5-2610-74BED8574A75}"/>
                </a:ext>
              </a:extLst>
            </p:cNvPr>
            <p:cNvSpPr/>
            <p:nvPr/>
          </p:nvSpPr>
          <p:spPr>
            <a:xfrm>
              <a:off x="1163781" y="631767"/>
              <a:ext cx="10413075" cy="1323439"/>
            </a:xfrm>
            <a:prstGeom prst="wedgeRoundRectCallout">
              <a:avLst>
                <a:gd name="adj1" fmla="val -56261"/>
                <a:gd name="adj2" fmla="val 37500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3471917-5CC2-FEA1-630F-ED1318E9772D}"/>
                </a:ext>
              </a:extLst>
            </p:cNvPr>
            <p:cNvSpPr txBox="1"/>
            <p:nvPr/>
          </p:nvSpPr>
          <p:spPr>
            <a:xfrm>
              <a:off x="958736" y="631766"/>
              <a:ext cx="10778834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Hiện tượng nào tương ứng với các số </a:t>
              </a:r>
              <a:endParaRPr lang="en-US" sz="36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endParaRPr>
            </a:p>
            <a:p>
              <a:pPr algn="ctr"/>
              <a:r>
                <a:rPr lang="vi-VN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(1), (2),  (3), (4) mô tả sự chuyển thể của nước?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E1A1685F-7CB4-C6D0-61C0-23322C264B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64" y="1955206"/>
            <a:ext cx="10996613" cy="36274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A02B00-85E9-9D46-F266-468544726ECA}"/>
              </a:ext>
            </a:extLst>
          </p:cNvPr>
          <p:cNvSpPr txBox="1"/>
          <p:nvPr/>
        </p:nvSpPr>
        <p:spPr>
          <a:xfrm>
            <a:off x="5167085" y="4827698"/>
            <a:ext cx="1814286" cy="584775"/>
          </a:xfrm>
          <a:prstGeom prst="rect">
            <a:avLst/>
          </a:prstGeom>
          <a:solidFill>
            <a:srgbClr val="AEDDE4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i="0" dirty="0" err="1">
                <a:solidFill>
                  <a:srgbClr val="DF5668"/>
                </a:solidFill>
                <a:effectLst/>
                <a:latin typeface="Cambria" panose="02040503050406030204" pitchFamily="18" charset="0"/>
              </a:rPr>
              <a:t>Thể</a:t>
            </a:r>
            <a:r>
              <a:rPr lang="en-US" sz="3200" b="1" i="0" dirty="0">
                <a:solidFill>
                  <a:srgbClr val="DF5668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DF5668"/>
                </a:solidFill>
                <a:effectLst/>
                <a:latin typeface="Cambria" panose="02040503050406030204" pitchFamily="18" charset="0"/>
              </a:rPr>
              <a:t>lỏng</a:t>
            </a:r>
            <a:endParaRPr lang="en-US" sz="3200" b="1" dirty="0">
              <a:solidFill>
                <a:srgbClr val="DF5668"/>
              </a:solidFill>
              <a:latin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B12413-9C5F-E32B-CE0D-24F502DCCAD2}"/>
              </a:ext>
            </a:extLst>
          </p:cNvPr>
          <p:cNvSpPr txBox="1"/>
          <p:nvPr/>
        </p:nvSpPr>
        <p:spPr>
          <a:xfrm>
            <a:off x="3352799" y="4297070"/>
            <a:ext cx="1814286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i="0" dirty="0" err="1">
                <a:solidFill>
                  <a:srgbClr val="DF5668"/>
                </a:solidFill>
                <a:effectLst/>
                <a:latin typeface="Cambria" panose="02040503050406030204" pitchFamily="18" charset="0"/>
              </a:rPr>
              <a:t>Nóng</a:t>
            </a:r>
            <a:r>
              <a:rPr lang="en-US" sz="2400" b="1" i="0" dirty="0">
                <a:solidFill>
                  <a:srgbClr val="DF5668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DF5668"/>
                </a:solidFill>
                <a:effectLst/>
                <a:latin typeface="Cambria" panose="02040503050406030204" pitchFamily="18" charset="0"/>
              </a:rPr>
              <a:t>chảy</a:t>
            </a:r>
            <a:endParaRPr lang="en-US" sz="2400" b="1" dirty="0">
              <a:solidFill>
                <a:srgbClr val="DF5668"/>
              </a:solidFill>
              <a:latin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DDFB2B-1DB2-73E1-F491-1D23820F5D2F}"/>
              </a:ext>
            </a:extLst>
          </p:cNvPr>
          <p:cNvSpPr txBox="1"/>
          <p:nvPr/>
        </p:nvSpPr>
        <p:spPr>
          <a:xfrm>
            <a:off x="7196377" y="4287554"/>
            <a:ext cx="1814286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i="0" dirty="0">
                <a:solidFill>
                  <a:srgbClr val="DF5668"/>
                </a:solidFill>
                <a:effectLst/>
                <a:latin typeface="Cambria" panose="02040503050406030204" pitchFamily="18" charset="0"/>
              </a:rPr>
              <a:t>Bay </a:t>
            </a:r>
            <a:r>
              <a:rPr lang="en-US" sz="2400" b="1" i="0" dirty="0" err="1">
                <a:solidFill>
                  <a:srgbClr val="DF5668"/>
                </a:solidFill>
                <a:effectLst/>
                <a:latin typeface="Cambria" panose="02040503050406030204" pitchFamily="18" charset="0"/>
              </a:rPr>
              <a:t>hơi</a:t>
            </a:r>
            <a:endParaRPr lang="en-US" sz="2400" b="1" dirty="0">
              <a:solidFill>
                <a:srgbClr val="DF5668"/>
              </a:solidFill>
              <a:latin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3FFBA1-88B5-FF25-A3E7-5908A831CF59}"/>
              </a:ext>
            </a:extLst>
          </p:cNvPr>
          <p:cNvSpPr txBox="1"/>
          <p:nvPr/>
        </p:nvSpPr>
        <p:spPr>
          <a:xfrm>
            <a:off x="3428080" y="5150698"/>
            <a:ext cx="1814286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DF5668"/>
                </a:solidFill>
                <a:latin typeface="Cambria" panose="02040503050406030204" pitchFamily="18" charset="0"/>
              </a:rPr>
              <a:t>Đông</a:t>
            </a:r>
            <a:r>
              <a:rPr lang="en-US" sz="2400" b="1" dirty="0">
                <a:solidFill>
                  <a:srgbClr val="DF5668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DF5668"/>
                </a:solidFill>
                <a:latin typeface="Cambria" panose="02040503050406030204" pitchFamily="18" charset="0"/>
              </a:rPr>
              <a:t>đặc</a:t>
            </a:r>
            <a:endParaRPr lang="en-US" sz="2400" b="1" dirty="0">
              <a:solidFill>
                <a:srgbClr val="DF5668"/>
              </a:solidFill>
              <a:latin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0FAA25-744D-7036-2862-8F664A73D3C4}"/>
              </a:ext>
            </a:extLst>
          </p:cNvPr>
          <p:cNvSpPr txBox="1"/>
          <p:nvPr/>
        </p:nvSpPr>
        <p:spPr>
          <a:xfrm>
            <a:off x="7271658" y="5141182"/>
            <a:ext cx="1814286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i="0" dirty="0" err="1">
                <a:solidFill>
                  <a:srgbClr val="DF5668"/>
                </a:solidFill>
                <a:effectLst/>
                <a:latin typeface="Cambria" panose="02040503050406030204" pitchFamily="18" charset="0"/>
              </a:rPr>
              <a:t>Ngưng</a:t>
            </a:r>
            <a:r>
              <a:rPr lang="en-US" sz="2400" b="1" i="0" dirty="0">
                <a:solidFill>
                  <a:srgbClr val="DF5668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DF5668"/>
                </a:solidFill>
                <a:effectLst/>
                <a:latin typeface="Cambria" panose="02040503050406030204" pitchFamily="18" charset="0"/>
              </a:rPr>
              <a:t>tụ</a:t>
            </a:r>
            <a:endParaRPr lang="en-US" sz="2400" b="1" dirty="0">
              <a:solidFill>
                <a:srgbClr val="DF5668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93435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E967411-54BC-4195-4CAE-123908AB2B59}"/>
              </a:ext>
            </a:extLst>
          </p:cNvPr>
          <p:cNvGrpSpPr/>
          <p:nvPr/>
        </p:nvGrpSpPr>
        <p:grpSpPr>
          <a:xfrm>
            <a:off x="526473" y="535137"/>
            <a:ext cx="11139054" cy="1443292"/>
            <a:chOff x="-598516" y="468636"/>
            <a:chExt cx="11139054" cy="1443292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693EA630-FCEB-98A2-D0FD-B55A3AA7CCF3}"/>
                </a:ext>
              </a:extLst>
            </p:cNvPr>
            <p:cNvSpPr/>
            <p:nvPr/>
          </p:nvSpPr>
          <p:spPr>
            <a:xfrm>
              <a:off x="-598516" y="468636"/>
              <a:ext cx="11139054" cy="1443292"/>
            </a:xfrm>
            <a:prstGeom prst="wedgeRoundRectCallout">
              <a:avLst>
                <a:gd name="adj1" fmla="val -20411"/>
                <a:gd name="adj2" fmla="val 51591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6494831-D5CD-0BA1-56FC-D858ADFA3CDF}"/>
                </a:ext>
              </a:extLst>
            </p:cNvPr>
            <p:cNvSpPr txBox="1"/>
            <p:nvPr/>
          </p:nvSpPr>
          <p:spPr>
            <a:xfrm>
              <a:off x="-476596" y="590117"/>
              <a:ext cx="10856422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Quan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sát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hình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5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và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cho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biết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sự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chuyển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thể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của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nước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đã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xảy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ra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ở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mỗi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hình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.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960A739-7342-2B5B-2C3C-53D5E42AC3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2"/>
          <a:stretch/>
        </p:blipFill>
        <p:spPr>
          <a:xfrm>
            <a:off x="307003" y="2409371"/>
            <a:ext cx="11577993" cy="2923954"/>
          </a:xfrm>
          <a:prstGeom prst="rect">
            <a:avLst/>
          </a:prstGeom>
        </p:spPr>
      </p:pic>
      <p:sp>
        <p:nvSpPr>
          <p:cNvPr id="6" name="AutoShape 2" descr="Free vector pile of ice melting on white">
            <a:extLst>
              <a:ext uri="{FF2B5EF4-FFF2-40B4-BE49-F238E27FC236}">
                <a16:creationId xmlns:a16="http://schemas.microsoft.com/office/drawing/2014/main" id="{90969B1B-D371-3F0E-DC83-2257ABF2E46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724130" y="3233057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2648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2BBF5B-7377-F683-2A6E-34408483FC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89" r="73693"/>
          <a:stretch/>
        </p:blipFill>
        <p:spPr>
          <a:xfrm>
            <a:off x="7073958" y="740229"/>
            <a:ext cx="4509407" cy="4368799"/>
          </a:xfrm>
          <a:prstGeom prst="rect">
            <a:avLst/>
          </a:prstGeom>
        </p:spPr>
      </p:pic>
      <p:sp>
        <p:nvSpPr>
          <p:cNvPr id="4" name="AutoShape 2" descr="Free vector pile of ice melting on white">
            <a:extLst>
              <a:ext uri="{FF2B5EF4-FFF2-40B4-BE49-F238E27FC236}">
                <a16:creationId xmlns:a16="http://schemas.microsoft.com/office/drawing/2014/main" id="{A28D4C8E-6BF7-E3F1-E9C0-3004B6D7812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377273" y="401467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28287C-C178-44FF-43AB-C15C02AF95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872" r="33413"/>
          <a:stretch/>
        </p:blipFill>
        <p:spPr>
          <a:xfrm>
            <a:off x="1091292" y="740229"/>
            <a:ext cx="5982666" cy="400401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3CAED03-A655-E320-1DE8-30662F81DE2B}"/>
              </a:ext>
            </a:extLst>
          </p:cNvPr>
          <p:cNvGrpSpPr/>
          <p:nvPr/>
        </p:nvGrpSpPr>
        <p:grpSpPr>
          <a:xfrm>
            <a:off x="2473407" y="5122196"/>
            <a:ext cx="7474857" cy="995575"/>
            <a:chOff x="1269868" y="468636"/>
            <a:chExt cx="7474857" cy="995575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8232C784-6AFD-3BE3-F4EE-2FDD452A5C99}"/>
                </a:ext>
              </a:extLst>
            </p:cNvPr>
            <p:cNvSpPr/>
            <p:nvPr/>
          </p:nvSpPr>
          <p:spPr>
            <a:xfrm>
              <a:off x="1269868" y="468636"/>
              <a:ext cx="7474857" cy="995575"/>
            </a:xfrm>
            <a:prstGeom prst="wedgeRoundRectCallout">
              <a:avLst>
                <a:gd name="adj1" fmla="val -20411"/>
                <a:gd name="adj2" fmla="val 51591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1D0AAE7-A983-4719-23E0-85A06E7CD34C}"/>
                </a:ext>
              </a:extLst>
            </p:cNvPr>
            <p:cNvSpPr txBox="1"/>
            <p:nvPr/>
          </p:nvSpPr>
          <p:spPr>
            <a:xfrm>
              <a:off x="1357567" y="643257"/>
              <a:ext cx="729945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Băng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tan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là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hiện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tượng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nóng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chảy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435940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4CA8BEF-ED52-211C-48A2-A27AB7D01F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873" b="10264"/>
          <a:stretch/>
        </p:blipFill>
        <p:spPr>
          <a:xfrm>
            <a:off x="428743" y="754741"/>
            <a:ext cx="4564171" cy="50580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833ECE9-ECF1-46D2-E28C-E22DC26C59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34" t="4780" r="51143" b="4407"/>
          <a:stretch/>
        </p:blipFill>
        <p:spPr>
          <a:xfrm>
            <a:off x="5034451" y="564419"/>
            <a:ext cx="4909370" cy="505807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8ED9155-F396-FE12-1DDD-C265BA0DEE94}"/>
              </a:ext>
            </a:extLst>
          </p:cNvPr>
          <p:cNvGrpSpPr/>
          <p:nvPr/>
        </p:nvGrpSpPr>
        <p:grpSpPr>
          <a:xfrm>
            <a:off x="10125506" y="1108300"/>
            <a:ext cx="1875311" cy="4042835"/>
            <a:chOff x="1269868" y="468636"/>
            <a:chExt cx="7474857" cy="995575"/>
          </a:xfrm>
        </p:grpSpPr>
        <p:sp>
          <p:nvSpPr>
            <p:cNvPr id="13" name="Speech Bubble: Rectangle with Corners Rounded 12">
              <a:extLst>
                <a:ext uri="{FF2B5EF4-FFF2-40B4-BE49-F238E27FC236}">
                  <a16:creationId xmlns:a16="http://schemas.microsoft.com/office/drawing/2014/main" id="{AB411474-5DF9-D74A-DB97-2289DCD4968A}"/>
                </a:ext>
              </a:extLst>
            </p:cNvPr>
            <p:cNvSpPr/>
            <p:nvPr/>
          </p:nvSpPr>
          <p:spPr>
            <a:xfrm>
              <a:off x="1269868" y="468636"/>
              <a:ext cx="7474857" cy="995575"/>
            </a:xfrm>
            <a:prstGeom prst="wedgeRoundRectCallout">
              <a:avLst>
                <a:gd name="adj1" fmla="val -10618"/>
                <a:gd name="adj2" fmla="val 47575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3E2305E-071F-043E-9BA7-00922ED219C4}"/>
                </a:ext>
              </a:extLst>
            </p:cNvPr>
            <p:cNvSpPr txBox="1"/>
            <p:nvPr/>
          </p:nvSpPr>
          <p:spPr>
            <a:xfrm>
              <a:off x="1435432" y="468636"/>
              <a:ext cx="7299456" cy="9777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Nước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đóng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băng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là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hiện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tương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đông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đặc</a:t>
              </a:r>
              <a:endParaRPr lang="en-US" sz="36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25954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C55E86-3971-2235-33DD-8D336E9920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871" y="797159"/>
            <a:ext cx="6033883" cy="40215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39EE2A9-2108-6EA0-66E7-8A71445F07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72" t="4962" r="25930" b="5403"/>
          <a:stretch/>
        </p:blipFill>
        <p:spPr>
          <a:xfrm>
            <a:off x="6995886" y="797159"/>
            <a:ext cx="4484914" cy="423947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2CCC393-2F78-2DA6-09D7-6F0A036992F0}"/>
              </a:ext>
            </a:extLst>
          </p:cNvPr>
          <p:cNvGrpSpPr/>
          <p:nvPr/>
        </p:nvGrpSpPr>
        <p:grpSpPr>
          <a:xfrm>
            <a:off x="2473407" y="5122196"/>
            <a:ext cx="7936685" cy="1374950"/>
            <a:chOff x="1269868" y="468636"/>
            <a:chExt cx="7474857" cy="1374950"/>
          </a:xfrm>
        </p:grpSpPr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C7DD6E07-FB77-80F9-15E7-BC105FB585F5}"/>
                </a:ext>
              </a:extLst>
            </p:cNvPr>
            <p:cNvSpPr/>
            <p:nvPr/>
          </p:nvSpPr>
          <p:spPr>
            <a:xfrm>
              <a:off x="1269868" y="468636"/>
              <a:ext cx="7474857" cy="995575"/>
            </a:xfrm>
            <a:prstGeom prst="wedgeRoundRectCallout">
              <a:avLst>
                <a:gd name="adj1" fmla="val -20411"/>
                <a:gd name="adj2" fmla="val 51591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CA2CEF4-EAD1-B328-0EFF-EA3965185CF6}"/>
                </a:ext>
              </a:extLst>
            </p:cNvPr>
            <p:cNvSpPr txBox="1"/>
            <p:nvPr/>
          </p:nvSpPr>
          <p:spPr>
            <a:xfrm>
              <a:off x="1357567" y="643257"/>
              <a:ext cx="7299457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Sương</a:t>
              </a:r>
              <a:r>
                <a:rPr lang="en-US" sz="36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đọng</a:t>
              </a:r>
              <a:r>
                <a:rPr lang="en-US" sz="36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là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hiện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tượng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ngưng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tụ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53770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1F1EAC-6F55-1AAD-1B7A-CF2D743AED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014" y="870858"/>
            <a:ext cx="6021305" cy="4013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2926E2-8A41-8825-FC9F-47679E5CC2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68" t="4962" b="4932"/>
          <a:stretch/>
        </p:blipFill>
        <p:spPr>
          <a:xfrm>
            <a:off x="6908800" y="870858"/>
            <a:ext cx="4680328" cy="423974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4D03E60-3E8E-2928-2335-91B4EDF57C1F}"/>
              </a:ext>
            </a:extLst>
          </p:cNvPr>
          <p:cNvGrpSpPr/>
          <p:nvPr/>
        </p:nvGrpSpPr>
        <p:grpSpPr>
          <a:xfrm>
            <a:off x="2648191" y="5310881"/>
            <a:ext cx="7387158" cy="995575"/>
            <a:chOff x="1357567" y="468636"/>
            <a:chExt cx="7387158" cy="995575"/>
          </a:xfrm>
        </p:grpSpPr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86491DA5-0271-871D-FD5E-B79426C6B936}"/>
                </a:ext>
              </a:extLst>
            </p:cNvPr>
            <p:cNvSpPr/>
            <p:nvPr/>
          </p:nvSpPr>
          <p:spPr>
            <a:xfrm>
              <a:off x="1357567" y="468636"/>
              <a:ext cx="7387158" cy="995575"/>
            </a:xfrm>
            <a:prstGeom prst="wedgeRoundRectCallout">
              <a:avLst>
                <a:gd name="adj1" fmla="val -20411"/>
                <a:gd name="adj2" fmla="val 51591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9B77329-EBD1-6B8F-DAAB-5D38F35A0D86}"/>
                </a:ext>
              </a:extLst>
            </p:cNvPr>
            <p:cNvSpPr txBox="1"/>
            <p:nvPr/>
          </p:nvSpPr>
          <p:spPr>
            <a:xfrm>
              <a:off x="1357567" y="643257"/>
              <a:ext cx="729945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Phơi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áo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là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hiện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tượng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bay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hơi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948217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3">
            <a:extLst>
              <a:ext uri="{FF2B5EF4-FFF2-40B4-BE49-F238E27FC236}">
                <a16:creationId xmlns:a16="http://schemas.microsoft.com/office/drawing/2014/main" id="{FF6024D7-54A8-0935-0E31-935975D6B24F}"/>
              </a:ext>
            </a:extLst>
          </p:cNvPr>
          <p:cNvGrpSpPr/>
          <p:nvPr/>
        </p:nvGrpSpPr>
        <p:grpSpPr>
          <a:xfrm>
            <a:off x="2976360" y="442301"/>
            <a:ext cx="7098010" cy="1124244"/>
            <a:chOff x="6489" y="2646"/>
            <a:chExt cx="5278" cy="1635"/>
          </a:xfrm>
        </p:grpSpPr>
        <p:sp>
          <p:nvSpPr>
            <p:cNvPr id="3" name="圆角矩形 7">
              <a:extLst>
                <a:ext uri="{FF2B5EF4-FFF2-40B4-BE49-F238E27FC236}">
                  <a16:creationId xmlns:a16="http://schemas.microsoft.com/office/drawing/2014/main" id="{D536D507-0D48-6466-681C-1E0EA526AB57}"/>
                </a:ext>
              </a:extLst>
            </p:cNvPr>
            <p:cNvSpPr/>
            <p:nvPr/>
          </p:nvSpPr>
          <p:spPr>
            <a:xfrm>
              <a:off x="6820" y="2646"/>
              <a:ext cx="4862" cy="1635"/>
            </a:xfrm>
            <a:prstGeom prst="roundRect">
              <a:avLst>
                <a:gd name="adj" fmla="val 50000"/>
              </a:avLst>
            </a:prstGeom>
            <a:solidFill>
              <a:srgbClr val="1D87D1"/>
            </a:soli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endParaRPr>
            </a:p>
          </p:txBody>
        </p:sp>
        <p:sp>
          <p:nvSpPr>
            <p:cNvPr id="4" name="文本框 8">
              <a:extLst>
                <a:ext uri="{FF2B5EF4-FFF2-40B4-BE49-F238E27FC236}">
                  <a16:creationId xmlns:a16="http://schemas.microsoft.com/office/drawing/2014/main" id="{6DDA4E0E-6921-572C-A4E3-C325146BC1F1}"/>
                </a:ext>
              </a:extLst>
            </p:cNvPr>
            <p:cNvSpPr txBox="1"/>
            <p:nvPr/>
          </p:nvSpPr>
          <p:spPr>
            <a:xfrm>
              <a:off x="6489" y="2866"/>
              <a:ext cx="5278" cy="1209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>
              <a:defPPr>
                <a:defRPr lang="zh-CN"/>
              </a:defPPr>
              <a:lvl1pPr>
                <a:defRPr sz="8000">
                  <a:solidFill>
                    <a:schemeClr val="bg1"/>
                  </a:solidFill>
                  <a:effectLst>
                    <a:outerShdw blurRad="101600" dist="165100" dir="2700000" algn="tl">
                      <a:srgbClr val="000000">
                        <a:alpha val="43137"/>
                      </a:srgbClr>
                    </a:outerShdw>
                  </a:effectLst>
                  <a:latin typeface="华文宋体" panose="02010600040101010101" pitchFamily="2" charset="-122"/>
                  <a:ea typeface="华文宋体" panose="02010600040101010101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179号-正酷波波体" charset="-122"/>
                  <a:cs typeface="+mn-ea"/>
                  <a:sym typeface="+mn-lt"/>
                </a:rPr>
                <a:t>CÁC THỂ CỦA NƯỚC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71262B5-9ACF-E553-5889-ACA75F93814C}"/>
              </a:ext>
            </a:extLst>
          </p:cNvPr>
          <p:cNvGrpSpPr/>
          <p:nvPr/>
        </p:nvGrpSpPr>
        <p:grpSpPr>
          <a:xfrm>
            <a:off x="199283" y="2294313"/>
            <a:ext cx="2596442" cy="2044928"/>
            <a:chOff x="741865" y="1994841"/>
            <a:chExt cx="3010189" cy="2380557"/>
          </a:xfrm>
        </p:grpSpPr>
        <p:sp>
          <p:nvSpPr>
            <p:cNvPr id="5" name="卷形: 垂直 2">
              <a:extLst>
                <a:ext uri="{FF2B5EF4-FFF2-40B4-BE49-F238E27FC236}">
                  <a16:creationId xmlns:a16="http://schemas.microsoft.com/office/drawing/2014/main" id="{551506F1-8429-FC43-97BB-CB8764366D34}"/>
                </a:ext>
              </a:extLst>
            </p:cNvPr>
            <p:cNvSpPr/>
            <p:nvPr/>
          </p:nvSpPr>
          <p:spPr>
            <a:xfrm>
              <a:off x="741865" y="1994841"/>
              <a:ext cx="3010189" cy="2380557"/>
            </a:xfrm>
            <a:prstGeom prst="hexagon">
              <a:avLst/>
            </a:prstGeom>
            <a:solidFill>
              <a:srgbClr val="DE5566"/>
            </a:soli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endParaRPr>
            </a:p>
          </p:txBody>
        </p:sp>
        <p:sp>
          <p:nvSpPr>
            <p:cNvPr id="6" name="矩形 12">
              <a:extLst>
                <a:ext uri="{FF2B5EF4-FFF2-40B4-BE49-F238E27FC236}">
                  <a16:creationId xmlns:a16="http://schemas.microsoft.com/office/drawing/2014/main" id="{24DAF3C4-169E-2119-07FF-803166AF6C5E}"/>
                </a:ext>
              </a:extLst>
            </p:cNvPr>
            <p:cNvSpPr/>
            <p:nvPr/>
          </p:nvSpPr>
          <p:spPr>
            <a:xfrm>
              <a:off x="1252297" y="2604389"/>
              <a:ext cx="2152111" cy="1161461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Light" panose="020B0300000000000000" charset="-122"/>
                  <a:cs typeface="+mn-ea"/>
                  <a:sym typeface="+mn-lt"/>
                </a:rPr>
                <a:t>RẮN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Light" panose="020B0300000000000000" charset="-122"/>
                <a:cs typeface="+mn-ea"/>
                <a:sym typeface="+mn-lt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3309446-6A1D-F93E-A32C-04DA50934C80}"/>
              </a:ext>
            </a:extLst>
          </p:cNvPr>
          <p:cNvGrpSpPr/>
          <p:nvPr/>
        </p:nvGrpSpPr>
        <p:grpSpPr>
          <a:xfrm>
            <a:off x="4714413" y="2294315"/>
            <a:ext cx="2596442" cy="2044928"/>
            <a:chOff x="4714412" y="1958686"/>
            <a:chExt cx="3010189" cy="2380557"/>
          </a:xfrm>
        </p:grpSpPr>
        <p:sp>
          <p:nvSpPr>
            <p:cNvPr id="7" name="卷形: 垂直 15">
              <a:extLst>
                <a:ext uri="{FF2B5EF4-FFF2-40B4-BE49-F238E27FC236}">
                  <a16:creationId xmlns:a16="http://schemas.microsoft.com/office/drawing/2014/main" id="{DF939CE2-3FB7-A9B6-A732-EFA60E11BE36}"/>
                </a:ext>
              </a:extLst>
            </p:cNvPr>
            <p:cNvSpPr/>
            <p:nvPr/>
          </p:nvSpPr>
          <p:spPr>
            <a:xfrm>
              <a:off x="4714412" y="1958686"/>
              <a:ext cx="3010189" cy="2380557"/>
            </a:xfrm>
            <a:prstGeom prst="hexagon">
              <a:avLst/>
            </a:prstGeom>
            <a:solidFill>
              <a:srgbClr val="FE7142"/>
            </a:soli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endParaRPr>
            </a:p>
          </p:txBody>
        </p:sp>
        <p:sp>
          <p:nvSpPr>
            <p:cNvPr id="8" name="矩形 16">
              <a:extLst>
                <a:ext uri="{FF2B5EF4-FFF2-40B4-BE49-F238E27FC236}">
                  <a16:creationId xmlns:a16="http://schemas.microsoft.com/office/drawing/2014/main" id="{D3887330-697F-D8E8-9198-E544118DF7EF}"/>
                </a:ext>
              </a:extLst>
            </p:cNvPr>
            <p:cNvSpPr/>
            <p:nvPr/>
          </p:nvSpPr>
          <p:spPr>
            <a:xfrm>
              <a:off x="5086141" y="2577800"/>
              <a:ext cx="2406305" cy="1161461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Light" panose="020B0300000000000000" charset="-122"/>
                  <a:cs typeface="+mn-ea"/>
                  <a:sym typeface="+mn-lt"/>
                </a:rPr>
                <a:t>LỎNG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Light" panose="020B0300000000000000" charset="-122"/>
                <a:cs typeface="+mn-ea"/>
                <a:sym typeface="+mn-lt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2083F03-FAD6-BC8D-99AC-2B982A401E03}"/>
              </a:ext>
            </a:extLst>
          </p:cNvPr>
          <p:cNvGrpSpPr/>
          <p:nvPr/>
        </p:nvGrpSpPr>
        <p:grpSpPr>
          <a:xfrm>
            <a:off x="9328184" y="2317423"/>
            <a:ext cx="2596442" cy="2044928"/>
            <a:chOff x="9007975" y="2294313"/>
            <a:chExt cx="2596442" cy="2044928"/>
          </a:xfrm>
        </p:grpSpPr>
        <p:sp>
          <p:nvSpPr>
            <p:cNvPr id="9" name="卷形: 垂直 17">
              <a:extLst>
                <a:ext uri="{FF2B5EF4-FFF2-40B4-BE49-F238E27FC236}">
                  <a16:creationId xmlns:a16="http://schemas.microsoft.com/office/drawing/2014/main" id="{89C676E0-89BB-3C0F-630E-A076DA5FD4DC}"/>
                </a:ext>
              </a:extLst>
            </p:cNvPr>
            <p:cNvSpPr/>
            <p:nvPr/>
          </p:nvSpPr>
          <p:spPr>
            <a:xfrm>
              <a:off x="9007975" y="2294313"/>
              <a:ext cx="2596442" cy="2044928"/>
            </a:xfrm>
            <a:prstGeom prst="hexagon">
              <a:avLst/>
            </a:prstGeom>
            <a:solidFill>
              <a:srgbClr val="1D87D1"/>
            </a:soli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endParaRPr>
            </a:p>
          </p:txBody>
        </p:sp>
        <p:sp>
          <p:nvSpPr>
            <p:cNvPr id="10" name="矩形 18">
              <a:extLst>
                <a:ext uri="{FF2B5EF4-FFF2-40B4-BE49-F238E27FC236}">
                  <a16:creationId xmlns:a16="http://schemas.microsoft.com/office/drawing/2014/main" id="{D7842215-88BA-A3C2-AB0E-61EB8F586C73}"/>
                </a:ext>
              </a:extLst>
            </p:cNvPr>
            <p:cNvSpPr/>
            <p:nvPr/>
          </p:nvSpPr>
          <p:spPr>
            <a:xfrm>
              <a:off x="9381433" y="2826138"/>
              <a:ext cx="1632939" cy="997709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Light" panose="020B0300000000000000" charset="-122"/>
                  <a:cs typeface="+mn-ea"/>
                  <a:sym typeface="+mn-lt"/>
                </a:rPr>
                <a:t>KHÍ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Light" panose="020B0300000000000000" charset="-122"/>
                <a:cs typeface="+mn-ea"/>
                <a:sym typeface="+mn-lt"/>
              </a:endParaRPr>
            </a:p>
          </p:txBody>
        </p:sp>
      </p:grp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E8E1E43D-5438-461D-8A35-F5A7ACCBAAFD}"/>
              </a:ext>
            </a:extLst>
          </p:cNvPr>
          <p:cNvSpPr/>
          <p:nvPr/>
        </p:nvSpPr>
        <p:spPr>
          <a:xfrm>
            <a:off x="2830762" y="2903169"/>
            <a:ext cx="1805414" cy="399011"/>
          </a:xfrm>
          <a:prstGeom prst="rightArrow">
            <a:avLst/>
          </a:prstGeom>
          <a:solidFill>
            <a:srgbClr val="2790D9"/>
          </a:solidFill>
          <a:ln>
            <a:solidFill>
              <a:srgbClr val="2790D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38A6C7C6-A1B7-546F-D93F-69CEF3E7F1D1}"/>
              </a:ext>
            </a:extLst>
          </p:cNvPr>
          <p:cNvSpPr/>
          <p:nvPr/>
        </p:nvSpPr>
        <p:spPr>
          <a:xfrm>
            <a:off x="7310854" y="3125487"/>
            <a:ext cx="1918689" cy="303514"/>
          </a:xfrm>
          <a:prstGeom prst="rightArrow">
            <a:avLst/>
          </a:prstGeom>
          <a:solidFill>
            <a:srgbClr val="2790D9"/>
          </a:solidFill>
          <a:ln>
            <a:solidFill>
              <a:srgbClr val="2790D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文本框 8">
            <a:extLst>
              <a:ext uri="{FF2B5EF4-FFF2-40B4-BE49-F238E27FC236}">
                <a16:creationId xmlns:a16="http://schemas.microsoft.com/office/drawing/2014/main" id="{1976D670-5C80-5D44-97ED-370AA56500A6}"/>
              </a:ext>
            </a:extLst>
          </p:cNvPr>
          <p:cNvSpPr txBox="1"/>
          <p:nvPr/>
        </p:nvSpPr>
        <p:spPr>
          <a:xfrm>
            <a:off x="1992020" y="2167346"/>
            <a:ext cx="3549005" cy="70788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>
              <a:defRPr sz="8000">
                <a:solidFill>
                  <a:schemeClr val="bg1"/>
                </a:solidFill>
                <a:effectLst>
                  <a:outerShdw blurRad="101600" dist="165100" dir="2700000" algn="tl">
                    <a:srgbClr val="000000">
                      <a:alpha val="43137"/>
                    </a:srgbClr>
                  </a:outerShdw>
                </a:effectLst>
                <a:latin typeface="华文宋体" panose="02010600040101010101" pitchFamily="2" charset="-122"/>
                <a:ea typeface="华文宋体" panose="02010600040101010101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790D9"/>
                </a:solidFill>
                <a:effectLst/>
                <a:uLnTx/>
                <a:uFillTx/>
                <a:latin typeface="Cambria" panose="02040503050406030204" pitchFamily="18" charset="0"/>
                <a:ea typeface="字魂179号-正酷波波体" charset="-122"/>
                <a:cs typeface="+mn-ea"/>
                <a:sym typeface="+mn-lt"/>
              </a:rPr>
              <a:t>Nóng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2790D9"/>
                </a:solidFill>
                <a:effectLst/>
                <a:uLnTx/>
                <a:uFillTx/>
                <a:latin typeface="Cambria" panose="02040503050406030204" pitchFamily="18" charset="0"/>
                <a:ea typeface="字魂179号-正酷波波体" charset="-122"/>
                <a:cs typeface="+mn-ea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790D9"/>
                </a:solidFill>
                <a:effectLst/>
                <a:uLnTx/>
                <a:uFillTx/>
                <a:latin typeface="Cambria" panose="02040503050406030204" pitchFamily="18" charset="0"/>
                <a:ea typeface="字魂179号-正酷波波体" charset="-122"/>
                <a:cs typeface="+mn-ea"/>
                <a:sym typeface="+mn-lt"/>
              </a:rPr>
              <a:t>chảy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2790D9"/>
              </a:solidFill>
              <a:effectLst/>
              <a:uLnTx/>
              <a:uFillTx/>
              <a:latin typeface="Cambria" panose="02040503050406030204" pitchFamily="18" charset="0"/>
              <a:ea typeface="字魂179号-正酷波波体" charset="-122"/>
              <a:cs typeface="+mn-ea"/>
              <a:sym typeface="+mn-lt"/>
            </a:endParaRPr>
          </a:p>
        </p:txBody>
      </p:sp>
      <p:sp>
        <p:nvSpPr>
          <p:cNvPr id="17" name="文本框 8">
            <a:extLst>
              <a:ext uri="{FF2B5EF4-FFF2-40B4-BE49-F238E27FC236}">
                <a16:creationId xmlns:a16="http://schemas.microsoft.com/office/drawing/2014/main" id="{79264CC7-244D-1DB5-6CD2-0854B5ED56DC}"/>
              </a:ext>
            </a:extLst>
          </p:cNvPr>
          <p:cNvSpPr txBox="1"/>
          <p:nvPr/>
        </p:nvSpPr>
        <p:spPr>
          <a:xfrm>
            <a:off x="6525365" y="2354117"/>
            <a:ext cx="3549005" cy="70788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>
              <a:defRPr sz="8000">
                <a:solidFill>
                  <a:schemeClr val="bg1"/>
                </a:solidFill>
                <a:effectLst>
                  <a:outerShdw blurRad="101600" dist="165100" dir="2700000" algn="tl">
                    <a:srgbClr val="000000">
                      <a:alpha val="43137"/>
                    </a:srgbClr>
                  </a:outerShdw>
                </a:effectLst>
                <a:latin typeface="华文宋体" panose="02010600040101010101" pitchFamily="2" charset="-122"/>
                <a:ea typeface="华文宋体" panose="02010600040101010101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2790D9"/>
                </a:solidFill>
                <a:effectLst/>
                <a:uLnTx/>
                <a:uFillTx/>
                <a:latin typeface="Cambria" panose="02040503050406030204" pitchFamily="18" charset="0"/>
                <a:ea typeface="字魂179号-正酷波波体" charset="-122"/>
                <a:cs typeface="+mn-ea"/>
                <a:sym typeface="+mn-lt"/>
              </a:rPr>
              <a:t>Bay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790D9"/>
                </a:solidFill>
                <a:effectLst/>
                <a:uLnTx/>
                <a:uFillTx/>
                <a:latin typeface="Cambria" panose="02040503050406030204" pitchFamily="18" charset="0"/>
                <a:ea typeface="字魂179号-正酷波波体" charset="-122"/>
                <a:cs typeface="+mn-ea"/>
                <a:sym typeface="+mn-lt"/>
              </a:rPr>
              <a:t>hơi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2790D9"/>
              </a:solidFill>
              <a:effectLst/>
              <a:uLnTx/>
              <a:uFillTx/>
              <a:latin typeface="Cambria" panose="02040503050406030204" pitchFamily="18" charset="0"/>
              <a:ea typeface="字魂179号-正酷波波体" charset="-122"/>
              <a:cs typeface="+mn-ea"/>
              <a:sym typeface="+mn-lt"/>
            </a:endParaRP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C4F9ED86-E3A1-D034-BDC9-DA5F1B5FB2B7}"/>
              </a:ext>
            </a:extLst>
          </p:cNvPr>
          <p:cNvSpPr/>
          <p:nvPr/>
        </p:nvSpPr>
        <p:spPr>
          <a:xfrm flipH="1">
            <a:off x="2785798" y="3603002"/>
            <a:ext cx="1928615" cy="379767"/>
          </a:xfrm>
          <a:prstGeom prst="rightArrow">
            <a:avLst/>
          </a:prstGeom>
          <a:solidFill>
            <a:srgbClr val="DF5668"/>
          </a:solidFill>
          <a:ln>
            <a:solidFill>
              <a:srgbClr val="DF566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文本框 8">
            <a:extLst>
              <a:ext uri="{FF2B5EF4-FFF2-40B4-BE49-F238E27FC236}">
                <a16:creationId xmlns:a16="http://schemas.microsoft.com/office/drawing/2014/main" id="{F5765CB9-9528-12CF-8A3D-8ED61221CB86}"/>
              </a:ext>
            </a:extLst>
          </p:cNvPr>
          <p:cNvSpPr txBox="1"/>
          <p:nvPr/>
        </p:nvSpPr>
        <p:spPr>
          <a:xfrm>
            <a:off x="1931246" y="4029950"/>
            <a:ext cx="3549005" cy="70788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>
              <a:defRPr sz="8000">
                <a:solidFill>
                  <a:schemeClr val="bg1"/>
                </a:solidFill>
                <a:effectLst>
                  <a:outerShdw blurRad="101600" dist="165100" dir="2700000" algn="tl">
                    <a:srgbClr val="000000">
                      <a:alpha val="43137"/>
                    </a:srgbClr>
                  </a:outerShdw>
                </a:effectLst>
                <a:latin typeface="华文宋体" panose="02010600040101010101" pitchFamily="2" charset="-122"/>
                <a:ea typeface="华文宋体" panose="02010600040101010101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 err="1">
                <a:solidFill>
                  <a:srgbClr val="DF5668"/>
                </a:solidFill>
                <a:effectLst/>
                <a:latin typeface="Cambria" panose="02040503050406030204" pitchFamily="18" charset="0"/>
                <a:ea typeface="字魂179号-正酷波波体" charset="-122"/>
                <a:cs typeface="+mn-ea"/>
                <a:sym typeface="+mn-lt"/>
              </a:rPr>
              <a:t>Đông</a:t>
            </a:r>
            <a:r>
              <a:rPr lang="en-US" altLang="zh-CN" sz="4000" b="1" dirty="0">
                <a:solidFill>
                  <a:srgbClr val="DF5668"/>
                </a:solidFill>
                <a:effectLst/>
                <a:latin typeface="Cambria" panose="02040503050406030204" pitchFamily="18" charset="0"/>
                <a:ea typeface="字魂179号-正酷波波体" charset="-122"/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DF5668"/>
                </a:solidFill>
                <a:effectLst/>
                <a:latin typeface="Cambria" panose="02040503050406030204" pitchFamily="18" charset="0"/>
                <a:ea typeface="字魂179号-正酷波波体" charset="-122"/>
                <a:cs typeface="+mn-ea"/>
                <a:sym typeface="+mn-lt"/>
              </a:rPr>
              <a:t>đặc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DF5668"/>
              </a:solidFill>
              <a:effectLst/>
              <a:uLnTx/>
              <a:uFillTx/>
              <a:latin typeface="Cambria" panose="02040503050406030204" pitchFamily="18" charset="0"/>
              <a:ea typeface="字魂179号-正酷波波体" charset="-122"/>
              <a:cs typeface="+mn-ea"/>
              <a:sym typeface="+mn-lt"/>
            </a:endParaRP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7CB84277-031C-B565-510D-FA39B237201F}"/>
              </a:ext>
            </a:extLst>
          </p:cNvPr>
          <p:cNvSpPr/>
          <p:nvPr/>
        </p:nvSpPr>
        <p:spPr>
          <a:xfrm flipH="1">
            <a:off x="7437780" y="3722648"/>
            <a:ext cx="1928615" cy="379767"/>
          </a:xfrm>
          <a:prstGeom prst="rightArrow">
            <a:avLst/>
          </a:prstGeom>
          <a:solidFill>
            <a:srgbClr val="DF5668"/>
          </a:solidFill>
          <a:ln>
            <a:solidFill>
              <a:srgbClr val="DF566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文本框 8">
            <a:extLst>
              <a:ext uri="{FF2B5EF4-FFF2-40B4-BE49-F238E27FC236}">
                <a16:creationId xmlns:a16="http://schemas.microsoft.com/office/drawing/2014/main" id="{C105A026-29D7-C9C6-CABE-785A954E23FA}"/>
              </a:ext>
            </a:extLst>
          </p:cNvPr>
          <p:cNvSpPr txBox="1"/>
          <p:nvPr/>
        </p:nvSpPr>
        <p:spPr>
          <a:xfrm>
            <a:off x="6583228" y="4149596"/>
            <a:ext cx="3549005" cy="70788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>
              <a:defRPr sz="8000">
                <a:solidFill>
                  <a:schemeClr val="bg1"/>
                </a:solidFill>
                <a:effectLst>
                  <a:outerShdw blurRad="101600" dist="165100" dir="2700000" algn="tl">
                    <a:srgbClr val="000000">
                      <a:alpha val="43137"/>
                    </a:srgbClr>
                  </a:outerShdw>
                </a:effectLst>
                <a:latin typeface="华文宋体" panose="02010600040101010101" pitchFamily="2" charset="-122"/>
                <a:ea typeface="华文宋体" panose="02010600040101010101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 err="1">
                <a:solidFill>
                  <a:srgbClr val="DF5668"/>
                </a:solidFill>
                <a:effectLst/>
                <a:latin typeface="Cambria" panose="02040503050406030204" pitchFamily="18" charset="0"/>
                <a:ea typeface="字魂179号-正酷波波体" charset="-122"/>
                <a:cs typeface="+mn-ea"/>
                <a:sym typeface="+mn-lt"/>
              </a:rPr>
              <a:t>Ngưng</a:t>
            </a:r>
            <a:r>
              <a:rPr lang="en-US" altLang="zh-CN" sz="4000" b="1" dirty="0">
                <a:solidFill>
                  <a:srgbClr val="DF5668"/>
                </a:solidFill>
                <a:effectLst/>
                <a:latin typeface="Cambria" panose="02040503050406030204" pitchFamily="18" charset="0"/>
                <a:ea typeface="字魂179号-正酷波波体" charset="-122"/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DF5668"/>
                </a:solidFill>
                <a:effectLst/>
                <a:latin typeface="Cambria" panose="02040503050406030204" pitchFamily="18" charset="0"/>
                <a:ea typeface="字魂179号-正酷波波体" charset="-122"/>
                <a:cs typeface="+mn-ea"/>
                <a:sym typeface="+mn-lt"/>
              </a:rPr>
              <a:t>tụ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DF5668"/>
              </a:solidFill>
              <a:effectLst/>
              <a:uLnTx/>
              <a:uFillTx/>
              <a:latin typeface="Cambria" panose="02040503050406030204" pitchFamily="18" charset="0"/>
              <a:ea typeface="字魂179号-正酷波波体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046846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/>
      <p:bldP spid="17" grpId="0"/>
      <p:bldP spid="18" grpId="0" animBg="1"/>
      <p:bldP spid="19" grpId="0"/>
      <p:bldP spid="20" grpId="0" animBg="1"/>
      <p:bldP spid="2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1933104" y="1501285"/>
            <a:ext cx="8445287" cy="3914423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Arabic"/>
              <a:ea typeface="微软雅黑"/>
              <a:cs typeface="+mn-cs"/>
            </a:endParaRPr>
          </a:p>
        </p:txBody>
      </p:sp>
      <p:pic>
        <p:nvPicPr>
          <p:cNvPr id="44" name="图片 43" descr="图层 2"/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>
            <a:off x="8314690" y="0"/>
            <a:ext cx="3877310" cy="3785870"/>
          </a:xfrm>
          <a:prstGeom prst="rect">
            <a:avLst/>
          </a:prstGeom>
        </p:spPr>
      </p:pic>
      <p:pic>
        <p:nvPicPr>
          <p:cNvPr id="45" name="图片 44" descr="图层 2"/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 flipH="1">
            <a:off x="0" y="0"/>
            <a:ext cx="3877310" cy="37858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C615E6-76F7-038B-6708-07A4F93A6F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8452" y="1633580"/>
            <a:ext cx="2308586" cy="35394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9678A9F-9E45-228B-474C-8C29DBECFF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2658" y="1635232"/>
            <a:ext cx="6181880" cy="367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7547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ự chuyển thể của nước">
            <a:hlinkClick r:id="" action="ppaction://media"/>
            <a:extLst>
              <a:ext uri="{FF2B5EF4-FFF2-40B4-BE49-F238E27FC236}">
                <a16:creationId xmlns:a16="http://schemas.microsoft.com/office/drawing/2014/main" id="{D836CB27-2AFB-C91F-D6DE-9EF30F2A61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595" y="876252"/>
            <a:ext cx="10031846" cy="5642913"/>
          </a:xfrm>
          <a:prstGeom prst="rect">
            <a:avLst/>
          </a:prstGeom>
        </p:spPr>
      </p:pic>
      <p:grpSp>
        <p:nvGrpSpPr>
          <p:cNvPr id="3" name="组合 13">
            <a:extLst>
              <a:ext uri="{FF2B5EF4-FFF2-40B4-BE49-F238E27FC236}">
                <a16:creationId xmlns:a16="http://schemas.microsoft.com/office/drawing/2014/main" id="{86558BB8-15DF-3634-3510-2C4234975B9A}"/>
              </a:ext>
            </a:extLst>
          </p:cNvPr>
          <p:cNvGrpSpPr/>
          <p:nvPr/>
        </p:nvGrpSpPr>
        <p:grpSpPr>
          <a:xfrm>
            <a:off x="2679688" y="338835"/>
            <a:ext cx="6562768" cy="646355"/>
            <a:chOff x="6647" y="2945"/>
            <a:chExt cx="4880" cy="940"/>
          </a:xfrm>
        </p:grpSpPr>
        <p:sp>
          <p:nvSpPr>
            <p:cNvPr id="4" name="圆角矩形 7">
              <a:extLst>
                <a:ext uri="{FF2B5EF4-FFF2-40B4-BE49-F238E27FC236}">
                  <a16:creationId xmlns:a16="http://schemas.microsoft.com/office/drawing/2014/main" id="{1D22A124-D6AD-F99F-4636-DB9E16E1D795}"/>
                </a:ext>
              </a:extLst>
            </p:cNvPr>
            <p:cNvSpPr/>
            <p:nvPr/>
          </p:nvSpPr>
          <p:spPr>
            <a:xfrm>
              <a:off x="6887" y="3024"/>
              <a:ext cx="4258" cy="782"/>
            </a:xfrm>
            <a:prstGeom prst="roundRect">
              <a:avLst>
                <a:gd name="adj" fmla="val 50000"/>
              </a:avLst>
            </a:prstGeom>
            <a:solidFill>
              <a:srgbClr val="1D87D1"/>
            </a:solidFill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endParaRPr>
            </a:p>
          </p:txBody>
        </p:sp>
        <p:sp>
          <p:nvSpPr>
            <p:cNvPr id="5" name="文本框 8">
              <a:extLst>
                <a:ext uri="{FF2B5EF4-FFF2-40B4-BE49-F238E27FC236}">
                  <a16:creationId xmlns:a16="http://schemas.microsoft.com/office/drawing/2014/main" id="{50E70FBC-BA95-F63C-A3CB-9A90963BF25C}"/>
                </a:ext>
              </a:extLst>
            </p:cNvPr>
            <p:cNvSpPr txBox="1"/>
            <p:nvPr/>
          </p:nvSpPr>
          <p:spPr>
            <a:xfrm>
              <a:off x="6647" y="2945"/>
              <a:ext cx="4880" cy="940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>
              <a:defPPr>
                <a:defRPr lang="zh-CN"/>
              </a:defPPr>
              <a:lvl1pPr>
                <a:defRPr sz="8000">
                  <a:solidFill>
                    <a:schemeClr val="bg1"/>
                  </a:solidFill>
                  <a:effectLst>
                    <a:outerShdw blurRad="101600" dist="165100" dir="2700000" algn="tl">
                      <a:srgbClr val="000000">
                        <a:alpha val="43137"/>
                      </a:srgbClr>
                    </a:outerShdw>
                  </a:effectLst>
                  <a:latin typeface="华文宋体" panose="02010600040101010101" pitchFamily="2" charset="-122"/>
                  <a:ea typeface="华文宋体" panose="02010600040101010101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179号-正酷波波体" charset="-122"/>
                  <a:cs typeface="+mn-ea"/>
                  <a:sym typeface="+mn-lt"/>
                </a:rPr>
                <a:t>Sự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179号-正酷波波体" charset="-122"/>
                  <a:cs typeface="+mn-ea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179号-正酷波波体" charset="-122"/>
                  <a:cs typeface="+mn-ea"/>
                  <a:sym typeface="+mn-lt"/>
                </a:rPr>
                <a:t>chuyể</a:t>
              </a:r>
              <a:r>
                <a:rPr lang="en-US" altLang="zh-CN" sz="3600" b="1" dirty="0">
                  <a:solidFill>
                    <a:prstClr val="white"/>
                  </a:solidFill>
                  <a:effectLst/>
                  <a:latin typeface="Cambria" panose="02040503050406030204" pitchFamily="18" charset="0"/>
                  <a:ea typeface="字魂179号-正酷波波体" charset="-122"/>
                  <a:cs typeface="+mn-ea"/>
                  <a:sym typeface="+mn-lt"/>
                </a:rPr>
                <a:t>n </a:t>
              </a:r>
              <a:r>
                <a:rPr lang="en-US" altLang="zh-CN" sz="3600" b="1" dirty="0" err="1">
                  <a:solidFill>
                    <a:prstClr val="white"/>
                  </a:solidFill>
                  <a:effectLst/>
                  <a:latin typeface="Cambria" panose="02040503050406030204" pitchFamily="18" charset="0"/>
                  <a:ea typeface="字魂179号-正酷波波体" charset="-122"/>
                  <a:cs typeface="+mn-ea"/>
                  <a:sym typeface="+mn-lt"/>
                </a:rPr>
                <a:t>thể</a:t>
              </a:r>
              <a:r>
                <a:rPr lang="en-US" altLang="zh-CN" sz="3600" b="1" dirty="0">
                  <a:solidFill>
                    <a:prstClr val="white"/>
                  </a:solidFill>
                  <a:effectLst/>
                  <a:latin typeface="Cambria" panose="02040503050406030204" pitchFamily="18" charset="0"/>
                  <a:ea typeface="字魂179号-正酷波波体" charset="-122"/>
                  <a:cs typeface="+mn-ea"/>
                  <a:sym typeface="+mn-lt"/>
                </a:rPr>
                <a:t> </a:t>
              </a:r>
              <a:r>
                <a:rPr lang="en-US" altLang="zh-CN" sz="3600" b="1" dirty="0" err="1">
                  <a:solidFill>
                    <a:prstClr val="white"/>
                  </a:solidFill>
                  <a:effectLst/>
                  <a:latin typeface="Cambria" panose="02040503050406030204" pitchFamily="18" charset="0"/>
                  <a:ea typeface="字魂179号-正酷波波体" charset="-122"/>
                  <a:cs typeface="+mn-ea"/>
                  <a:sym typeface="+mn-lt"/>
                </a:rPr>
                <a:t>của</a:t>
              </a:r>
              <a:r>
                <a:rPr lang="en-US" altLang="zh-CN" sz="3600" b="1" dirty="0">
                  <a:solidFill>
                    <a:prstClr val="white"/>
                  </a:solidFill>
                  <a:effectLst/>
                  <a:latin typeface="Cambria" panose="02040503050406030204" pitchFamily="18" charset="0"/>
                  <a:ea typeface="字魂179号-正酷波波体" charset="-122"/>
                  <a:cs typeface="+mn-ea"/>
                  <a:sym typeface="+mn-lt"/>
                </a:rPr>
                <a:t> </a:t>
              </a:r>
              <a:r>
                <a:rPr lang="en-US" altLang="zh-CN" sz="3600" b="1" dirty="0" err="1">
                  <a:solidFill>
                    <a:prstClr val="white"/>
                  </a:solidFill>
                  <a:effectLst/>
                  <a:latin typeface="Cambria" panose="02040503050406030204" pitchFamily="18" charset="0"/>
                  <a:ea typeface="字魂179号-正酷波波体" charset="-122"/>
                  <a:cs typeface="+mn-ea"/>
                  <a:sym typeface="+mn-lt"/>
                </a:rPr>
                <a:t>nước</a:t>
              </a:r>
              <a:endPara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179号-正酷波波体" charset="-122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4244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40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789709" y="1267691"/>
            <a:ext cx="10466936" cy="4403614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Arabic"/>
              <a:ea typeface="微软雅黑"/>
              <a:cs typeface="+mn-cs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4555086" y="999177"/>
            <a:ext cx="2936182" cy="749183"/>
            <a:chOff x="6487" y="1231"/>
            <a:chExt cx="6226" cy="1367"/>
          </a:xfrm>
        </p:grpSpPr>
        <p:sp>
          <p:nvSpPr>
            <p:cNvPr id="11" name="圆角矩形 10"/>
            <p:cNvSpPr/>
            <p:nvPr/>
          </p:nvSpPr>
          <p:spPr>
            <a:xfrm>
              <a:off x="6487" y="1231"/>
              <a:ext cx="6226" cy="1367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157CC7"/>
                </a:gs>
                <a:gs pos="100000">
                  <a:srgbClr val="309BE3"/>
                </a:gs>
              </a:gsLst>
              <a:lin ang="16620000" scaled="0"/>
            </a:gra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Arabic"/>
                <a:ea typeface="微软雅黑"/>
                <a:cs typeface="+mn-cs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6986" y="1300"/>
              <a:ext cx="5228" cy="1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KHOA HỌC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44" name="图片 43" descr="图层 2"/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>
            <a:off x="8314690" y="0"/>
            <a:ext cx="3877310" cy="3785870"/>
          </a:xfrm>
          <a:prstGeom prst="rect">
            <a:avLst/>
          </a:prstGeom>
        </p:spPr>
      </p:pic>
      <p:pic>
        <p:nvPicPr>
          <p:cNvPr id="45" name="图片 44" descr="图层 2"/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 flipH="1">
            <a:off x="0" y="0"/>
            <a:ext cx="3877310" cy="37858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0E9D98A-1F5E-058C-A2F2-0D7FF0132C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41" y="-27529"/>
            <a:ext cx="1179871" cy="11798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ACEB8D1-A31C-6A6B-B117-67D80EE8BE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8655" y="2221515"/>
            <a:ext cx="7931583" cy="284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8280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1933104" y="1501285"/>
            <a:ext cx="8445287" cy="3914423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Arabic"/>
              <a:ea typeface="微软雅黑"/>
              <a:cs typeface="+mn-cs"/>
            </a:endParaRPr>
          </a:p>
        </p:txBody>
      </p:sp>
      <p:pic>
        <p:nvPicPr>
          <p:cNvPr id="44" name="图片 43" descr="图层 2"/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>
            <a:off x="8314690" y="0"/>
            <a:ext cx="3877310" cy="3785870"/>
          </a:xfrm>
          <a:prstGeom prst="rect">
            <a:avLst/>
          </a:prstGeom>
        </p:spPr>
      </p:pic>
      <p:pic>
        <p:nvPicPr>
          <p:cNvPr id="45" name="图片 44" descr="图层 2"/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 flipH="1">
            <a:off x="0" y="0"/>
            <a:ext cx="3877310" cy="37858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C615E6-76F7-038B-6708-07A4F93A6F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8452" y="1633580"/>
            <a:ext cx="2308586" cy="35394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095E8AB-5A63-074A-A137-64DC690803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6511" y="1684953"/>
            <a:ext cx="6181880" cy="38103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179387" y="279082"/>
            <a:ext cx="11833225" cy="6299835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Arabic"/>
              <a:ea typeface="微软雅黑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5BCB191-7E2A-32DB-938F-7C943C47A6C2}"/>
              </a:ext>
            </a:extLst>
          </p:cNvPr>
          <p:cNvGrpSpPr/>
          <p:nvPr/>
        </p:nvGrpSpPr>
        <p:grpSpPr>
          <a:xfrm>
            <a:off x="440478" y="1115727"/>
            <a:ext cx="3812375" cy="4428730"/>
            <a:chOff x="1147156" y="466543"/>
            <a:chExt cx="10324406" cy="1595013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id="{6E99FB16-CB5D-F80B-2F7A-6B7AB12417C9}"/>
                </a:ext>
              </a:extLst>
            </p:cNvPr>
            <p:cNvSpPr/>
            <p:nvPr/>
          </p:nvSpPr>
          <p:spPr>
            <a:xfrm>
              <a:off x="1147156" y="466543"/>
              <a:ext cx="10324406" cy="1595013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4C8611E-C653-5D14-5A8A-A9E7D70669E3}"/>
                </a:ext>
              </a:extLst>
            </p:cNvPr>
            <p:cNvSpPr txBox="1"/>
            <p:nvPr/>
          </p:nvSpPr>
          <p:spPr>
            <a:xfrm>
              <a:off x="1147156" y="602329"/>
              <a:ext cx="10324406" cy="13634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4000" b="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Khi lau bảng bằng khăn ẩm</a:t>
              </a:r>
              <a:r>
                <a:rPr lang="en-US" sz="4000" b="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, </a:t>
              </a:r>
              <a:r>
                <a:rPr lang="vi-VN" sz="4000" b="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chỉ một lát sau bảng khô. Vậy nước ở bảng đã đi đâu?</a:t>
              </a:r>
              <a:endParaRPr lang="en-US" sz="4000" dirty="0">
                <a:latin typeface="Cambria" panose="02040503050406030204" pitchFamily="18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B881318F-6718-A74D-EA0F-5C612AC4CC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936" y="901899"/>
            <a:ext cx="7372586" cy="48563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4DA774-2249-EA32-8C1A-1AC2E69175C5}"/>
              </a:ext>
            </a:extLst>
          </p:cNvPr>
          <p:cNvSpPr txBox="1"/>
          <p:nvPr/>
        </p:nvSpPr>
        <p:spPr>
          <a:xfrm>
            <a:off x="554181" y="4597063"/>
            <a:ext cx="1108363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Nước</a:t>
            </a:r>
            <a:r>
              <a:rPr lang="en-US" sz="4000" b="1" i="0" dirty="0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 ban </a:t>
            </a:r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đầu</a:t>
            </a:r>
            <a:r>
              <a:rPr lang="en-US" sz="4000" b="1" i="0" dirty="0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có</a:t>
            </a:r>
            <a:r>
              <a:rPr lang="en-US" sz="4000" b="1" i="0" dirty="0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trên</a:t>
            </a:r>
            <a:r>
              <a:rPr lang="en-US" sz="4000" b="1" i="0" dirty="0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bản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g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 ở 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thể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lỏng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sau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đó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nó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đã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chuyển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 sang 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thể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khí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 (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hơi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) 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và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 bay 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vào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không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khí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vì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vậy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bảng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đã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khô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CAF25B-B957-7439-FBCC-94DF622F73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54" y="653143"/>
            <a:ext cx="5646217" cy="37192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24A616-1799-725E-7EED-F5032AE111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4133" y="653143"/>
            <a:ext cx="5580213" cy="3719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6848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1933104" y="1501285"/>
            <a:ext cx="8445287" cy="3914423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Arabic"/>
              <a:ea typeface="微软雅黑"/>
              <a:cs typeface="+mn-cs"/>
            </a:endParaRPr>
          </a:p>
        </p:txBody>
      </p:sp>
      <p:pic>
        <p:nvPicPr>
          <p:cNvPr id="44" name="图片 43" descr="图层 2"/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>
            <a:off x="8314690" y="0"/>
            <a:ext cx="3877310" cy="3785870"/>
          </a:xfrm>
          <a:prstGeom prst="rect">
            <a:avLst/>
          </a:prstGeom>
        </p:spPr>
      </p:pic>
      <p:pic>
        <p:nvPicPr>
          <p:cNvPr id="45" name="图片 44" descr="图层 2"/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 flipH="1">
            <a:off x="0" y="0"/>
            <a:ext cx="3877310" cy="37858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C615E6-76F7-038B-6708-07A4F93A6F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8452" y="1633580"/>
            <a:ext cx="2308586" cy="35394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E68B95-9609-04CF-FD35-D13B426721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1465" y="1600041"/>
            <a:ext cx="6181880" cy="365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2231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363526" y="1620374"/>
            <a:ext cx="1534100" cy="3352800"/>
            <a:chOff x="1147156" y="572516"/>
            <a:chExt cx="12988181" cy="653718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6" y="572516"/>
              <a:ext cx="12988181" cy="653718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1147156" y="602329"/>
              <a:ext cx="12988181" cy="5940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Hoạt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động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1. 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Sự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chuyển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thể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của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nước</a:t>
              </a:r>
              <a:endParaRPr lang="en-US" sz="32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7" name="Picture HV34">
            <a:extLst>
              <a:ext uri="{FF2B5EF4-FFF2-40B4-BE49-F238E27FC236}">
                <a16:creationId xmlns:a16="http://schemas.microsoft.com/office/drawing/2014/main" id="{CAECDC55-E9FF-CCF8-4CED-0DBBF7EB76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608" y="543487"/>
            <a:ext cx="9429134" cy="5978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3120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0B3F7C3-2725-5263-C864-01F3F858B896}"/>
              </a:ext>
            </a:extLst>
          </p:cNvPr>
          <p:cNvGrpSpPr/>
          <p:nvPr/>
        </p:nvGrpSpPr>
        <p:grpSpPr>
          <a:xfrm>
            <a:off x="1086196" y="575226"/>
            <a:ext cx="10324406" cy="1379980"/>
            <a:chOff x="1086196" y="575226"/>
            <a:chExt cx="10324406" cy="1379980"/>
          </a:xfrm>
        </p:grpSpPr>
        <p:sp>
          <p:nvSpPr>
            <p:cNvPr id="2" name="Speech Bubble: Rectangle with Corners Rounded 1">
              <a:extLst>
                <a:ext uri="{FF2B5EF4-FFF2-40B4-BE49-F238E27FC236}">
                  <a16:creationId xmlns:a16="http://schemas.microsoft.com/office/drawing/2014/main" id="{0349AC73-3CDE-1231-3EFA-E0871D76D309}"/>
                </a:ext>
              </a:extLst>
            </p:cNvPr>
            <p:cNvSpPr/>
            <p:nvPr/>
          </p:nvSpPr>
          <p:spPr>
            <a:xfrm>
              <a:off x="1332807" y="631767"/>
              <a:ext cx="9789622" cy="1323439"/>
            </a:xfrm>
            <a:prstGeom prst="wedgeRoundRectCallout">
              <a:avLst>
                <a:gd name="adj1" fmla="val -56261"/>
                <a:gd name="adj2" fmla="val 37500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9C16D07-94BE-0F0D-4F75-DC5524D7BB21}"/>
                </a:ext>
              </a:extLst>
            </p:cNvPr>
            <p:cNvSpPr txBox="1"/>
            <p:nvPr/>
          </p:nvSpPr>
          <p:spPr>
            <a:xfrm>
              <a:off x="1086196" y="575226"/>
              <a:ext cx="10324406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Dựa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vào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những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thông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tin ở SGK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hãy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cho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biết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hiện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tượng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DF5668"/>
                  </a:solidFill>
                  <a:effectLst/>
                  <a:latin typeface="Cambria" panose="02040503050406030204" pitchFamily="18" charset="0"/>
                </a:rPr>
                <a:t>nóng</a:t>
              </a:r>
              <a:r>
                <a:rPr lang="en-US" sz="4000" b="1" i="0" dirty="0">
                  <a:solidFill>
                    <a:srgbClr val="DF5668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DF5668"/>
                  </a:solidFill>
                  <a:effectLst/>
                  <a:latin typeface="Cambria" panose="02040503050406030204" pitchFamily="18" charset="0"/>
                </a:rPr>
                <a:t>chảy</a:t>
              </a:r>
              <a:r>
                <a:rPr lang="en-US" sz="4000" b="1" i="0" dirty="0">
                  <a:solidFill>
                    <a:srgbClr val="DF5668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là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gì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?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9DAAB10-C762-1430-FBCC-F364A4C988B1}"/>
              </a:ext>
            </a:extLst>
          </p:cNvPr>
          <p:cNvSpPr txBox="1"/>
          <p:nvPr/>
        </p:nvSpPr>
        <p:spPr>
          <a:xfrm>
            <a:off x="1086196" y="2721114"/>
            <a:ext cx="26877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Thể</a:t>
            </a:r>
            <a:r>
              <a:rPr lang="en-US" sz="4000" b="1" i="0" dirty="0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rắn</a:t>
            </a:r>
            <a:endParaRPr lang="en-US" sz="4000" b="1" dirty="0">
              <a:solidFill>
                <a:srgbClr val="2790D9"/>
              </a:solidFill>
              <a:latin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18A225-316D-C727-D41B-779CEA6CA31A}"/>
              </a:ext>
            </a:extLst>
          </p:cNvPr>
          <p:cNvSpPr txBox="1"/>
          <p:nvPr/>
        </p:nvSpPr>
        <p:spPr>
          <a:xfrm>
            <a:off x="7789025" y="2721114"/>
            <a:ext cx="26877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Thể</a:t>
            </a:r>
            <a:r>
              <a:rPr lang="en-US" sz="4000" b="1" i="0" dirty="0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lỏng</a:t>
            </a:r>
            <a:endParaRPr lang="en-US" sz="4000" b="1" dirty="0">
              <a:solidFill>
                <a:srgbClr val="2790D9"/>
              </a:solidFill>
              <a:latin typeface="Cambria" panose="02040503050406030204" pitchFamily="18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0E9B6FE-416F-185E-B981-C8414E6E415F}"/>
              </a:ext>
            </a:extLst>
          </p:cNvPr>
          <p:cNvCxnSpPr>
            <a:stCxn id="5" idx="3"/>
          </p:cNvCxnSpPr>
          <p:nvPr/>
        </p:nvCxnSpPr>
        <p:spPr>
          <a:xfrm>
            <a:off x="3773977" y="3075057"/>
            <a:ext cx="4189615" cy="29095"/>
          </a:xfrm>
          <a:prstGeom prst="straightConnector1">
            <a:avLst/>
          </a:prstGeom>
          <a:ln w="76200">
            <a:solidFill>
              <a:srgbClr val="2790D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A9CE621-8435-2563-7CA3-78ADAEFBD9D4}"/>
              </a:ext>
            </a:extLst>
          </p:cNvPr>
          <p:cNvSpPr txBox="1"/>
          <p:nvPr/>
        </p:nvSpPr>
        <p:spPr>
          <a:xfrm>
            <a:off x="4524893" y="2284010"/>
            <a:ext cx="26877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1" dirty="0" err="1">
                <a:solidFill>
                  <a:srgbClr val="DF5668"/>
                </a:solidFill>
                <a:effectLst/>
                <a:latin typeface="Cambria" panose="02040503050406030204" pitchFamily="18" charset="0"/>
              </a:rPr>
              <a:t>Nóng</a:t>
            </a:r>
            <a:r>
              <a:rPr lang="en-US" sz="4000" b="1" i="1" dirty="0">
                <a:solidFill>
                  <a:srgbClr val="DF5668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DF5668"/>
                </a:solidFill>
                <a:effectLst/>
                <a:latin typeface="Cambria" panose="02040503050406030204" pitchFamily="18" charset="0"/>
              </a:rPr>
              <a:t>chảy</a:t>
            </a:r>
            <a:endParaRPr lang="en-US" sz="4000" b="1" i="1" dirty="0">
              <a:solidFill>
                <a:srgbClr val="DF5668"/>
              </a:solidFill>
              <a:latin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03A3C10-6C6F-6FA4-D5D1-F8ED9603E7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875" y="3512161"/>
            <a:ext cx="428625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0677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7520289-2DD7-C890-4D66-3E9A52678A14}"/>
              </a:ext>
            </a:extLst>
          </p:cNvPr>
          <p:cNvGrpSpPr/>
          <p:nvPr/>
        </p:nvGrpSpPr>
        <p:grpSpPr>
          <a:xfrm>
            <a:off x="1086196" y="575226"/>
            <a:ext cx="10324406" cy="1379980"/>
            <a:chOff x="1086196" y="575226"/>
            <a:chExt cx="10324406" cy="1379980"/>
          </a:xfrm>
        </p:grpSpPr>
        <p:sp>
          <p:nvSpPr>
            <p:cNvPr id="2" name="Speech Bubble: Rectangle with Corners Rounded 1">
              <a:extLst>
                <a:ext uri="{FF2B5EF4-FFF2-40B4-BE49-F238E27FC236}">
                  <a16:creationId xmlns:a16="http://schemas.microsoft.com/office/drawing/2014/main" id="{0349AC73-3CDE-1231-3EFA-E0871D76D309}"/>
                </a:ext>
              </a:extLst>
            </p:cNvPr>
            <p:cNvSpPr/>
            <p:nvPr/>
          </p:nvSpPr>
          <p:spPr>
            <a:xfrm>
              <a:off x="1332807" y="631767"/>
              <a:ext cx="9789622" cy="1323439"/>
            </a:xfrm>
            <a:prstGeom prst="wedgeRoundRectCallout">
              <a:avLst>
                <a:gd name="adj1" fmla="val -56261"/>
                <a:gd name="adj2" fmla="val 37500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9C16D07-94BE-0F0D-4F75-DC5524D7BB21}"/>
                </a:ext>
              </a:extLst>
            </p:cNvPr>
            <p:cNvSpPr txBox="1"/>
            <p:nvPr/>
          </p:nvSpPr>
          <p:spPr>
            <a:xfrm>
              <a:off x="1086196" y="575226"/>
              <a:ext cx="10324406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Dựa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vào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những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thông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tin ở SGK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hãy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cho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biết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hiện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tượng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DF5668"/>
                  </a:solidFill>
                  <a:effectLst/>
                  <a:latin typeface="Cambria" panose="02040503050406030204" pitchFamily="18" charset="0"/>
                </a:rPr>
                <a:t>đông</a:t>
              </a:r>
              <a:r>
                <a:rPr lang="en-US" sz="4000" b="1" i="0" dirty="0">
                  <a:solidFill>
                    <a:srgbClr val="DF5668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DF5668"/>
                  </a:solidFill>
                  <a:effectLst/>
                  <a:latin typeface="Cambria" panose="02040503050406030204" pitchFamily="18" charset="0"/>
                </a:rPr>
                <a:t>đặc</a:t>
              </a:r>
              <a:r>
                <a:rPr lang="en-US" sz="4000" b="1" i="0" dirty="0">
                  <a:solidFill>
                    <a:srgbClr val="DF5668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là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gì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?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9DAAB10-C762-1430-FBCC-F364A4C988B1}"/>
              </a:ext>
            </a:extLst>
          </p:cNvPr>
          <p:cNvSpPr txBox="1"/>
          <p:nvPr/>
        </p:nvSpPr>
        <p:spPr>
          <a:xfrm>
            <a:off x="1086196" y="2721114"/>
            <a:ext cx="26877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Thể</a:t>
            </a:r>
            <a:r>
              <a:rPr lang="en-US" sz="4000" b="1" i="0" dirty="0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lỏng</a:t>
            </a:r>
            <a:endParaRPr lang="en-US" sz="4000" b="1" dirty="0">
              <a:solidFill>
                <a:srgbClr val="2790D9"/>
              </a:solidFill>
              <a:latin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18A225-316D-C727-D41B-779CEA6CA31A}"/>
              </a:ext>
            </a:extLst>
          </p:cNvPr>
          <p:cNvSpPr txBox="1"/>
          <p:nvPr/>
        </p:nvSpPr>
        <p:spPr>
          <a:xfrm>
            <a:off x="7789025" y="2721114"/>
            <a:ext cx="26877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Thể</a:t>
            </a:r>
            <a:r>
              <a:rPr lang="en-US" sz="4000" b="1" i="0" dirty="0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rắn</a:t>
            </a:r>
            <a:endParaRPr lang="en-US" sz="4000" b="1" dirty="0">
              <a:solidFill>
                <a:srgbClr val="2790D9"/>
              </a:solidFill>
              <a:latin typeface="Cambria" panose="02040503050406030204" pitchFamily="18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0E9B6FE-416F-185E-B981-C8414E6E415F}"/>
              </a:ext>
            </a:extLst>
          </p:cNvPr>
          <p:cNvCxnSpPr>
            <a:stCxn id="5" idx="3"/>
          </p:cNvCxnSpPr>
          <p:nvPr/>
        </p:nvCxnSpPr>
        <p:spPr>
          <a:xfrm>
            <a:off x="3773977" y="3075057"/>
            <a:ext cx="4189615" cy="29095"/>
          </a:xfrm>
          <a:prstGeom prst="straightConnector1">
            <a:avLst/>
          </a:prstGeom>
          <a:ln w="76200">
            <a:solidFill>
              <a:srgbClr val="2790D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A9CE621-8435-2563-7CA3-78ADAEFBD9D4}"/>
              </a:ext>
            </a:extLst>
          </p:cNvPr>
          <p:cNvSpPr txBox="1"/>
          <p:nvPr/>
        </p:nvSpPr>
        <p:spPr>
          <a:xfrm>
            <a:off x="4524893" y="2284010"/>
            <a:ext cx="26877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1" dirty="0" err="1">
                <a:solidFill>
                  <a:srgbClr val="DF5668"/>
                </a:solidFill>
                <a:latin typeface="Cambria" panose="02040503050406030204" pitchFamily="18" charset="0"/>
              </a:rPr>
              <a:t>Đông</a:t>
            </a:r>
            <a:r>
              <a:rPr lang="en-US" sz="4000" b="1" i="1" dirty="0">
                <a:solidFill>
                  <a:srgbClr val="DF5668"/>
                </a:solidFill>
                <a:latin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DF5668"/>
                </a:solidFill>
                <a:latin typeface="Cambria" panose="02040503050406030204" pitchFamily="18" charset="0"/>
              </a:rPr>
              <a:t>đặc</a:t>
            </a:r>
            <a:endParaRPr lang="en-US" sz="4000" b="1" i="1" dirty="0">
              <a:solidFill>
                <a:srgbClr val="DF5668"/>
              </a:solidFill>
              <a:latin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7D1CED-B021-B885-131C-ED4AD4E9C8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0669" y="3373111"/>
            <a:ext cx="6444343" cy="3030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8816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自定义 2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69083"/>
      </a:hlink>
      <a:folHlink>
        <a:srgbClr val="954F72"/>
      </a:folHlink>
    </a:clrScheme>
    <a:fontScheme name="y4d0rfts">
      <a:majorFont>
        <a:latin typeface="Adobe Arabic"/>
        <a:ea typeface="微软雅黑"/>
        <a:cs typeface=""/>
      </a:majorFont>
      <a:minorFont>
        <a:latin typeface="Adobe Arabic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572</Words>
  <Application>Microsoft Office PowerPoint</Application>
  <PresentationFormat>Widescreen</PresentationFormat>
  <Paragraphs>63</Paragraphs>
  <Slides>30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44" baseType="lpstr">
      <vt:lpstr>SVN-Newton</vt:lpstr>
      <vt:lpstr>Adobe Arabic</vt:lpstr>
      <vt:lpstr>字魂151号-联盟综艺体</vt:lpstr>
      <vt:lpstr>Vogue-ExtraBold</vt:lpstr>
      <vt:lpstr>Cambria</vt:lpstr>
      <vt:lpstr>Arial</vt:lpstr>
      <vt:lpstr>Times New Roman</vt:lpstr>
      <vt:lpstr>Calibri</vt:lpstr>
      <vt:lpstr>Calibri Light</vt:lpstr>
      <vt:lpstr>#9Slide07 HoneyCream</vt:lpstr>
      <vt:lpstr>SVN-Ready</vt:lpstr>
      <vt:lpstr>Office Theme</vt:lpstr>
      <vt:lpstr>office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KhanhHuyen</dc:creator>
  <cp:keywords>MNT;MANGNONTEAM</cp:keywords>
  <cp:lastModifiedBy>Kỳ Duyên Đỗ</cp:lastModifiedBy>
  <cp:revision>1</cp:revision>
  <dcterms:created xsi:type="dcterms:W3CDTF">2023-06-19T10:13:40Z</dcterms:created>
  <dcterms:modified xsi:type="dcterms:W3CDTF">2023-08-08T01:12:24Z</dcterms:modified>
  <cp:version>MNT37</cp:version>
</cp:coreProperties>
</file>