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9" r:id="rId5"/>
    <p:sldId id="270" r:id="rId6"/>
    <p:sldId id="271" r:id="rId7"/>
    <p:sldId id="273" r:id="rId8"/>
    <p:sldId id="274" r:id="rId9"/>
    <p:sldId id="272"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3" d="100"/>
          <a:sy n="63" d="100"/>
        </p:scale>
        <p:origin x="-504" y="-8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2/8/2022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78263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78263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2/8/2022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5208617"/>
            <a:ext cx="4445000" cy="389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chemeClr val="bg1"/>
                </a:solidFill>
                <a:latin typeface="Times New Roman" pitchFamily="18" charset="0"/>
              </a:rPr>
              <a:t>TRƯỜNG TIỂU HỌC </a:t>
            </a:r>
            <a:r>
              <a:rPr lang="en-US" altLang="en-US" sz="3500" b="1" smtClean="0">
                <a:solidFill>
                  <a:schemeClr val="bg1"/>
                </a:solidFill>
                <a:latin typeface="Times New Roman" pitchFamily="18" charset="0"/>
              </a:rPr>
              <a:t>……</a:t>
            </a:r>
            <a:endParaRPr lang="en-US" altLang="en-US" sz="3500" b="1">
              <a:solidFill>
                <a:schemeClr val="bg1"/>
              </a:solidFill>
              <a:latin typeface="Times New Roman" pitchFamily="18" charset="0"/>
            </a:endParaRPr>
          </a:p>
        </p:txBody>
      </p:sp>
      <p:sp>
        <p:nvSpPr>
          <p:cNvPr id="10" name="Text Box 14"/>
          <p:cNvSpPr txBox="1">
            <a:spLocks noChangeArrowheads="1"/>
          </p:cNvSpPr>
          <p:nvPr/>
        </p:nvSpPr>
        <p:spPr bwMode="auto">
          <a:xfrm>
            <a:off x="1496219" y="4343401"/>
            <a:ext cx="13500099"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CHÀO CỜ VÀ HÁT QUỐC CA (T1)</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2480250" y="2460115"/>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54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5400" b="1" smtClean="0">
                <a:solidFill>
                  <a:srgbClr val="0000CC"/>
                </a:solidFill>
                <a:effectLst>
                  <a:outerShdw blurRad="38100" dist="38100" dir="2700000" algn="tl">
                    <a:srgbClr val="000000">
                      <a:alpha val="43137"/>
                    </a:srgbClr>
                  </a:outerShdw>
                </a:effectLst>
                <a:latin typeface="Times New Roman" pitchFamily="18" charset="0"/>
              </a:rPr>
              <a:t>VỀ </a:t>
            </a:r>
            <a:r>
              <a:rPr lang="en-US" sz="54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Lá cờ Việt Nam (Bài hát mẫu)- Chủ đề 1 - SGK Âm nhạc 1 - Cánh diề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318" y="0"/>
            <a:ext cx="16266319" cy="9144000"/>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video>
              <p:cMediaNode vol="80000">
                <p:cTn id="2" fill="hold" display="0">
                  <p:stCondLst>
                    <p:cond delay="indefinite"/>
                  </p:stCondLst>
                </p:cTn>
                <p:tgtEl>
                  <p:spTgt spid="30"/>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958183" y="1524000"/>
            <a:ext cx="9847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1. Tìm hiểu Quốc hiệu, Quốc kì, Quốc ca Việt Nam</a:t>
            </a:r>
          </a:p>
        </p:txBody>
      </p:sp>
      <p:sp>
        <p:nvSpPr>
          <p:cNvPr id="47" name="TextBox 46"/>
          <p:cNvSpPr txBox="1"/>
          <p:nvPr/>
        </p:nvSpPr>
        <p:spPr>
          <a:xfrm>
            <a:off x="594519" y="2197100"/>
            <a:ext cx="15240000" cy="6324808"/>
          </a:xfrm>
          <a:prstGeom prst="rect">
            <a:avLst/>
          </a:prstGeom>
          <a:noFill/>
        </p:spPr>
        <p:txBody>
          <a:bodyPr wrap="square" rtlCol="0">
            <a:spAutoFit/>
          </a:bodyPr>
          <a:lstStyle/>
          <a:p>
            <a:pPr indent="457200" algn="just"/>
            <a:r>
              <a:rPr lang="en-US" sz="2700" b="1" i="1" dirty="0" smtClean="0">
                <a:solidFill>
                  <a:srgbClr val="FF0000"/>
                </a:solidFill>
                <a:latin typeface="Times New Roman" panose="02020603050405020304" pitchFamily="18" charset="0"/>
                <a:cs typeface="Times New Roman" panose="02020603050405020304" pitchFamily="18" charset="0"/>
              </a:rPr>
              <a:t>* </a:t>
            </a:r>
            <a:r>
              <a:rPr lang="vi-VN" sz="2700" b="1" i="1" dirty="0" smtClean="0">
                <a:solidFill>
                  <a:srgbClr val="FF0000"/>
                </a:solidFill>
                <a:latin typeface="Times New Roman" panose="02020603050405020304" pitchFamily="18" charset="0"/>
                <a:cs typeface="Times New Roman" panose="02020603050405020304" pitchFamily="18" charset="0"/>
              </a:rPr>
              <a:t>Đọc </a:t>
            </a:r>
            <a:r>
              <a:rPr lang="vi-VN" sz="2700" b="1" i="1" dirty="0">
                <a:solidFill>
                  <a:srgbClr val="FF0000"/>
                </a:solidFill>
                <a:latin typeface="Times New Roman" panose="02020603050405020304" pitchFamily="18" charset="0"/>
                <a:cs typeface="Times New Roman" panose="02020603050405020304" pitchFamily="18" charset="0"/>
              </a:rPr>
              <a:t>đoạn hội thoại và trả lời câu hỏi: </a:t>
            </a:r>
            <a:endParaRPr lang="en-US" sz="2700" b="1" i="1" dirty="0" smtClean="0">
              <a:solidFill>
                <a:srgbClr val="FF0000"/>
              </a:solidFill>
              <a:latin typeface="Times New Roman" panose="02020603050405020304" pitchFamily="18" charset="0"/>
              <a:cs typeface="Times New Roman" panose="02020603050405020304" pitchFamily="18" charset="0"/>
            </a:endParaRPr>
          </a:p>
          <a:p>
            <a:pPr indent="457200" algn="just"/>
            <a:r>
              <a:rPr lang="vi-VN" sz="2700" b="1" i="1" dirty="0" smtClean="0">
                <a:solidFill>
                  <a:srgbClr val="0000FF"/>
                </a:solidFill>
                <a:latin typeface="Times New Roman" panose="02020603050405020304" pitchFamily="18" charset="0"/>
                <a:cs typeface="Times New Roman" panose="02020603050405020304" pitchFamily="18" charset="0"/>
              </a:rPr>
              <a:t>Thấy </a:t>
            </a:r>
            <a:r>
              <a:rPr lang="vi-VN" sz="2700" b="1" i="1" dirty="0">
                <a:solidFill>
                  <a:srgbClr val="0000FF"/>
                </a:solidFill>
                <a:latin typeface="Times New Roman" panose="02020603050405020304" pitchFamily="18" charset="0"/>
                <a:cs typeface="Times New Roman" panose="02020603050405020304" pitchFamily="18" charset="0"/>
              </a:rPr>
              <a:t>Nam đi học về, bố âu yếm hỏi: </a:t>
            </a:r>
            <a:endParaRPr lang="en-US" sz="2700" b="1" i="1" dirty="0" smtClean="0">
              <a:solidFill>
                <a:srgbClr val="0000FF"/>
              </a:solidFill>
              <a:latin typeface="Times New Roman" panose="02020603050405020304" pitchFamily="18" charset="0"/>
              <a:cs typeface="Times New Roman" panose="02020603050405020304" pitchFamily="18" charset="0"/>
            </a:endParaRPr>
          </a:p>
          <a:p>
            <a:pPr indent="457200" algn="just"/>
            <a:r>
              <a:rPr lang="vi-VN" sz="2700" b="1" i="1" dirty="0" smtClean="0">
                <a:solidFill>
                  <a:srgbClr val="0000FF"/>
                </a:solidFill>
                <a:latin typeface="Times New Roman" panose="02020603050405020304" pitchFamily="18" charset="0"/>
                <a:cs typeface="Times New Roman" panose="02020603050405020304" pitchFamily="18" charset="0"/>
              </a:rPr>
              <a:t>- </a:t>
            </a:r>
            <a:r>
              <a:rPr lang="vi-VN" sz="2700" b="1" i="1" dirty="0">
                <a:solidFill>
                  <a:srgbClr val="0000FF"/>
                </a:solidFill>
                <a:latin typeface="Times New Roman" panose="02020603050405020304" pitchFamily="18" charset="0"/>
                <a:cs typeface="Times New Roman" panose="02020603050405020304" pitchFamily="18" charset="0"/>
              </a:rPr>
              <a:t>Con trai, kể cho bố nghe, hôm nay ở trường có gì vui không?</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en-US" sz="2700" b="1" dirty="0" smtClean="0">
                <a:solidFill>
                  <a:srgbClr val="0000FF"/>
                </a:solidFill>
                <a:latin typeface="Times New Roman" panose="02020603050405020304" pitchFamily="18" charset="0"/>
                <a:cs typeface="Times New Roman" panose="02020603050405020304" pitchFamily="18" charset="0"/>
              </a:rPr>
              <a:t>    </a:t>
            </a:r>
            <a:r>
              <a:rPr lang="vi-VN" sz="2700" b="1" dirty="0" smtClean="0">
                <a:solidFill>
                  <a:srgbClr val="0000FF"/>
                </a:solidFill>
                <a:latin typeface="Times New Roman" panose="02020603050405020304" pitchFamily="18" charset="0"/>
                <a:cs typeface="Times New Roman" panose="02020603050405020304" pitchFamily="18" charset="0"/>
              </a:rPr>
              <a:t>Nam </a:t>
            </a:r>
            <a:r>
              <a:rPr lang="vi-VN" sz="2700" b="1" dirty="0">
                <a:solidFill>
                  <a:srgbClr val="0000FF"/>
                </a:solidFill>
                <a:latin typeface="Times New Roman" panose="02020603050405020304" pitchFamily="18" charset="0"/>
                <a:cs typeface="Times New Roman" panose="02020603050405020304" pitchFamily="18" charset="0"/>
              </a:rPr>
              <a:t>cười rạng rỡ, khoe: </a:t>
            </a:r>
            <a:endParaRPr lang="en-US" sz="2700" b="1" dirty="0" smtClean="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smtClean="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Con được học về Quốc hiệu, Quốc kì Việt Nam. Thầy giáo khen Con tích cực phát biểu và trả lời đúng, bố ạ!</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Giỏi lắm! Con nói lại cho bố nghe, Quốc hiệu, </a:t>
            </a:r>
            <a:r>
              <a:rPr lang="vi-VN" sz="2700" b="1">
                <a:solidFill>
                  <a:srgbClr val="0000FF"/>
                </a:solidFill>
                <a:latin typeface="Times New Roman" panose="02020603050405020304" pitchFamily="18" charset="0"/>
                <a:cs typeface="Times New Roman" panose="02020603050405020304" pitchFamily="18" charset="0"/>
              </a:rPr>
              <a:t>Quốc </a:t>
            </a:r>
            <a:r>
              <a:rPr lang="vi-VN" sz="2700" b="1" smtClean="0">
                <a:solidFill>
                  <a:srgbClr val="0000FF"/>
                </a:solidFill>
                <a:latin typeface="Times New Roman" panose="02020603050405020304" pitchFamily="18" charset="0"/>
                <a:cs typeface="Times New Roman" panose="02020603050405020304" pitchFamily="18" charset="0"/>
              </a:rPr>
              <a:t>k</a:t>
            </a:r>
            <a:r>
              <a:rPr lang="en-US" sz="2700" b="1">
                <a:solidFill>
                  <a:srgbClr val="0000FF"/>
                </a:solidFill>
                <a:latin typeface="Times New Roman" panose="02020603050405020304" pitchFamily="18" charset="0"/>
                <a:cs typeface="Times New Roman" panose="02020603050405020304" pitchFamily="18" charset="0"/>
              </a:rPr>
              <a:t>ì</a:t>
            </a:r>
            <a:r>
              <a:rPr lang="vi-VN" sz="2700" b="1" smtClean="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nước ta là gì?</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Quốc hiệu của nước ta là Cộng hoà xã hội chủ nghĩa Việt Nam; Quốc kì của nước ta là lá cờ đỏ có ngôi sao vàng năm cánh ở giữa, bố ạ!</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en-US" sz="2700" b="1" dirty="0" smtClean="0">
                <a:solidFill>
                  <a:srgbClr val="0000FF"/>
                </a:solidFill>
                <a:latin typeface="Times New Roman" panose="02020603050405020304" pitchFamily="18" charset="0"/>
                <a:cs typeface="Times New Roman" panose="02020603050405020304" pitchFamily="18" charset="0"/>
              </a:rPr>
              <a:t>   </a:t>
            </a:r>
            <a:r>
              <a:rPr lang="vi-VN" sz="2700" b="1" dirty="0" smtClean="0">
                <a:solidFill>
                  <a:srgbClr val="0000FF"/>
                </a:solidFill>
                <a:latin typeface="Times New Roman" panose="02020603050405020304" pitchFamily="18" charset="0"/>
                <a:cs typeface="Times New Roman" panose="02020603050405020304" pitchFamily="18" charset="0"/>
              </a:rPr>
              <a:t>Nam </a:t>
            </a:r>
            <a:r>
              <a:rPr lang="vi-VN" sz="2700" b="1" dirty="0">
                <a:solidFill>
                  <a:srgbClr val="0000FF"/>
                </a:solidFill>
                <a:latin typeface="Times New Roman" panose="02020603050405020304" pitchFamily="18" charset="0"/>
                <a:cs typeface="Times New Roman" panose="02020603050405020304" pitchFamily="18" charset="0"/>
              </a:rPr>
              <a:t>hào hứng khoe tiếp:</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Con được học hát Quốc ca Việt Nam. Quốc ca Việt Nam là bài “Tiến quân ca” do nhạc sĩ Văn Cao sáng tác. Thầy khen Con thuộc lời, hát to, rõ ràng, diễn cảm, bố ạ!</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Nam chợt thắc mắc: - À, bố ơi, vì sao phải nghiêm trang khi chào cờ và hát Quốc ca ạ? Bố giải thích:</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Nghiêm trang khi chào cờ và hát Quốc ca là thể hiện tình yêu Tổ quốc niềm tự hào dân tộc</a:t>
            </a:r>
            <a:r>
              <a:rPr lang="vi-VN" sz="2700" b="1">
                <a:solidFill>
                  <a:srgbClr val="0000FF"/>
                </a:solidFill>
                <a:latin typeface="Times New Roman" panose="02020603050405020304" pitchFamily="18" charset="0"/>
                <a:cs typeface="Times New Roman" panose="02020603050405020304" pitchFamily="18" charset="0"/>
              </a:rPr>
              <a:t>, </a:t>
            </a:r>
            <a:r>
              <a:rPr lang="en-US" sz="2700" b="1" smtClean="0">
                <a:solidFill>
                  <a:srgbClr val="0000FF"/>
                </a:solidFill>
                <a:latin typeface="Times New Roman" panose="02020603050405020304" pitchFamily="18" charset="0"/>
                <a:cs typeface="Times New Roman" panose="02020603050405020304" pitchFamily="18" charset="0"/>
              </a:rPr>
              <a:t>c</a:t>
            </a:r>
            <a:r>
              <a:rPr lang="vi-VN" sz="2700" b="1" smtClean="0">
                <a:solidFill>
                  <a:srgbClr val="0000FF"/>
                </a:solidFill>
                <a:latin typeface="Times New Roman" panose="02020603050405020304" pitchFamily="18" charset="0"/>
                <a:cs typeface="Times New Roman" panose="02020603050405020304" pitchFamily="18" charset="0"/>
              </a:rPr>
              <a:t>on </a:t>
            </a:r>
            <a:r>
              <a:rPr lang="vi-VN" sz="2700" b="1">
                <a:solidFill>
                  <a:srgbClr val="0000FF"/>
                </a:solidFill>
                <a:latin typeface="Times New Roman" panose="02020603050405020304" pitchFamily="18" charset="0"/>
                <a:cs typeface="Times New Roman" panose="02020603050405020304" pitchFamily="18" charset="0"/>
              </a:rPr>
              <a:t>ạ</a:t>
            </a:r>
            <a:r>
              <a:rPr lang="vi-VN" sz="2700" b="1" smtClean="0">
                <a:solidFill>
                  <a:srgbClr val="0000FF"/>
                </a:solidFill>
                <a:latin typeface="Times New Roman" panose="02020603050405020304" pitchFamily="18" charset="0"/>
                <a:cs typeface="Times New Roman" panose="02020603050405020304" pitchFamily="18" charset="0"/>
              </a:rPr>
              <a:t>!</a:t>
            </a:r>
            <a:endParaRPr lang="vi-VN" sz="27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1. Tìm hiểu Quốc hiệu, Quốc kì, Quốc ca Việt Nam</a:t>
            </a:r>
          </a:p>
        </p:txBody>
      </p:sp>
      <p:sp>
        <p:nvSpPr>
          <p:cNvPr id="7" name="Rectangle 6"/>
          <p:cNvSpPr/>
          <p:nvPr/>
        </p:nvSpPr>
        <p:spPr>
          <a:xfrm>
            <a:off x="1165766" y="7086600"/>
            <a:ext cx="14285372" cy="1323439"/>
          </a:xfrm>
          <a:prstGeom prst="rect">
            <a:avLst/>
          </a:prstGeom>
        </p:spPr>
        <p:txBody>
          <a:bodyPr wrap="square">
            <a:spAutoFit/>
          </a:bodyPr>
          <a:lstStyle/>
          <a:p>
            <a:pPr algn="just"/>
            <a:r>
              <a:rPr lang="nl-NL" sz="4000" b="1" smtClean="0">
                <a:solidFill>
                  <a:srgbClr val="0000FF"/>
                </a:solidFill>
                <a:latin typeface="Times New Roman" pitchFamily="18" charset="0"/>
                <a:cs typeface="Times New Roman" pitchFamily="18" charset="0"/>
              </a:rPr>
              <a:t>+ </a:t>
            </a:r>
            <a:r>
              <a:rPr lang="nl-NL" sz="4000" b="1">
                <a:solidFill>
                  <a:srgbClr val="0000FF"/>
                </a:solidFill>
                <a:latin typeface="Times New Roman" pitchFamily="18" charset="0"/>
                <a:cs typeface="Times New Roman" pitchFamily="18" charset="0"/>
              </a:rPr>
              <a:t>Quốc ca Việt Nam là bái hát “Tiến quân ca” do cố nhạc sĩ Văn Cao sáng tác.</a:t>
            </a:r>
            <a:endParaRPr lang="en-US" sz="4000" b="1">
              <a:solidFill>
                <a:srgbClr val="0000FF"/>
              </a:solidFill>
              <a:latin typeface="Times New Roman" pitchFamily="18" charset="0"/>
              <a:cs typeface="Times New Roman" pitchFamily="18" charset="0"/>
            </a:endParaRPr>
          </a:p>
        </p:txBody>
      </p:sp>
      <p:sp>
        <p:nvSpPr>
          <p:cNvPr id="11" name="Rectangle 10"/>
          <p:cNvSpPr/>
          <p:nvPr/>
        </p:nvSpPr>
        <p:spPr>
          <a:xfrm>
            <a:off x="1191166" y="2408099"/>
            <a:ext cx="14285372" cy="707886"/>
          </a:xfrm>
          <a:prstGeom prst="rect">
            <a:avLst/>
          </a:prstGeom>
        </p:spPr>
        <p:txBody>
          <a:bodyPr wrap="square">
            <a:spAutoFit/>
          </a:bodyPr>
          <a:lstStyle/>
          <a:p>
            <a:pPr algn="just"/>
            <a:r>
              <a:rPr lang="nl-NL" sz="4000" b="1" smtClean="0">
                <a:solidFill>
                  <a:srgbClr val="FF0000"/>
                </a:solidFill>
                <a:latin typeface="Times New Roman" pitchFamily="18" charset="0"/>
                <a:cs typeface="Times New Roman" pitchFamily="18" charset="0"/>
              </a:rPr>
              <a:t>- Quốc </a:t>
            </a:r>
            <a:r>
              <a:rPr lang="nl-NL" sz="4000" b="1">
                <a:solidFill>
                  <a:srgbClr val="FF0000"/>
                </a:solidFill>
                <a:latin typeface="Times New Roman" pitchFamily="18" charset="0"/>
                <a:cs typeface="Times New Roman" pitchFamily="18" charset="0"/>
              </a:rPr>
              <a:t>hiệu của nước ta </a:t>
            </a:r>
            <a:r>
              <a:rPr lang="nl-NL" sz="4000" b="1" smtClean="0">
                <a:solidFill>
                  <a:srgbClr val="FF0000"/>
                </a:solidFill>
                <a:latin typeface="Times New Roman" pitchFamily="18" charset="0"/>
                <a:cs typeface="Times New Roman" pitchFamily="18" charset="0"/>
              </a:rPr>
              <a:t>là gì?</a:t>
            </a:r>
            <a:endParaRPr lang="en-US" sz="4000" b="1">
              <a:solidFill>
                <a:srgbClr val="FF0000"/>
              </a:solidFill>
              <a:latin typeface="Times New Roman" pitchFamily="18" charset="0"/>
              <a:cs typeface="Times New Roman" pitchFamily="18" charset="0"/>
            </a:endParaRPr>
          </a:p>
        </p:txBody>
      </p:sp>
      <p:sp>
        <p:nvSpPr>
          <p:cNvPr id="8" name="Rectangle 7"/>
          <p:cNvSpPr/>
          <p:nvPr/>
        </p:nvSpPr>
        <p:spPr>
          <a:xfrm>
            <a:off x="1204119" y="3352800"/>
            <a:ext cx="8629798" cy="707886"/>
          </a:xfrm>
          <a:prstGeom prst="rect">
            <a:avLst/>
          </a:prstGeom>
        </p:spPr>
        <p:txBody>
          <a:bodyPr wrap="none">
            <a:spAutoFit/>
          </a:bodyPr>
          <a:lstStyle/>
          <a:p>
            <a:r>
              <a:rPr lang="nl-NL" sz="4000" b="1" smtClean="0">
                <a:solidFill>
                  <a:srgbClr val="0000FF"/>
                </a:solidFill>
                <a:latin typeface="Times New Roman" pitchFamily="18" charset="0"/>
                <a:cs typeface="Times New Roman" pitchFamily="18" charset="0"/>
              </a:rPr>
              <a:t>+ Cộng </a:t>
            </a:r>
            <a:r>
              <a:rPr lang="nl-NL" sz="4000" b="1">
                <a:solidFill>
                  <a:srgbClr val="0000FF"/>
                </a:solidFill>
                <a:latin typeface="Times New Roman" pitchFamily="18" charset="0"/>
                <a:cs typeface="Times New Roman" pitchFamily="18" charset="0"/>
              </a:rPr>
              <a:t>hoà xã hội chủ nghĩa Việt Nam</a:t>
            </a:r>
            <a:endParaRPr lang="en-US" sz="4000"/>
          </a:p>
        </p:txBody>
      </p:sp>
      <p:sp>
        <p:nvSpPr>
          <p:cNvPr id="9" name="Rectangle 8"/>
          <p:cNvSpPr/>
          <p:nvPr/>
        </p:nvSpPr>
        <p:spPr>
          <a:xfrm>
            <a:off x="1204119" y="4343400"/>
            <a:ext cx="5957593" cy="707886"/>
          </a:xfrm>
          <a:prstGeom prst="rect">
            <a:avLst/>
          </a:prstGeom>
        </p:spPr>
        <p:txBody>
          <a:bodyPr wrap="none">
            <a:spAutoFit/>
          </a:bodyPr>
          <a:lstStyle/>
          <a:p>
            <a:r>
              <a:rPr lang="nl-NL" sz="4000" b="1" smtClean="0">
                <a:solidFill>
                  <a:srgbClr val="FF0000"/>
                </a:solidFill>
                <a:latin typeface="Times New Roman" pitchFamily="18" charset="0"/>
                <a:cs typeface="Times New Roman" pitchFamily="18" charset="0"/>
              </a:rPr>
              <a:t>- Mô tả Quốc </a:t>
            </a:r>
            <a:r>
              <a:rPr lang="nl-NL" sz="4000" b="1">
                <a:solidFill>
                  <a:srgbClr val="FF0000"/>
                </a:solidFill>
                <a:latin typeface="Times New Roman" pitchFamily="18" charset="0"/>
                <a:cs typeface="Times New Roman" pitchFamily="18" charset="0"/>
              </a:rPr>
              <a:t>kì Việt </a:t>
            </a:r>
            <a:r>
              <a:rPr lang="nl-NL" sz="4000" b="1" smtClean="0">
                <a:solidFill>
                  <a:srgbClr val="FF0000"/>
                </a:solidFill>
                <a:latin typeface="Times New Roman" pitchFamily="18" charset="0"/>
                <a:cs typeface="Times New Roman" pitchFamily="18" charset="0"/>
              </a:rPr>
              <a:t>Nam.</a:t>
            </a:r>
            <a:endParaRPr lang="en-US" sz="4000">
              <a:solidFill>
                <a:srgbClr val="FF0000"/>
              </a:solidFill>
            </a:endParaRPr>
          </a:p>
        </p:txBody>
      </p:sp>
      <p:sp>
        <p:nvSpPr>
          <p:cNvPr id="14" name="Rectangle 13"/>
          <p:cNvSpPr/>
          <p:nvPr/>
        </p:nvSpPr>
        <p:spPr>
          <a:xfrm>
            <a:off x="1204119" y="5181600"/>
            <a:ext cx="8921545" cy="707886"/>
          </a:xfrm>
          <a:prstGeom prst="rect">
            <a:avLst/>
          </a:prstGeom>
        </p:spPr>
        <p:txBody>
          <a:bodyPr wrap="none">
            <a:spAutoFit/>
          </a:bodyPr>
          <a:lstStyle/>
          <a:p>
            <a:r>
              <a:rPr lang="nl-NL" sz="4000" b="1" smtClean="0">
                <a:solidFill>
                  <a:srgbClr val="0000FF"/>
                </a:solidFill>
                <a:latin typeface="Times New Roman" pitchFamily="18" charset="0"/>
                <a:cs typeface="Times New Roman" pitchFamily="18" charset="0"/>
              </a:rPr>
              <a:t>- </a:t>
            </a:r>
            <a:r>
              <a:rPr lang="nl-NL" sz="4000" b="1">
                <a:solidFill>
                  <a:srgbClr val="0000FF"/>
                </a:solidFill>
                <a:latin typeface="Times New Roman" pitchFamily="18" charset="0"/>
                <a:cs typeface="Times New Roman" pitchFamily="18" charset="0"/>
              </a:rPr>
              <a:t>Quốc kì Việt Nam là lá cờ đỏ sao vàng.</a:t>
            </a:r>
            <a:endParaRPr lang="en-US" sz="4000"/>
          </a:p>
        </p:txBody>
      </p:sp>
      <p:sp>
        <p:nvSpPr>
          <p:cNvPr id="15" name="Rectangle 14"/>
          <p:cNvSpPr/>
          <p:nvPr/>
        </p:nvSpPr>
        <p:spPr>
          <a:xfrm>
            <a:off x="1191166" y="6302514"/>
            <a:ext cx="14285372" cy="707886"/>
          </a:xfrm>
          <a:prstGeom prst="rect">
            <a:avLst/>
          </a:prstGeom>
        </p:spPr>
        <p:txBody>
          <a:bodyPr wrap="square">
            <a:spAutoFit/>
          </a:bodyPr>
          <a:lstStyle/>
          <a:p>
            <a:pPr algn="just"/>
            <a:r>
              <a:rPr lang="nl-NL" sz="4000" b="1" smtClean="0">
                <a:solidFill>
                  <a:srgbClr val="FF0000"/>
                </a:solidFill>
                <a:latin typeface="Times New Roman" pitchFamily="18" charset="0"/>
                <a:cs typeface="Times New Roman" pitchFamily="18" charset="0"/>
              </a:rPr>
              <a:t>- Nêu tên bài hát và tác giả của Quốc </a:t>
            </a:r>
            <a:r>
              <a:rPr lang="nl-NL" sz="4000" b="1">
                <a:solidFill>
                  <a:srgbClr val="FF0000"/>
                </a:solidFill>
                <a:latin typeface="Times New Roman" pitchFamily="18" charset="0"/>
                <a:cs typeface="Times New Roman" pitchFamily="18" charset="0"/>
              </a:rPr>
              <a:t>ca Việt </a:t>
            </a:r>
            <a:r>
              <a:rPr lang="nl-NL" sz="4000" b="1" smtClean="0">
                <a:solidFill>
                  <a:srgbClr val="FF0000"/>
                </a:solidFill>
                <a:latin typeface="Times New Roman" pitchFamily="18" charset="0"/>
                <a:cs typeface="Times New Roman" pitchFamily="18" charset="0"/>
              </a:rPr>
              <a:t>Nam.</a:t>
            </a:r>
            <a:endParaRPr lang="en-US" sz="4000" b="1">
              <a:solidFill>
                <a:srgbClr val="FF0000"/>
              </a:solidFill>
              <a:latin typeface="Times New Roman" pitchFamily="18" charset="0"/>
              <a:cs typeface="Times New Roman" pitchFamily="18" charset="0"/>
            </a:endParaRPr>
          </a:p>
        </p:txBody>
      </p:sp>
      <p:pic>
        <p:nvPicPr>
          <p:cNvPr id="1026" name="Picture 2" descr="Quốc kỳ Việt Nam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0119" y="3110895"/>
            <a:ext cx="4579685" cy="304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8" grpId="0"/>
      <p:bldP spid="9"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2. Lắng nghe bài hát Quốc ca Việt Nam</a:t>
            </a:r>
          </a:p>
        </p:txBody>
      </p:sp>
      <p:pic>
        <p:nvPicPr>
          <p:cNvPr id="10" name="Nhạc Lễ Chào Cờ Quốc Ca Việt Nam Có Lời Há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413919" y="2438400"/>
            <a:ext cx="10972800" cy="6127688"/>
          </a:xfrm>
          <a:prstGeom prst="rect">
            <a:avLst/>
          </a:prstGeom>
        </p:spPr>
      </p:pic>
    </p:spTree>
    <p:extLst>
      <p:ext uri="{BB962C8B-B14F-4D97-AF65-F5344CB8AC3E}">
        <p14:creationId xmlns:p14="http://schemas.microsoft.com/office/powerpoint/2010/main" val="305846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3. Tìm hiểu những việc cần làm khi chào cờ và Quốc ca</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6" t="42222" r="49349" b="20926"/>
          <a:stretch/>
        </p:blipFill>
        <p:spPr bwMode="auto">
          <a:xfrm>
            <a:off x="1034383" y="2248489"/>
            <a:ext cx="13961936" cy="652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11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3. Tìm hiểu những việc cần làm khi chào cờ và Quốc ca</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14" t="46715" r="71812" b="20926"/>
          <a:stretch/>
        </p:blipFill>
        <p:spPr bwMode="auto">
          <a:xfrm>
            <a:off x="11643519" y="2705101"/>
            <a:ext cx="4049335" cy="620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46918" y="3200400"/>
            <a:ext cx="10760185" cy="2554545"/>
          </a:xfrm>
          <a:prstGeom prst="rect">
            <a:avLst/>
          </a:prstGeom>
          <a:noFill/>
        </p:spPr>
        <p:txBody>
          <a:bodyPr wrap="square" rtlCol="0">
            <a:spAutoFit/>
          </a:bodyPr>
          <a:lstStyle/>
          <a:p>
            <a:pPr indent="457200" algn="just"/>
            <a:r>
              <a:rPr lang="vi-VN" sz="4000" b="1">
                <a:solidFill>
                  <a:srgbClr val="FF0000"/>
                </a:solidFill>
                <a:latin typeface="Times New Roman" pitchFamily="18" charset="0"/>
                <a:cs typeface="Times New Roman" pitchFamily="18" charset="0"/>
              </a:rPr>
              <a:t>Khi chuẩn bị chào cờ, em </a:t>
            </a:r>
            <a:r>
              <a:rPr lang="vi-VN" sz="4000" b="1" smtClean="0">
                <a:solidFill>
                  <a:srgbClr val="FF0000"/>
                </a:solidFill>
                <a:latin typeface="Times New Roman" pitchFamily="18" charset="0"/>
                <a:cs typeface="Times New Roman" pitchFamily="18" charset="0"/>
              </a:rPr>
              <a:t>cần</a:t>
            </a:r>
            <a:r>
              <a:rPr lang="en-US" sz="4000" b="1" smtClean="0">
                <a:solidFill>
                  <a:srgbClr val="FF0000"/>
                </a:solidFill>
                <a:latin typeface="Times New Roman" pitchFamily="18" charset="0"/>
                <a:cs typeface="Times New Roman" pitchFamily="18" charset="0"/>
              </a:rPr>
              <a:t> làm gì?</a:t>
            </a:r>
          </a:p>
          <a:p>
            <a:pPr indent="457200" algn="just"/>
            <a:endParaRPr lang="en-US" sz="4000" b="1" smtClean="0">
              <a:solidFill>
                <a:srgbClr val="FF0000"/>
              </a:solidFill>
              <a:latin typeface="Times New Roman" pitchFamily="18" charset="0"/>
              <a:cs typeface="Times New Roman" pitchFamily="18" charset="0"/>
            </a:endParaRPr>
          </a:p>
          <a:p>
            <a:pPr indent="457200" algn="just"/>
            <a:r>
              <a:rPr lang="en-US" sz="4000" b="1" smtClean="0">
                <a:solidFill>
                  <a:srgbClr val="0000FF"/>
                </a:solidFill>
                <a:latin typeface="Times New Roman" pitchFamily="18" charset="0"/>
                <a:cs typeface="Times New Roman" pitchFamily="18" charset="0"/>
              </a:rPr>
              <a:t>+ </a:t>
            </a:r>
            <a:r>
              <a:rPr lang="vi-VN" sz="4000" b="1" smtClean="0">
                <a:solidFill>
                  <a:srgbClr val="0000FF"/>
                </a:solidFill>
                <a:latin typeface="Times New Roman" pitchFamily="18" charset="0"/>
                <a:cs typeface="Times New Roman" pitchFamily="18" charset="0"/>
              </a:rPr>
              <a:t>Khi </a:t>
            </a:r>
            <a:r>
              <a:rPr lang="vi-VN" sz="4000" b="1" dirty="0">
                <a:solidFill>
                  <a:srgbClr val="0000FF"/>
                </a:solidFill>
                <a:latin typeface="Times New Roman" pitchFamily="18" charset="0"/>
                <a:cs typeface="Times New Roman" pitchFamily="18" charset="0"/>
              </a:rPr>
              <a:t>chuẩn bị chào cờ, em cần chỉnh sửa </a:t>
            </a:r>
            <a:r>
              <a:rPr lang="vi-VN" sz="4000" b="1" dirty="0" smtClean="0">
                <a:solidFill>
                  <a:srgbClr val="0000FF"/>
                </a:solidFill>
                <a:latin typeface="Times New Roman" pitchFamily="18" charset="0"/>
                <a:cs typeface="Times New Roman" pitchFamily="18" charset="0"/>
              </a:rPr>
              <a:t>lại</a:t>
            </a:r>
            <a:r>
              <a:rPr lang="en-US" sz="4000" b="1" dirty="0" smtClean="0">
                <a:solidFill>
                  <a:srgbClr val="0000FF"/>
                </a:solidFill>
                <a:latin typeface="Times New Roman" pitchFamily="18" charset="0"/>
                <a:cs typeface="Times New Roman" pitchFamily="18" charset="0"/>
              </a:rPr>
              <a:t> </a:t>
            </a:r>
            <a:r>
              <a:rPr lang="vi-VN" sz="4000" b="1" dirty="0" smtClean="0">
                <a:solidFill>
                  <a:srgbClr val="0000FF"/>
                </a:solidFill>
                <a:latin typeface="Times New Roman" pitchFamily="18" charset="0"/>
                <a:cs typeface="Times New Roman" pitchFamily="18" charset="0"/>
              </a:rPr>
              <a:t>trang </a:t>
            </a:r>
            <a:r>
              <a:rPr lang="vi-VN" sz="4000" b="1" dirty="0">
                <a:solidFill>
                  <a:srgbClr val="0000FF"/>
                </a:solidFill>
                <a:latin typeface="Times New Roman" pitchFamily="18" charset="0"/>
                <a:cs typeface="Times New Roman" pitchFamily="18" charset="0"/>
              </a:rPr>
              <a:t>phục, bỏ mũ, nón</a:t>
            </a:r>
            <a:r>
              <a:rPr lang="vi-VN" sz="4000" b="1">
                <a:solidFill>
                  <a:srgbClr val="0000FF"/>
                </a:solidFill>
                <a:latin typeface="Times New Roman" pitchFamily="18" charset="0"/>
                <a:cs typeface="Times New Roman" pitchFamily="18" charset="0"/>
              </a:rPr>
              <a:t>. </a:t>
            </a:r>
            <a:endParaRPr lang="en-US" sz="40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99464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3. Tìm hiểu những việc cần làm khi chào cờ và Quốc ca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924" t="21481" r="11244" b="25556"/>
          <a:stretch/>
        </p:blipFill>
        <p:spPr bwMode="auto">
          <a:xfrm>
            <a:off x="9844826" y="2743199"/>
            <a:ext cx="5923537" cy="521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46918" y="2819400"/>
            <a:ext cx="8991601" cy="5139869"/>
          </a:xfrm>
          <a:prstGeom prst="rect">
            <a:avLst/>
          </a:prstGeom>
          <a:noFill/>
        </p:spPr>
        <p:txBody>
          <a:bodyPr wrap="square" rtlCol="0">
            <a:spAutoFit/>
          </a:bodyPr>
          <a:lstStyle/>
          <a:p>
            <a:pPr indent="457200" algn="just">
              <a:spcBef>
                <a:spcPts val="600"/>
              </a:spcBef>
              <a:spcAft>
                <a:spcPts val="600"/>
              </a:spcAft>
            </a:pPr>
            <a:r>
              <a:rPr lang="vi-VN" sz="4000" b="1">
                <a:solidFill>
                  <a:srgbClr val="FF0000"/>
                </a:solidFill>
                <a:latin typeface="Times New Roman" pitchFamily="18" charset="0"/>
                <a:cs typeface="Times New Roman" pitchFamily="18" charset="0"/>
              </a:rPr>
              <a:t>Khi </a:t>
            </a:r>
            <a:r>
              <a:rPr lang="vi-VN" sz="4000" b="1" smtClean="0">
                <a:solidFill>
                  <a:srgbClr val="FF0000"/>
                </a:solidFill>
                <a:latin typeface="Times New Roman" pitchFamily="18" charset="0"/>
                <a:cs typeface="Times New Roman" pitchFamily="18" charset="0"/>
              </a:rPr>
              <a:t>chào </a:t>
            </a:r>
            <a:r>
              <a:rPr lang="vi-VN" sz="4000" b="1">
                <a:solidFill>
                  <a:srgbClr val="FF0000"/>
                </a:solidFill>
                <a:latin typeface="Times New Roman" pitchFamily="18" charset="0"/>
                <a:cs typeface="Times New Roman" pitchFamily="18" charset="0"/>
              </a:rPr>
              <a:t>cờ, em </a:t>
            </a:r>
            <a:r>
              <a:rPr lang="vi-VN" sz="4000" b="1" smtClean="0">
                <a:solidFill>
                  <a:srgbClr val="FF0000"/>
                </a:solidFill>
                <a:latin typeface="Times New Roman" pitchFamily="18" charset="0"/>
                <a:cs typeface="Times New Roman" pitchFamily="18" charset="0"/>
              </a:rPr>
              <a:t>cần</a:t>
            </a:r>
            <a:r>
              <a:rPr lang="en-US" sz="4000" b="1" smtClean="0">
                <a:solidFill>
                  <a:srgbClr val="FF0000"/>
                </a:solidFill>
                <a:latin typeface="Times New Roman" pitchFamily="18" charset="0"/>
                <a:cs typeface="Times New Roman" pitchFamily="18" charset="0"/>
              </a:rPr>
              <a:t> giữ tư thế như thế nào?</a:t>
            </a:r>
          </a:p>
          <a:p>
            <a:pPr indent="457200" algn="just">
              <a:spcBef>
                <a:spcPts val="600"/>
              </a:spcBef>
              <a:spcAft>
                <a:spcPts val="600"/>
              </a:spcAft>
            </a:pPr>
            <a:endParaRPr lang="en-US" sz="1800" b="1" smtClean="0">
              <a:solidFill>
                <a:srgbClr val="FF0000"/>
              </a:solidFill>
              <a:latin typeface="Times New Roman" pitchFamily="18" charset="0"/>
              <a:cs typeface="Times New Roman" pitchFamily="18" charset="0"/>
            </a:endParaRPr>
          </a:p>
          <a:p>
            <a:pPr indent="457200" algn="just">
              <a:spcBef>
                <a:spcPts val="600"/>
              </a:spcBef>
              <a:spcAft>
                <a:spcPts val="600"/>
              </a:spcAft>
            </a:pPr>
            <a:r>
              <a:rPr lang="en-US" sz="4000" b="1" smtClean="0">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Khi chào cờ, em cần giữ tư thế nghiêm trang,</a:t>
            </a:r>
            <a:r>
              <a:rPr lang="en-US" sz="4000" b="1">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dáng đứng thẳng, mắt nhìn cờ Tổ </a:t>
            </a:r>
            <a:r>
              <a:rPr lang="vi-VN" sz="4000" b="1" smtClean="0">
                <a:solidFill>
                  <a:srgbClr val="0000FF"/>
                </a:solidFill>
                <a:latin typeface="Times New Roman" pitchFamily="18" charset="0"/>
                <a:cs typeface="Times New Roman" pitchFamily="18" charset="0"/>
              </a:rPr>
              <a:t>quốc</a:t>
            </a:r>
            <a:r>
              <a:rPr lang="en-US" sz="4000" b="1" smtClean="0">
                <a:solidFill>
                  <a:srgbClr val="0000FF"/>
                </a:solidFill>
                <a:latin typeface="Times New Roman" pitchFamily="18" charset="0"/>
                <a:cs typeface="Times New Roman" pitchFamily="18" charset="0"/>
              </a:rPr>
              <a:t>.</a:t>
            </a:r>
          </a:p>
          <a:p>
            <a:pPr indent="457200" algn="just">
              <a:spcBef>
                <a:spcPts val="600"/>
              </a:spcBef>
              <a:spcAft>
                <a:spcPts val="600"/>
              </a:spcAft>
            </a:pPr>
            <a:r>
              <a:rPr lang="en-US" sz="4000" b="1" smtClean="0">
                <a:solidFill>
                  <a:srgbClr val="0000FF"/>
                </a:solidFill>
                <a:latin typeface="Times New Roman" pitchFamily="18" charset="0"/>
                <a:cs typeface="Times New Roman" pitchFamily="18" charset="0"/>
              </a:rPr>
              <a:t>+ </a:t>
            </a:r>
            <a:r>
              <a:rPr lang="vi-VN" sz="4000" b="1" smtClean="0">
                <a:solidFill>
                  <a:srgbClr val="0000FF"/>
                </a:solidFill>
                <a:latin typeface="Times New Roman" pitchFamily="18" charset="0"/>
                <a:cs typeface="Times New Roman" pitchFamily="18" charset="0"/>
              </a:rPr>
              <a:t>Khi </a:t>
            </a:r>
            <a:r>
              <a:rPr lang="vi-VN" sz="4000" b="1">
                <a:solidFill>
                  <a:srgbClr val="0000FF"/>
                </a:solidFill>
                <a:latin typeface="Times New Roman" pitchFamily="18" charset="0"/>
                <a:cs typeface="Times New Roman" pitchFamily="18" charset="0"/>
              </a:rPr>
              <a:t>chào cờ, em cần hát Quốc ca to, rõ ràng, trôi</a:t>
            </a:r>
            <a:r>
              <a:rPr lang="en-US" sz="4000" b="1">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chảy, diễn cảm.</a:t>
            </a: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69698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pic>
        <p:nvPicPr>
          <p:cNvPr id="9" name="Nhạc Lễ Chào Cờ Quốc Ca Việt Nam Có Lời Há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96613" y="1676400"/>
            <a:ext cx="12042505" cy="6725058"/>
          </a:xfrm>
          <a:prstGeom prst="rect">
            <a:avLst/>
          </a:prstGeom>
        </p:spPr>
      </p:pic>
    </p:spTree>
    <p:extLst>
      <p:ext uri="{BB962C8B-B14F-4D97-AF65-F5344CB8AC3E}">
        <p14:creationId xmlns:p14="http://schemas.microsoft.com/office/powerpoint/2010/main" val="152257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TotalTime>
  <Words>688</Words>
  <Application>Microsoft Office PowerPoint</Application>
  <PresentationFormat>Custom</PresentationFormat>
  <Paragraphs>61</Paragraphs>
  <Slides>10</Slides>
  <Notes>3</Notes>
  <HiddenSlides>0</HiddenSlides>
  <MMClips>3</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177</cp:revision>
  <dcterms:created xsi:type="dcterms:W3CDTF">2022-07-10T01:37:20Z</dcterms:created>
  <dcterms:modified xsi:type="dcterms:W3CDTF">2022-08-02T11:14:06Z</dcterms:modified>
</cp:coreProperties>
</file>