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53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58" r:id="rId11"/>
    <p:sldId id="259" r:id="rId12"/>
    <p:sldId id="322" r:id="rId13"/>
    <p:sldId id="312" r:id="rId14"/>
    <p:sldId id="343" r:id="rId15"/>
    <p:sldId id="260" r:id="rId16"/>
    <p:sldId id="344" r:id="rId17"/>
    <p:sldId id="262" r:id="rId18"/>
    <p:sldId id="335" r:id="rId19"/>
    <p:sldId id="328" r:id="rId20"/>
    <p:sldId id="349" r:id="rId21"/>
    <p:sldId id="310" r:id="rId22"/>
    <p:sldId id="330" r:id="rId23"/>
    <p:sldId id="263" r:id="rId24"/>
  </p:sldIdLst>
  <p:sldSz cx="12161838" cy="6858000"/>
  <p:notesSz cx="6858000" cy="9144000"/>
  <p:embeddedFontLst>
    <p:embeddedFont>
      <p:font typeface="Barlow Condensed" panose="020B0604020202020204" charset="0"/>
      <p:regular r:id="rId26"/>
      <p:bold r:id="rId27"/>
      <p:italic r:id="rId28"/>
      <p:bold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Anaheim" panose="020B0604020202020204" charset="0"/>
      <p:regular r:id="rId34"/>
    </p:embeddedFont>
    <p:embeddedFont>
      <p:font typeface="Annie Use Your Telescope" panose="020B0604020202020204" charset="0"/>
      <p:regular r:id="rId35"/>
    </p:embeddedFont>
    <p:embeddedFont>
      <p:font typeface="Exo" panose="020B0604020202020204" charset="0"/>
      <p:regular r:id="rId36"/>
      <p:bold r:id="rId37"/>
      <p:italic r:id="rId38"/>
      <p:boldItalic r:id="rId39"/>
    </p:embeddedFont>
    <p:embeddedFont>
      <p:font typeface="HP001 4H" panose="020B0604020202020204" charset="0"/>
      <p:regular r:id="rId40"/>
      <p:bold r:id="rId41"/>
    </p:embeddedFont>
    <p:embeddedFont>
      <p:font typeface="Arial-Rounded" panose="020B0500000000000000" charset="0"/>
      <p:regular r:id="rId42"/>
    </p:embeddedFont>
    <p:embeddedFont>
      <p:font typeface="Lato" panose="020B0604020202020204" charset="0"/>
      <p:regular r:id="rId43"/>
      <p:bold r:id="rId44"/>
      <p:italic r:id="rId45"/>
    </p:embeddedFont>
    <p:embeddedFont>
      <p:font typeface="HP001 5 hàng" panose="020B0603050302020204" pitchFamily="34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P001 4 hàng" panose="020B060305030202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60" y="78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46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smtClean="0"/>
              <a:t>mm</a:t>
            </a:r>
            <a:r>
              <a:rPr lang="en-US" dirty="0"/>
              <a:t>, </a:t>
            </a:r>
            <a:r>
              <a:rPr lang="en-US" dirty="0" smtClean="0"/>
              <a:t>cm</a:t>
            </a:r>
            <a:r>
              <a:rPr lang="en-US" dirty="0"/>
              <a:t>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7.wdp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9.wdp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microsoft.com/office/2007/relationships/hdphoto" Target="../media/hdphoto8.wdp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9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audio" Target="../media/audio9.wav"/><Relationship Id="rId15" Type="http://schemas.openxmlformats.org/officeDocument/2006/relationships/slide" Target="slide19.xml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33.gif"/><Relationship Id="rId10" Type="http://schemas.microsoft.com/office/2007/relationships/hdphoto" Target="../media/hdphoto10.wdp"/><Relationship Id="rId4" Type="http://schemas.openxmlformats.org/officeDocument/2006/relationships/audio" Target="../media/audio10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8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</a:rPr>
              <a:t>– li - </a:t>
            </a:r>
            <a:r>
              <a:rPr lang="en-US" sz="2800" b="1" dirty="0" err="1" smtClean="0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74" y="1218955"/>
            <a:ext cx="8340146" cy="209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2520" y="1535681"/>
            <a:ext cx="3178978" cy="3052648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400" dirty="0"/>
          </a:p>
        </p:txBody>
      </p:sp>
      <p:sp>
        <p:nvSpPr>
          <p:cNvPr id="7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350456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vi-VN" sz="3600" dirty="0">
                <a:solidFill>
                  <a:srgbClr val="FF0000"/>
                </a:solidFill>
              </a:rPr>
              <a:t>Mi – li - mét </a:t>
            </a:r>
            <a:r>
              <a:rPr lang="vi-VN" sz="3600" dirty="0">
                <a:solidFill>
                  <a:schemeClr val="dk1"/>
                </a:solidFill>
              </a:rPr>
              <a:t>là một đơn vị đo độ dài.</a:t>
            </a:r>
            <a:endParaRPr lang="vi-VN" sz="2400" dirty="0"/>
          </a:p>
        </p:txBody>
      </p:sp>
      <p:sp>
        <p:nvSpPr>
          <p:cNvPr id="8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4423733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it-IT" sz="3600" dirty="0">
                <a:solidFill>
                  <a:srgbClr val="FF0000"/>
                </a:solidFill>
              </a:rPr>
              <a:t>Mi – li - mét </a:t>
            </a:r>
            <a:r>
              <a:rPr lang="it-IT" sz="3600" dirty="0">
                <a:solidFill>
                  <a:schemeClr val="dk1"/>
                </a:solidFill>
              </a:rPr>
              <a:t>viết là </a:t>
            </a:r>
            <a:r>
              <a:rPr lang="it-IT" sz="3600" b="1" dirty="0">
                <a:solidFill>
                  <a:srgbClr val="FF0000"/>
                </a:solidFill>
              </a:rPr>
              <a:t>mm</a:t>
            </a:r>
            <a:r>
              <a:rPr lang="it-IT" sz="3600" dirty="0" smtClean="0">
                <a:solidFill>
                  <a:schemeClr val="dk1"/>
                </a:solidFill>
              </a:rPr>
              <a:t>.</a:t>
            </a:r>
            <a:endParaRPr lang="it-IT" sz="2400" dirty="0"/>
          </a:p>
        </p:txBody>
      </p:sp>
      <p:sp>
        <p:nvSpPr>
          <p:cNvPr id="9" name="Google Shape;4364;p3">
            <a:extLst>
              <a:ext uri="{FF2B5EF4-FFF2-40B4-BE49-F238E27FC236}">
                <a16:creationId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300442" y="5334154"/>
            <a:ext cx="83439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3600" b="1" dirty="0">
                <a:solidFill>
                  <a:srgbClr val="00B050"/>
                </a:solidFill>
              </a:rPr>
              <a:t>1 cm = 10 mm</a:t>
            </a:r>
            <a:r>
              <a:rPr lang="fi-FI" sz="3600" dirty="0">
                <a:solidFill>
                  <a:schemeClr val="dk1"/>
                </a:solidFill>
              </a:rPr>
              <a:t>; </a:t>
            </a:r>
            <a:r>
              <a:rPr lang="fi-FI" sz="3600" b="1" dirty="0">
                <a:solidFill>
                  <a:srgbClr val="00B0F0"/>
                </a:solidFill>
              </a:rPr>
              <a:t>1m = 1000 mm</a:t>
            </a:r>
            <a:r>
              <a:rPr lang="fi-FI" sz="3600" dirty="0">
                <a:solidFill>
                  <a:schemeClr val="dk1"/>
                </a:solidFill>
              </a:rPr>
              <a:t>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b="1" dirty="0" smtClean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699393" y="347800"/>
            <a:ext cx="2121654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400" dirty="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760676" y="466635"/>
            <a:ext cx="2072669" cy="675638"/>
            <a:chOff x="1183343" y="1464304"/>
            <a:chExt cx="1890378" cy="675638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</a:rPr>
                <a:t>2</a:t>
              </a:r>
              <a:endParaRPr sz="2000"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</a:rPr>
                <a:t>cm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 smtClean="0">
                  <a:solidFill>
                    <a:schemeClr val="dk1"/>
                  </a:solidFill>
                </a:rPr>
                <a:t>6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chemeClr val="dk1"/>
                  </a:solidFill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en-US" sz="3200" dirty="0" smtClean="0">
                  <a:solidFill>
                    <a:schemeClr val="dk1"/>
                  </a:solidFill>
                </a:rPr>
                <a:t>2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100</a:t>
              </a: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2325065" y="5736857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ve</a:t>
            </a:r>
            <a:r>
              <a:rPr lang="en-US" sz="4000" dirty="0" smtClean="0"/>
              <a:t> </a:t>
            </a:r>
            <a:r>
              <a:rPr lang="en-US" sz="4000" dirty="0" err="1" smtClean="0"/>
              <a:t>sầu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r>
              <a:rPr lang="en-US" sz="4000" dirty="0" smtClean="0"/>
              <a:t>.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 cm =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… mm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0" b="100000" l="23967" r="91901">
                        <a14:foregroundMark x1="46777" y1="11504" x2="46777" y2="11504"/>
                        <a14:foregroundMark x1="46446" y1="28761" x2="46446" y2="28761"/>
                        <a14:foregroundMark x1="56198" y1="32301" x2="56198" y2="32301"/>
                        <a14:foregroundMark x1="57190" y1="9735" x2="57190" y2="9735"/>
                        <a14:foregroundMark x1="69421" y1="11504" x2="69421" y2="11504"/>
                        <a14:foregroundMark x1="68926" y1="31858" x2="68926" y2="31858"/>
                        <a14:foregroundMark x1="70909" y1="24779" x2="70909" y2="24779"/>
                        <a14:foregroundMark x1="74050" y1="26106" x2="74050" y2="26106"/>
                        <a14:foregroundMark x1="70744" y1="28761" x2="70744" y2="28761"/>
                        <a14:foregroundMark x1="47934" y1="10619" x2="68264" y2="10177"/>
                        <a14:foregroundMark x1="49091" y1="32301" x2="67107" y2="32301"/>
                        <a14:foregroundMark x1="49587" y1="24779" x2="49587" y2="24779"/>
                        <a14:foregroundMark x1="56198" y1="25221" x2="56198" y2="25221"/>
                        <a14:foregroundMark x1="57686" y1="25664" x2="57686" y2="25664"/>
                        <a14:foregroundMark x1="46281" y1="15487" x2="46281" y2="27434"/>
                        <a14:foregroundMark x1="70579" y1="14602" x2="70909" y2="24779"/>
                        <a14:foregroundMark x1="75702" y1="22566" x2="75702" y2="22566"/>
                        <a14:foregroundMark x1="80000" y1="27434" x2="80000" y2="27434"/>
                        <a14:foregroundMark x1="78512" y1="21681" x2="78512" y2="21681"/>
                        <a14:foregroundMark x1="80165" y1="22566" x2="80165" y2="22566"/>
                        <a14:foregroundMark x1="78512" y1="16814" x2="78512" y2="16814"/>
                        <a14:foregroundMark x1="80165" y1="17257" x2="80165" y2="17257"/>
                        <a14:foregroundMark x1="81653" y1="27876" x2="81653" y2="27876"/>
                        <a14:foregroundMark x1="80000" y1="34956" x2="80000" y2="34956"/>
                        <a14:foregroundMark x1="77521" y1="34071" x2="77521" y2="34071"/>
                        <a14:foregroundMark x1="75868" y1="30088" x2="75868" y2="30088"/>
                        <a14:foregroundMark x1="75041" y1="26991" x2="75041" y2="26991"/>
                        <a14:foregroundMark x1="72231" y1="32301" x2="72231" y2="32301"/>
                        <a14:foregroundMark x1="75537" y1="39823" x2="75537" y2="39823"/>
                        <a14:foregroundMark x1="78347" y1="39823" x2="78347" y2="39823"/>
                        <a14:foregroundMark x1="79669" y1="47345" x2="79669" y2="47345"/>
                        <a14:foregroundMark x1="78347" y1="48230" x2="78347" y2="48230"/>
                        <a14:foregroundMark x1="74215" y1="32301" x2="74215" y2="32301"/>
                        <a14:foregroundMark x1="65289" y1="24779" x2="65289" y2="24779"/>
                        <a14:foregroundMark x1="66446" y1="17257" x2="66446" y2="17257"/>
                        <a14:foregroundMark x1="67107" y1="15929" x2="67107" y2="15929"/>
                        <a14:foregroundMark x1="68264" y1="18142" x2="68264" y2="18142"/>
                        <a14:foregroundMark x1="56694" y1="27434" x2="56694" y2="27434"/>
                        <a14:foregroundMark x1="49421" y1="27434" x2="49421" y2="27434"/>
                        <a14:foregroundMark x1="56198" y1="65487" x2="56198" y2="65487"/>
                        <a14:foregroundMark x1="56694" y1="57522" x2="56694" y2="57522"/>
                        <a14:foregroundMark x1="58678" y1="55752" x2="58678" y2="55752"/>
                        <a14:foregroundMark x1="65124" y1="55310" x2="65124" y2="55310"/>
                        <a14:foregroundMark x1="73554" y1="55310" x2="73554" y2="55310"/>
                        <a14:foregroundMark x1="79835" y1="55752" x2="79835" y2="55752"/>
                        <a14:foregroundMark x1="81157" y1="62389" x2="81157" y2="62389"/>
                        <a14:foregroundMark x1="81157" y1="73894" x2="81157" y2="73894"/>
                        <a14:foregroundMark x1="79174" y1="78761" x2="79174" y2="78761"/>
                        <a14:foregroundMark x1="72727" y1="78761" x2="72727" y2="78761"/>
                        <a14:foregroundMark x1="66446" y1="78319" x2="66446" y2="78319"/>
                        <a14:foregroundMark x1="60661" y1="78319" x2="60661" y2="78319"/>
                        <a14:foregroundMark x1="57851" y1="77876" x2="57851" y2="77876"/>
                        <a14:foregroundMark x1="56529" y1="71681" x2="56529" y2="71681"/>
                        <a14:foregroundMark x1="59504" y1="55310" x2="79339" y2="56195"/>
                        <a14:foregroundMark x1="58512" y1="78761" x2="78678" y2="79204"/>
                        <a14:foregroundMark x1="79339" y1="63274" x2="79339" y2="63274"/>
                        <a14:foregroundMark x1="67273" y1="72124" x2="67273" y2="72124"/>
                        <a14:foregroundMark x1="77521" y1="64159" x2="77521" y2="6415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4418" t="7205" r="7933"/>
          <a:stretch/>
        </p:blipFill>
        <p:spPr>
          <a:xfrm>
            <a:off x="1910443" y="604972"/>
            <a:ext cx="8458200" cy="3933911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30 mm </a:t>
            </a:r>
            <a:endParaRPr lang="en-US" sz="4400" dirty="0">
              <a:solidFill>
                <a:srgbClr val="C00000"/>
              </a:solidFill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4356932" cy="614083"/>
            <a:chOff x="1183343" y="1464304"/>
            <a:chExt cx="435693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373551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nào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dài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2000" dirty="0"/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</a:rPr>
                <a:t>3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Khởi</a:t>
            </a:r>
            <a:r>
              <a:rPr lang="en-US" sz="6600" dirty="0"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iCiel Pony" pitchFamily="2" charset="-93"/>
                <a:cs typeface="Arial" panose="020B0604020202020204" pitchFamily="34" charset="0"/>
              </a:rPr>
              <a:t>động</a:t>
            </a:r>
            <a:endParaRPr lang="en-US" sz="6600" dirty="0"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cm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m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 </a:t>
            </a: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42" y="4254255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c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</a:t>
            </a:r>
            <a:endParaRPr lang="en-US" sz="4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1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Times New Roman" pitchFamily="18" charset="0"/>
                <a:cs typeface="Times New Roman" pitchFamily="18" charset="0"/>
              </a:rPr>
              <a:t>CHỦ ĐỀ 5</a:t>
            </a:r>
            <a:r>
              <a:rPr lang="en" sz="3200" dirty="0" smtClean="0">
                <a:latin typeface="Times New Roman" pitchFamily="18" charset="0"/>
                <a:cs typeface="Times New Roman" pitchFamily="18" charset="0"/>
              </a:rPr>
              <a:t>: MỘT SỐ ĐƠN VỊ ĐO ĐỘ DÀI, KHỐI LƯỢNG, DUNG TÍCH, NHIỆT ĐỘ</a:t>
            </a:r>
            <a:endParaRPr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30: MI - LI - MÉT</a:t>
            </a:r>
            <a:endParaRPr lang="vi-VN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:a16="http://schemas.microsoft.com/office/drawing/2014/main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104" y="137411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2022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</a:rPr>
              <a:t>– li –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mét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359</Words>
  <Application>Microsoft Office PowerPoint</Application>
  <PresentationFormat>Custom</PresentationFormat>
  <Paragraphs>87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Times New Roman</vt:lpstr>
      <vt:lpstr>iCiel Pony</vt:lpstr>
      <vt:lpstr>Dekko</vt:lpstr>
      <vt:lpstr>Barlow Condensed</vt:lpstr>
      <vt:lpstr>Open Sans</vt:lpstr>
      <vt:lpstr>Arial</vt:lpstr>
      <vt:lpstr>Anaheim</vt:lpstr>
      <vt:lpstr>Annie Use Your Telescope</vt:lpstr>
      <vt:lpstr>Barriecito</vt:lpstr>
      <vt:lpstr>Exo</vt:lpstr>
      <vt:lpstr>Boogaloo</vt:lpstr>
      <vt:lpstr>HP001 4H</vt:lpstr>
      <vt:lpstr>Arial-Rounded</vt:lpstr>
      <vt:lpstr>Lato</vt:lpstr>
      <vt:lpstr>HP001 5 hàng</vt:lpstr>
      <vt:lpstr>RocknRoll One</vt:lpstr>
      <vt:lpstr>Calibri</vt:lpstr>
      <vt:lpstr>HP001 4 hàng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Techsi.vn</cp:lastModifiedBy>
  <cp:revision>100</cp:revision>
  <dcterms:modified xsi:type="dcterms:W3CDTF">2023-11-24T01:41:05Z</dcterms:modified>
</cp:coreProperties>
</file>