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9" r:id="rId2"/>
    <p:sldId id="260" r:id="rId3"/>
    <p:sldId id="261" r:id="rId4"/>
    <p:sldId id="262" r:id="rId5"/>
    <p:sldId id="263" r:id="rId6"/>
    <p:sldId id="264" r:id="rId7"/>
    <p:sldId id="272" r:id="rId8"/>
    <p:sldId id="273" r:id="rId9"/>
    <p:sldId id="274" r:id="rId10"/>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Cambria" panose="02040503050406030204" pitchFamily="18" charset="0"/>
      <p:regular r:id="rId15"/>
      <p:bold r:id="rId16"/>
      <p:italic r:id="rId17"/>
      <p:boldItalic r:id="rId18"/>
    </p:embeddedFont>
    <p:embeddedFont>
      <p:font typeface="Cooper Black" panose="0208090404030B020404" pitchFamily="18"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78"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319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747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566926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058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facebook.com/groups/629898828017053" TargetMode="External"/><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1872" y="-216265"/>
            <a:ext cx="603281" cy="1025890"/>
          </a:xfrm>
          <a:prstGeom prst="rect">
            <a:avLst/>
          </a:prstGeom>
        </p:spPr>
      </p:pic>
      <p:pic>
        <p:nvPicPr>
          <p:cNvPr id="8" name="Picture 7">
            <a:extLst>
              <a:ext uri="{FF2B5EF4-FFF2-40B4-BE49-F238E27FC236}">
                <a16:creationId xmlns:a16="http://schemas.microsoft.com/office/drawing/2014/main" id="{A719ABE9-8086-4ADE-AA0E-DFF25C90138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29272" y="6176963"/>
            <a:ext cx="1152128" cy="1959214"/>
          </a:xfrm>
          <a:prstGeom prst="rect">
            <a:avLst/>
          </a:prstGeom>
        </p:spPr>
      </p:pic>
      <p:sp>
        <p:nvSpPr>
          <p:cNvPr id="9" name="TextBox 3">
            <a:extLst>
              <a:ext uri="{FF2B5EF4-FFF2-40B4-BE49-F238E27FC236}">
                <a16:creationId xmlns:a16="http://schemas.microsoft.com/office/drawing/2014/main" id="{DE7B0163-7014-41FD-A20A-CDE5C15AC1DE}"/>
              </a:ext>
            </a:extLst>
          </p:cNvPr>
          <p:cNvSpPr txBox="1"/>
          <p:nvPr userDrawn="1"/>
        </p:nvSpPr>
        <p:spPr>
          <a:xfrm>
            <a:off x="3334176" y="6900862"/>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8"/>
              </a:rPr>
              <a:t>MĂNG NON- TÀI LIỆU TIỂU HỌC | Facebook</a:t>
            </a:r>
            <a:endParaRPr kumimoji="0" lang="en-US" sz="1800" b="0" i="0" u="none" strike="noStrike" kern="1200" cap="none" spc="0" normalizeH="0" baseline="0" noProof="0" dirty="0">
              <a:ln>
                <a:noFill/>
              </a:ln>
              <a:solidFill>
                <a:srgbClr val="70AD47">
                  <a:lumMod val="50000"/>
                </a:srgbClr>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629003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4">
            <a:extLst>
              <a:ext uri="{FF2B5EF4-FFF2-40B4-BE49-F238E27FC236}">
                <a16:creationId xmlns:a16="http://schemas.microsoft.com/office/drawing/2014/main" id="{7FBFF215-6C8E-6D44-BC86-10D960F354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251" t="68770"/>
          <a:stretch/>
        </p:blipFill>
        <p:spPr>
          <a:xfrm flipH="1">
            <a:off x="-1" y="-128573"/>
            <a:ext cx="2576945" cy="2351804"/>
          </a:xfrm>
          <a:prstGeom prst="rect">
            <a:avLst/>
          </a:prstGeom>
        </p:spPr>
      </p:pic>
      <p:sp>
        <p:nvSpPr>
          <p:cNvPr id="2" name="TextBox 1">
            <a:extLst>
              <a:ext uri="{FF2B5EF4-FFF2-40B4-BE49-F238E27FC236}">
                <a16:creationId xmlns:a16="http://schemas.microsoft.com/office/drawing/2014/main" id="{DE5CFB0B-BFBB-F04E-BFF4-BB64CC793E21}"/>
              </a:ext>
            </a:extLst>
          </p:cNvPr>
          <p:cNvSpPr txBox="1"/>
          <p:nvPr/>
        </p:nvSpPr>
        <p:spPr>
          <a:xfrm>
            <a:off x="1052945" y="462230"/>
            <a:ext cx="831273" cy="132343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VN" sz="8000" b="0" i="0" u="none" strike="noStrike" kern="1200" cap="none" spc="0" normalizeH="0" baseline="0" noProof="0" dirty="0">
                <a:ln>
                  <a:noFill/>
                </a:ln>
                <a:solidFill>
                  <a:srgbClr val="B1511B"/>
                </a:solidFill>
                <a:effectLst/>
                <a:uLnTx/>
                <a:uFillTx/>
                <a:latin typeface="Cooper Black" panose="0208090404030B020404" pitchFamily="18" charset="77"/>
                <a:ea typeface="+mn-ea"/>
                <a:cs typeface="+mn-cs"/>
              </a:rPr>
              <a:t>1</a:t>
            </a:r>
          </a:p>
        </p:txBody>
      </p:sp>
      <p:sp>
        <p:nvSpPr>
          <p:cNvPr id="4" name="TextBox 3">
            <a:extLst>
              <a:ext uri="{FF2B5EF4-FFF2-40B4-BE49-F238E27FC236}">
                <a16:creationId xmlns:a16="http://schemas.microsoft.com/office/drawing/2014/main" id="{B9F35D2A-FAAC-274A-A638-45671527D457}"/>
              </a:ext>
            </a:extLst>
          </p:cNvPr>
          <p:cNvSpPr txBox="1"/>
          <p:nvPr/>
        </p:nvSpPr>
        <p:spPr>
          <a:xfrm>
            <a:off x="2613889" y="499380"/>
            <a:ext cx="9541165" cy="132343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VN" sz="4000" b="0" i="0" u="none" strike="noStrike" kern="1200" cap="none" spc="0" normalizeH="0" baseline="0" noProof="0" dirty="0">
                <a:ln>
                  <a:noFill/>
                </a:ln>
                <a:solidFill>
                  <a:srgbClr val="B1511B"/>
                </a:solidFill>
                <a:effectLst/>
                <a:uLnTx/>
                <a:uFillTx/>
                <a:latin typeface="UVF Blenda Script" panose="02040603050506020204" pitchFamily="18" charset="0"/>
                <a:ea typeface="+mn-ea"/>
                <a:cs typeface="+mn-cs"/>
              </a:rPr>
              <a:t>Kể tên các đồ </a:t>
            </a:r>
            <a:r>
              <a:rPr kumimoji="0" lang="vi-VN" sz="4000" b="0" i="0" u="none" strike="noStrike" kern="1200" cap="none" spc="0" normalizeH="0" baseline="0" noProof="0" dirty="0">
                <a:ln>
                  <a:noFill/>
                </a:ln>
                <a:solidFill>
                  <a:srgbClr val="B1511B"/>
                </a:solidFill>
                <a:effectLst/>
                <a:uLnTx/>
                <a:uFillTx/>
                <a:latin typeface="UVF Blenda Script" panose="02040603050506020204" pitchFamily="18" charset="0"/>
                <a:ea typeface="+mn-ea"/>
                <a:cs typeface="+mn-cs"/>
              </a:rPr>
              <a:t>vật được vẽ trong tranh và nêu công dụng của chúng</a:t>
            </a:r>
            <a:endParaRPr kumimoji="0" lang="en-VN" sz="4000" b="0" i="0" u="none" strike="noStrike" kern="1200" cap="none" spc="0" normalizeH="0" baseline="0" noProof="0" dirty="0">
              <a:ln>
                <a:noFill/>
              </a:ln>
              <a:solidFill>
                <a:srgbClr val="B1511B"/>
              </a:solidFill>
              <a:effectLst/>
              <a:uLnTx/>
              <a:uFillTx/>
              <a:latin typeface="UVF Blenda Script" panose="02040603050506020204" pitchFamily="18" charset="0"/>
              <a:ea typeface="+mn-ea"/>
              <a:cs typeface="+mn-cs"/>
            </a:endParaRPr>
          </a:p>
        </p:txBody>
      </p:sp>
      <p:pic>
        <p:nvPicPr>
          <p:cNvPr id="5" name="Picture 2" descr="https://img.loigiaihay.com/picture/question_lgh/2021_51/1623927207-wkgl.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8944" y="2223231"/>
            <a:ext cx="8560955" cy="44776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49674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grpSp>
        <p:nvGrpSpPr>
          <p:cNvPr id="7" name="Group 6">
            <a:extLst>
              <a:ext uri="{FF2B5EF4-FFF2-40B4-BE49-F238E27FC236}">
                <a16:creationId xmlns:a16="http://schemas.microsoft.com/office/drawing/2014/main" id="{B8950993-117D-8559-72ED-B2A825AB9615}"/>
              </a:ext>
            </a:extLst>
          </p:cNvPr>
          <p:cNvGrpSpPr/>
          <p:nvPr/>
        </p:nvGrpSpPr>
        <p:grpSpPr>
          <a:xfrm>
            <a:off x="-1" y="-128573"/>
            <a:ext cx="2576945" cy="2351804"/>
            <a:chOff x="-1" y="-128573"/>
            <a:chExt cx="2576945" cy="2351804"/>
          </a:xfrm>
        </p:grpSpPr>
        <p:pic>
          <p:nvPicPr>
            <p:cNvPr id="6" name="图片 4">
              <a:extLst>
                <a:ext uri="{FF2B5EF4-FFF2-40B4-BE49-F238E27FC236}">
                  <a16:creationId xmlns:a16="http://schemas.microsoft.com/office/drawing/2014/main" id="{7FBFF215-6C8E-6D44-BC86-10D960F354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251" t="68770"/>
            <a:stretch/>
          </p:blipFill>
          <p:spPr>
            <a:xfrm flipH="1">
              <a:off x="-1" y="-128573"/>
              <a:ext cx="2576945" cy="2351804"/>
            </a:xfrm>
            <a:prstGeom prst="rect">
              <a:avLst/>
            </a:prstGeom>
          </p:spPr>
        </p:pic>
        <p:sp>
          <p:nvSpPr>
            <p:cNvPr id="2" name="TextBox 1">
              <a:extLst>
                <a:ext uri="{FF2B5EF4-FFF2-40B4-BE49-F238E27FC236}">
                  <a16:creationId xmlns:a16="http://schemas.microsoft.com/office/drawing/2014/main" id="{DE5CFB0B-BFBB-F04E-BFF4-BB64CC793E21}"/>
                </a:ext>
              </a:extLst>
            </p:cNvPr>
            <p:cNvSpPr txBox="1"/>
            <p:nvPr/>
          </p:nvSpPr>
          <p:spPr>
            <a:xfrm>
              <a:off x="1052945" y="462230"/>
              <a:ext cx="831273" cy="132343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VN" sz="8000" b="0" i="0" u="none" strike="noStrike" kern="1200" cap="none" spc="0" normalizeH="0" baseline="0" noProof="0" dirty="0">
                  <a:ln>
                    <a:noFill/>
                  </a:ln>
                  <a:solidFill>
                    <a:srgbClr val="B1511B"/>
                  </a:solidFill>
                  <a:effectLst/>
                  <a:uLnTx/>
                  <a:uFillTx/>
                  <a:latin typeface="Cooper Black" panose="0208090404030B020404" pitchFamily="18" charset="77"/>
                  <a:ea typeface="+mn-ea"/>
                  <a:cs typeface="+mn-cs"/>
                </a:rPr>
                <a:t>1</a:t>
              </a:r>
            </a:p>
          </p:txBody>
        </p:sp>
      </p:grpSp>
      <p:sp>
        <p:nvSpPr>
          <p:cNvPr id="4" name="TextBox 3">
            <a:extLst>
              <a:ext uri="{FF2B5EF4-FFF2-40B4-BE49-F238E27FC236}">
                <a16:creationId xmlns:a16="http://schemas.microsoft.com/office/drawing/2014/main" id="{B9F35D2A-FAAC-274A-A638-45671527D457}"/>
              </a:ext>
            </a:extLst>
          </p:cNvPr>
          <p:cNvSpPr txBox="1"/>
          <p:nvPr/>
        </p:nvSpPr>
        <p:spPr>
          <a:xfrm>
            <a:off x="2576944" y="771188"/>
            <a:ext cx="8077200" cy="64633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B1511B"/>
                </a:solidFill>
                <a:effectLst/>
                <a:uLnTx/>
                <a:uFillTx/>
                <a:latin typeface="UVF Blenda Script" panose="02040603050506020204" pitchFamily="18" charset="0"/>
                <a:ea typeface="+mn-ea"/>
                <a:cs typeface="+mn-cs"/>
              </a:rPr>
              <a:t>Các đồ dùng có trong tranh</a:t>
            </a:r>
            <a:endParaRPr kumimoji="0" lang="en-VN" sz="3600" b="0" i="0" u="none" strike="noStrike" kern="1200" cap="none" spc="0" normalizeH="0" baseline="0" noProof="0" dirty="0">
              <a:ln>
                <a:noFill/>
              </a:ln>
              <a:solidFill>
                <a:srgbClr val="B1511B"/>
              </a:solidFill>
              <a:effectLst/>
              <a:uLnTx/>
              <a:uFillTx/>
              <a:latin typeface="UVF Blenda Script" panose="02040603050506020204" pitchFamily="18" charset="0"/>
              <a:ea typeface="+mn-ea"/>
              <a:cs typeface="+mn-cs"/>
            </a:endParaRPr>
          </a:p>
        </p:txBody>
      </p:sp>
      <p:sp>
        <p:nvSpPr>
          <p:cNvPr id="5" name="TextBox 4">
            <a:extLst>
              <a:ext uri="{FF2B5EF4-FFF2-40B4-BE49-F238E27FC236}">
                <a16:creationId xmlns:a16="http://schemas.microsoft.com/office/drawing/2014/main" id="{04155D7E-7E40-D841-8DED-6DA7DDE69506}"/>
              </a:ext>
            </a:extLst>
          </p:cNvPr>
          <p:cNvSpPr txBox="1"/>
          <p:nvPr/>
        </p:nvSpPr>
        <p:spPr>
          <a:xfrm>
            <a:off x="1149926" y="2373566"/>
            <a:ext cx="1468583" cy="707886"/>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1468583"/>
                      <a:gd name="connsiteY0" fmla="*/ 0 h 707886"/>
                      <a:gd name="connsiteX1" fmla="*/ 445470 w 1468583"/>
                      <a:gd name="connsiteY1" fmla="*/ 0 h 707886"/>
                      <a:gd name="connsiteX2" fmla="*/ 964370 w 1468583"/>
                      <a:gd name="connsiteY2" fmla="*/ 0 h 707886"/>
                      <a:gd name="connsiteX3" fmla="*/ 1468583 w 1468583"/>
                      <a:gd name="connsiteY3" fmla="*/ 0 h 707886"/>
                      <a:gd name="connsiteX4" fmla="*/ 1468583 w 1468583"/>
                      <a:gd name="connsiteY4" fmla="*/ 332706 h 707886"/>
                      <a:gd name="connsiteX5" fmla="*/ 1468583 w 1468583"/>
                      <a:gd name="connsiteY5" fmla="*/ 707886 h 707886"/>
                      <a:gd name="connsiteX6" fmla="*/ 993741 w 1468583"/>
                      <a:gd name="connsiteY6" fmla="*/ 707886 h 707886"/>
                      <a:gd name="connsiteX7" fmla="*/ 504213 w 1468583"/>
                      <a:gd name="connsiteY7" fmla="*/ 707886 h 707886"/>
                      <a:gd name="connsiteX8" fmla="*/ 0 w 1468583"/>
                      <a:gd name="connsiteY8" fmla="*/ 707886 h 707886"/>
                      <a:gd name="connsiteX9" fmla="*/ 0 w 1468583"/>
                      <a:gd name="connsiteY9" fmla="*/ 353943 h 707886"/>
                      <a:gd name="connsiteX10" fmla="*/ 0 w 1468583"/>
                      <a:gd name="connsiteY1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583" h="707886" fill="none" extrusionOk="0">
                        <a:moveTo>
                          <a:pt x="0" y="0"/>
                        </a:moveTo>
                        <a:cubicBezTo>
                          <a:pt x="111656" y="-28119"/>
                          <a:pt x="347353" y="47042"/>
                          <a:pt x="445470" y="0"/>
                        </a:cubicBezTo>
                        <a:cubicBezTo>
                          <a:pt x="543587" y="-47042"/>
                          <a:pt x="825056" y="43008"/>
                          <a:pt x="964370" y="0"/>
                        </a:cubicBezTo>
                        <a:cubicBezTo>
                          <a:pt x="1103684" y="-43008"/>
                          <a:pt x="1339263" y="35566"/>
                          <a:pt x="1468583" y="0"/>
                        </a:cubicBezTo>
                        <a:cubicBezTo>
                          <a:pt x="1474730" y="67887"/>
                          <a:pt x="1434517" y="171391"/>
                          <a:pt x="1468583" y="332706"/>
                        </a:cubicBezTo>
                        <a:cubicBezTo>
                          <a:pt x="1502649" y="494021"/>
                          <a:pt x="1451839" y="571673"/>
                          <a:pt x="1468583" y="707886"/>
                        </a:cubicBezTo>
                        <a:cubicBezTo>
                          <a:pt x="1342683" y="735722"/>
                          <a:pt x="1146722" y="693578"/>
                          <a:pt x="993741" y="707886"/>
                        </a:cubicBezTo>
                        <a:cubicBezTo>
                          <a:pt x="840760" y="722194"/>
                          <a:pt x="629038" y="704666"/>
                          <a:pt x="504213" y="707886"/>
                        </a:cubicBezTo>
                        <a:cubicBezTo>
                          <a:pt x="379388" y="711106"/>
                          <a:pt x="123238" y="689109"/>
                          <a:pt x="0" y="707886"/>
                        </a:cubicBezTo>
                        <a:cubicBezTo>
                          <a:pt x="-12815" y="558973"/>
                          <a:pt x="11520" y="487564"/>
                          <a:pt x="0" y="353943"/>
                        </a:cubicBezTo>
                        <a:cubicBezTo>
                          <a:pt x="-11520" y="220322"/>
                          <a:pt x="42344" y="89047"/>
                          <a:pt x="0" y="0"/>
                        </a:cubicBezTo>
                        <a:close/>
                      </a:path>
                      <a:path w="1468583" h="707886" stroke="0" extrusionOk="0">
                        <a:moveTo>
                          <a:pt x="0" y="0"/>
                        </a:moveTo>
                        <a:cubicBezTo>
                          <a:pt x="120804" y="-43949"/>
                          <a:pt x="388674" y="18352"/>
                          <a:pt x="489528" y="0"/>
                        </a:cubicBezTo>
                        <a:cubicBezTo>
                          <a:pt x="590382" y="-18352"/>
                          <a:pt x="789912" y="11326"/>
                          <a:pt x="964370" y="0"/>
                        </a:cubicBezTo>
                        <a:cubicBezTo>
                          <a:pt x="1138828" y="-11326"/>
                          <a:pt x="1248732" y="50241"/>
                          <a:pt x="1468583" y="0"/>
                        </a:cubicBezTo>
                        <a:cubicBezTo>
                          <a:pt x="1494561" y="104645"/>
                          <a:pt x="1455740" y="185406"/>
                          <a:pt x="1468583" y="339785"/>
                        </a:cubicBezTo>
                        <a:cubicBezTo>
                          <a:pt x="1481426" y="494165"/>
                          <a:pt x="1462345" y="599084"/>
                          <a:pt x="1468583" y="707886"/>
                        </a:cubicBezTo>
                        <a:cubicBezTo>
                          <a:pt x="1340432" y="730273"/>
                          <a:pt x="1134314" y="703519"/>
                          <a:pt x="993741" y="707886"/>
                        </a:cubicBezTo>
                        <a:cubicBezTo>
                          <a:pt x="853168" y="712253"/>
                          <a:pt x="661746" y="655591"/>
                          <a:pt x="474842" y="707886"/>
                        </a:cubicBezTo>
                        <a:cubicBezTo>
                          <a:pt x="287938" y="760181"/>
                          <a:pt x="164857" y="686205"/>
                          <a:pt x="0" y="707886"/>
                        </a:cubicBezTo>
                        <a:cubicBezTo>
                          <a:pt x="-41060" y="561376"/>
                          <a:pt x="41430" y="441081"/>
                          <a:pt x="0" y="339785"/>
                        </a:cubicBezTo>
                        <a:cubicBezTo>
                          <a:pt x="-41430" y="238489"/>
                          <a:pt x="8932" y="152319"/>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Ti vi</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7595BE1-C22F-1A40-852F-56CA4189A5ED}"/>
              </a:ext>
            </a:extLst>
          </p:cNvPr>
          <p:cNvSpPr txBox="1"/>
          <p:nvPr/>
        </p:nvSpPr>
        <p:spPr>
          <a:xfrm>
            <a:off x="1759526" y="3551006"/>
            <a:ext cx="2424547" cy="707886"/>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2424547"/>
                      <a:gd name="connsiteY0" fmla="*/ 0 h 707886"/>
                      <a:gd name="connsiteX1" fmla="*/ 460664 w 2424547"/>
                      <a:gd name="connsiteY1" fmla="*/ 0 h 707886"/>
                      <a:gd name="connsiteX2" fmla="*/ 969819 w 2424547"/>
                      <a:gd name="connsiteY2" fmla="*/ 0 h 707886"/>
                      <a:gd name="connsiteX3" fmla="*/ 1503219 w 2424547"/>
                      <a:gd name="connsiteY3" fmla="*/ 0 h 707886"/>
                      <a:gd name="connsiteX4" fmla="*/ 1939638 w 2424547"/>
                      <a:gd name="connsiteY4" fmla="*/ 0 h 707886"/>
                      <a:gd name="connsiteX5" fmla="*/ 2424547 w 2424547"/>
                      <a:gd name="connsiteY5" fmla="*/ 0 h 707886"/>
                      <a:gd name="connsiteX6" fmla="*/ 2424547 w 2424547"/>
                      <a:gd name="connsiteY6" fmla="*/ 332706 h 707886"/>
                      <a:gd name="connsiteX7" fmla="*/ 2424547 w 2424547"/>
                      <a:gd name="connsiteY7" fmla="*/ 707886 h 707886"/>
                      <a:gd name="connsiteX8" fmla="*/ 1963883 w 2424547"/>
                      <a:gd name="connsiteY8" fmla="*/ 707886 h 707886"/>
                      <a:gd name="connsiteX9" fmla="*/ 1551710 w 2424547"/>
                      <a:gd name="connsiteY9" fmla="*/ 707886 h 707886"/>
                      <a:gd name="connsiteX10" fmla="*/ 1042555 w 2424547"/>
                      <a:gd name="connsiteY10" fmla="*/ 707886 h 707886"/>
                      <a:gd name="connsiteX11" fmla="*/ 533400 w 2424547"/>
                      <a:gd name="connsiteY11" fmla="*/ 707886 h 707886"/>
                      <a:gd name="connsiteX12" fmla="*/ 0 w 2424547"/>
                      <a:gd name="connsiteY12" fmla="*/ 707886 h 707886"/>
                      <a:gd name="connsiteX13" fmla="*/ 0 w 2424547"/>
                      <a:gd name="connsiteY13" fmla="*/ 361022 h 707886"/>
                      <a:gd name="connsiteX14" fmla="*/ 0 w 2424547"/>
                      <a:gd name="connsiteY1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4547" h="707886" fill="none" extrusionOk="0">
                        <a:moveTo>
                          <a:pt x="0" y="0"/>
                        </a:moveTo>
                        <a:cubicBezTo>
                          <a:pt x="214331" y="-50207"/>
                          <a:pt x="255428" y="26050"/>
                          <a:pt x="460664" y="0"/>
                        </a:cubicBezTo>
                        <a:cubicBezTo>
                          <a:pt x="665900" y="-26050"/>
                          <a:pt x="716236" y="25491"/>
                          <a:pt x="969819" y="0"/>
                        </a:cubicBezTo>
                        <a:cubicBezTo>
                          <a:pt x="1223403" y="-25491"/>
                          <a:pt x="1317191" y="1592"/>
                          <a:pt x="1503219" y="0"/>
                        </a:cubicBezTo>
                        <a:cubicBezTo>
                          <a:pt x="1689247" y="-1592"/>
                          <a:pt x="1835470" y="1823"/>
                          <a:pt x="1939638" y="0"/>
                        </a:cubicBezTo>
                        <a:cubicBezTo>
                          <a:pt x="2043806" y="-1823"/>
                          <a:pt x="2279161" y="57798"/>
                          <a:pt x="2424547" y="0"/>
                        </a:cubicBezTo>
                        <a:cubicBezTo>
                          <a:pt x="2436041" y="147605"/>
                          <a:pt x="2422024" y="232021"/>
                          <a:pt x="2424547" y="332706"/>
                        </a:cubicBezTo>
                        <a:cubicBezTo>
                          <a:pt x="2427070" y="433391"/>
                          <a:pt x="2415463" y="583314"/>
                          <a:pt x="2424547" y="707886"/>
                        </a:cubicBezTo>
                        <a:cubicBezTo>
                          <a:pt x="2254571" y="715782"/>
                          <a:pt x="2187621" y="689892"/>
                          <a:pt x="1963883" y="707886"/>
                        </a:cubicBezTo>
                        <a:cubicBezTo>
                          <a:pt x="1740145" y="725880"/>
                          <a:pt x="1642934" y="682079"/>
                          <a:pt x="1551710" y="707886"/>
                        </a:cubicBezTo>
                        <a:cubicBezTo>
                          <a:pt x="1460486" y="733693"/>
                          <a:pt x="1279261" y="676073"/>
                          <a:pt x="1042555" y="707886"/>
                        </a:cubicBezTo>
                        <a:cubicBezTo>
                          <a:pt x="805849" y="739699"/>
                          <a:pt x="756619" y="703001"/>
                          <a:pt x="533400" y="707886"/>
                        </a:cubicBezTo>
                        <a:cubicBezTo>
                          <a:pt x="310181" y="712771"/>
                          <a:pt x="234154" y="646106"/>
                          <a:pt x="0" y="707886"/>
                        </a:cubicBezTo>
                        <a:cubicBezTo>
                          <a:pt x="-25297" y="569765"/>
                          <a:pt x="24625" y="501585"/>
                          <a:pt x="0" y="361022"/>
                        </a:cubicBezTo>
                        <a:cubicBezTo>
                          <a:pt x="-24625" y="220459"/>
                          <a:pt x="27490" y="128697"/>
                          <a:pt x="0" y="0"/>
                        </a:cubicBezTo>
                        <a:close/>
                      </a:path>
                      <a:path w="2424547" h="707886" stroke="0" extrusionOk="0">
                        <a:moveTo>
                          <a:pt x="0" y="0"/>
                        </a:moveTo>
                        <a:cubicBezTo>
                          <a:pt x="240399" y="-48738"/>
                          <a:pt x="276460" y="15531"/>
                          <a:pt x="484909" y="0"/>
                        </a:cubicBezTo>
                        <a:cubicBezTo>
                          <a:pt x="693358" y="-15531"/>
                          <a:pt x="853285" y="3388"/>
                          <a:pt x="945573" y="0"/>
                        </a:cubicBezTo>
                        <a:cubicBezTo>
                          <a:pt x="1037861" y="-3388"/>
                          <a:pt x="1242092" y="19417"/>
                          <a:pt x="1478974" y="0"/>
                        </a:cubicBezTo>
                        <a:cubicBezTo>
                          <a:pt x="1715856" y="-19417"/>
                          <a:pt x="1767041" y="16664"/>
                          <a:pt x="1915392" y="0"/>
                        </a:cubicBezTo>
                        <a:cubicBezTo>
                          <a:pt x="2063743" y="-16664"/>
                          <a:pt x="2186230" y="13523"/>
                          <a:pt x="2424547" y="0"/>
                        </a:cubicBezTo>
                        <a:cubicBezTo>
                          <a:pt x="2451468" y="139341"/>
                          <a:pt x="2423349" y="280243"/>
                          <a:pt x="2424547" y="361022"/>
                        </a:cubicBezTo>
                        <a:cubicBezTo>
                          <a:pt x="2425745" y="441801"/>
                          <a:pt x="2402719" y="587375"/>
                          <a:pt x="2424547" y="707886"/>
                        </a:cubicBezTo>
                        <a:cubicBezTo>
                          <a:pt x="2289323" y="761013"/>
                          <a:pt x="2168699" y="661206"/>
                          <a:pt x="1915392" y="707886"/>
                        </a:cubicBezTo>
                        <a:cubicBezTo>
                          <a:pt x="1662085" y="754566"/>
                          <a:pt x="1507777" y="654765"/>
                          <a:pt x="1381992" y="707886"/>
                        </a:cubicBezTo>
                        <a:cubicBezTo>
                          <a:pt x="1256207" y="761007"/>
                          <a:pt x="1018223" y="679112"/>
                          <a:pt x="872837" y="707886"/>
                        </a:cubicBezTo>
                        <a:cubicBezTo>
                          <a:pt x="727451" y="736660"/>
                          <a:pt x="414115" y="647656"/>
                          <a:pt x="0" y="707886"/>
                        </a:cubicBezTo>
                        <a:cubicBezTo>
                          <a:pt x="-8731" y="580600"/>
                          <a:pt x="27164" y="497412"/>
                          <a:pt x="0" y="346864"/>
                        </a:cubicBezTo>
                        <a:cubicBezTo>
                          <a:pt x="-27164" y="196316"/>
                          <a:pt x="27348" y="117129"/>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Tủ lạnh</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FC7AB2E-38D4-F84D-A27A-521C2761A4A2}"/>
              </a:ext>
            </a:extLst>
          </p:cNvPr>
          <p:cNvSpPr txBox="1"/>
          <p:nvPr/>
        </p:nvSpPr>
        <p:spPr>
          <a:xfrm>
            <a:off x="3435926" y="2057629"/>
            <a:ext cx="2646219" cy="707886"/>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2646219"/>
                      <a:gd name="connsiteY0" fmla="*/ 0 h 707886"/>
                      <a:gd name="connsiteX1" fmla="*/ 502782 w 2646219"/>
                      <a:gd name="connsiteY1" fmla="*/ 0 h 707886"/>
                      <a:gd name="connsiteX2" fmla="*/ 1058488 w 2646219"/>
                      <a:gd name="connsiteY2" fmla="*/ 0 h 707886"/>
                      <a:gd name="connsiteX3" fmla="*/ 1640656 w 2646219"/>
                      <a:gd name="connsiteY3" fmla="*/ 0 h 707886"/>
                      <a:gd name="connsiteX4" fmla="*/ 2116975 w 2646219"/>
                      <a:gd name="connsiteY4" fmla="*/ 0 h 707886"/>
                      <a:gd name="connsiteX5" fmla="*/ 2646219 w 2646219"/>
                      <a:gd name="connsiteY5" fmla="*/ 0 h 707886"/>
                      <a:gd name="connsiteX6" fmla="*/ 2646219 w 2646219"/>
                      <a:gd name="connsiteY6" fmla="*/ 332706 h 707886"/>
                      <a:gd name="connsiteX7" fmla="*/ 2646219 w 2646219"/>
                      <a:gd name="connsiteY7" fmla="*/ 707886 h 707886"/>
                      <a:gd name="connsiteX8" fmla="*/ 2143437 w 2646219"/>
                      <a:gd name="connsiteY8" fmla="*/ 707886 h 707886"/>
                      <a:gd name="connsiteX9" fmla="*/ 1693580 w 2646219"/>
                      <a:gd name="connsiteY9" fmla="*/ 707886 h 707886"/>
                      <a:gd name="connsiteX10" fmla="*/ 1137874 w 2646219"/>
                      <a:gd name="connsiteY10" fmla="*/ 707886 h 707886"/>
                      <a:gd name="connsiteX11" fmla="*/ 582168 w 2646219"/>
                      <a:gd name="connsiteY11" fmla="*/ 707886 h 707886"/>
                      <a:gd name="connsiteX12" fmla="*/ 0 w 2646219"/>
                      <a:gd name="connsiteY12" fmla="*/ 707886 h 707886"/>
                      <a:gd name="connsiteX13" fmla="*/ 0 w 2646219"/>
                      <a:gd name="connsiteY13" fmla="*/ 361022 h 707886"/>
                      <a:gd name="connsiteX14" fmla="*/ 0 w 2646219"/>
                      <a:gd name="connsiteY1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219" h="707886" fill="none" extrusionOk="0">
                        <a:moveTo>
                          <a:pt x="0" y="0"/>
                        </a:moveTo>
                        <a:cubicBezTo>
                          <a:pt x="132013" y="-22208"/>
                          <a:pt x="333496" y="15466"/>
                          <a:pt x="502782" y="0"/>
                        </a:cubicBezTo>
                        <a:cubicBezTo>
                          <a:pt x="672068" y="-15466"/>
                          <a:pt x="790727" y="14742"/>
                          <a:pt x="1058488" y="0"/>
                        </a:cubicBezTo>
                        <a:cubicBezTo>
                          <a:pt x="1326249" y="-14742"/>
                          <a:pt x="1363372" y="49507"/>
                          <a:pt x="1640656" y="0"/>
                        </a:cubicBezTo>
                        <a:cubicBezTo>
                          <a:pt x="1917940" y="-49507"/>
                          <a:pt x="1892258" y="20342"/>
                          <a:pt x="2116975" y="0"/>
                        </a:cubicBezTo>
                        <a:cubicBezTo>
                          <a:pt x="2341692" y="-20342"/>
                          <a:pt x="2447259" y="14216"/>
                          <a:pt x="2646219" y="0"/>
                        </a:cubicBezTo>
                        <a:cubicBezTo>
                          <a:pt x="2657713" y="147605"/>
                          <a:pt x="2643696" y="232021"/>
                          <a:pt x="2646219" y="332706"/>
                        </a:cubicBezTo>
                        <a:cubicBezTo>
                          <a:pt x="2648742" y="433391"/>
                          <a:pt x="2637135" y="583314"/>
                          <a:pt x="2646219" y="707886"/>
                        </a:cubicBezTo>
                        <a:cubicBezTo>
                          <a:pt x="2528384" y="725428"/>
                          <a:pt x="2386559" y="699100"/>
                          <a:pt x="2143437" y="707886"/>
                        </a:cubicBezTo>
                        <a:cubicBezTo>
                          <a:pt x="1900315" y="716672"/>
                          <a:pt x="1905613" y="699997"/>
                          <a:pt x="1693580" y="707886"/>
                        </a:cubicBezTo>
                        <a:cubicBezTo>
                          <a:pt x="1481547" y="715775"/>
                          <a:pt x="1386359" y="706199"/>
                          <a:pt x="1137874" y="707886"/>
                        </a:cubicBezTo>
                        <a:cubicBezTo>
                          <a:pt x="889389" y="709573"/>
                          <a:pt x="725082" y="705622"/>
                          <a:pt x="582168" y="707886"/>
                        </a:cubicBezTo>
                        <a:cubicBezTo>
                          <a:pt x="439254" y="710150"/>
                          <a:pt x="275702" y="642448"/>
                          <a:pt x="0" y="707886"/>
                        </a:cubicBezTo>
                        <a:cubicBezTo>
                          <a:pt x="-25297" y="569765"/>
                          <a:pt x="24625" y="501585"/>
                          <a:pt x="0" y="361022"/>
                        </a:cubicBezTo>
                        <a:cubicBezTo>
                          <a:pt x="-24625" y="220459"/>
                          <a:pt x="27490" y="128697"/>
                          <a:pt x="0" y="0"/>
                        </a:cubicBezTo>
                        <a:close/>
                      </a:path>
                      <a:path w="2646219" h="707886" stroke="0" extrusionOk="0">
                        <a:moveTo>
                          <a:pt x="0" y="0"/>
                        </a:moveTo>
                        <a:cubicBezTo>
                          <a:pt x="213326" y="-19903"/>
                          <a:pt x="418218" y="17059"/>
                          <a:pt x="529244" y="0"/>
                        </a:cubicBezTo>
                        <a:cubicBezTo>
                          <a:pt x="640270" y="-17059"/>
                          <a:pt x="893750" y="41609"/>
                          <a:pt x="1032025" y="0"/>
                        </a:cubicBezTo>
                        <a:cubicBezTo>
                          <a:pt x="1170300" y="-41609"/>
                          <a:pt x="1327569" y="790"/>
                          <a:pt x="1614194" y="0"/>
                        </a:cubicBezTo>
                        <a:cubicBezTo>
                          <a:pt x="1900819" y="-790"/>
                          <a:pt x="1976465" y="42684"/>
                          <a:pt x="2090513" y="0"/>
                        </a:cubicBezTo>
                        <a:cubicBezTo>
                          <a:pt x="2204561" y="-42684"/>
                          <a:pt x="2466650" y="30490"/>
                          <a:pt x="2646219" y="0"/>
                        </a:cubicBezTo>
                        <a:cubicBezTo>
                          <a:pt x="2673140" y="139341"/>
                          <a:pt x="2645021" y="280243"/>
                          <a:pt x="2646219" y="361022"/>
                        </a:cubicBezTo>
                        <a:cubicBezTo>
                          <a:pt x="2647417" y="441801"/>
                          <a:pt x="2624391" y="587375"/>
                          <a:pt x="2646219" y="707886"/>
                        </a:cubicBezTo>
                        <a:cubicBezTo>
                          <a:pt x="2442678" y="742900"/>
                          <a:pt x="2327135" y="688235"/>
                          <a:pt x="2090513" y="707886"/>
                        </a:cubicBezTo>
                        <a:cubicBezTo>
                          <a:pt x="1853891" y="727537"/>
                          <a:pt x="1669910" y="641963"/>
                          <a:pt x="1508345" y="707886"/>
                        </a:cubicBezTo>
                        <a:cubicBezTo>
                          <a:pt x="1346780" y="773809"/>
                          <a:pt x="1198782" y="665326"/>
                          <a:pt x="952639" y="707886"/>
                        </a:cubicBezTo>
                        <a:cubicBezTo>
                          <a:pt x="706496" y="750446"/>
                          <a:pt x="334635" y="618739"/>
                          <a:pt x="0" y="707886"/>
                        </a:cubicBezTo>
                        <a:cubicBezTo>
                          <a:pt x="-8731" y="580600"/>
                          <a:pt x="27164" y="497412"/>
                          <a:pt x="0" y="346864"/>
                        </a:cubicBezTo>
                        <a:cubicBezTo>
                          <a:pt x="-27164" y="196316"/>
                          <a:pt x="27348" y="117129"/>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Đồng hồ</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F730DA9-D778-C644-A652-6AD1C3579733}"/>
              </a:ext>
            </a:extLst>
          </p:cNvPr>
          <p:cNvSpPr txBox="1"/>
          <p:nvPr/>
        </p:nvSpPr>
        <p:spPr>
          <a:xfrm>
            <a:off x="4842161" y="3023739"/>
            <a:ext cx="1468583" cy="1323439"/>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1468583"/>
                      <a:gd name="connsiteY0" fmla="*/ 0 h 707886"/>
                      <a:gd name="connsiteX1" fmla="*/ 445470 w 1468583"/>
                      <a:gd name="connsiteY1" fmla="*/ 0 h 707886"/>
                      <a:gd name="connsiteX2" fmla="*/ 964370 w 1468583"/>
                      <a:gd name="connsiteY2" fmla="*/ 0 h 707886"/>
                      <a:gd name="connsiteX3" fmla="*/ 1468583 w 1468583"/>
                      <a:gd name="connsiteY3" fmla="*/ 0 h 707886"/>
                      <a:gd name="connsiteX4" fmla="*/ 1468583 w 1468583"/>
                      <a:gd name="connsiteY4" fmla="*/ 332706 h 707886"/>
                      <a:gd name="connsiteX5" fmla="*/ 1468583 w 1468583"/>
                      <a:gd name="connsiteY5" fmla="*/ 707886 h 707886"/>
                      <a:gd name="connsiteX6" fmla="*/ 993741 w 1468583"/>
                      <a:gd name="connsiteY6" fmla="*/ 707886 h 707886"/>
                      <a:gd name="connsiteX7" fmla="*/ 504213 w 1468583"/>
                      <a:gd name="connsiteY7" fmla="*/ 707886 h 707886"/>
                      <a:gd name="connsiteX8" fmla="*/ 0 w 1468583"/>
                      <a:gd name="connsiteY8" fmla="*/ 707886 h 707886"/>
                      <a:gd name="connsiteX9" fmla="*/ 0 w 1468583"/>
                      <a:gd name="connsiteY9" fmla="*/ 353943 h 707886"/>
                      <a:gd name="connsiteX10" fmla="*/ 0 w 1468583"/>
                      <a:gd name="connsiteY1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583" h="707886" fill="none" extrusionOk="0">
                        <a:moveTo>
                          <a:pt x="0" y="0"/>
                        </a:moveTo>
                        <a:cubicBezTo>
                          <a:pt x="111656" y="-28119"/>
                          <a:pt x="347353" y="47042"/>
                          <a:pt x="445470" y="0"/>
                        </a:cubicBezTo>
                        <a:cubicBezTo>
                          <a:pt x="543587" y="-47042"/>
                          <a:pt x="825056" y="43008"/>
                          <a:pt x="964370" y="0"/>
                        </a:cubicBezTo>
                        <a:cubicBezTo>
                          <a:pt x="1103684" y="-43008"/>
                          <a:pt x="1339263" y="35566"/>
                          <a:pt x="1468583" y="0"/>
                        </a:cubicBezTo>
                        <a:cubicBezTo>
                          <a:pt x="1474730" y="67887"/>
                          <a:pt x="1434517" y="171391"/>
                          <a:pt x="1468583" y="332706"/>
                        </a:cubicBezTo>
                        <a:cubicBezTo>
                          <a:pt x="1502649" y="494021"/>
                          <a:pt x="1451839" y="571673"/>
                          <a:pt x="1468583" y="707886"/>
                        </a:cubicBezTo>
                        <a:cubicBezTo>
                          <a:pt x="1342683" y="735722"/>
                          <a:pt x="1146722" y="693578"/>
                          <a:pt x="993741" y="707886"/>
                        </a:cubicBezTo>
                        <a:cubicBezTo>
                          <a:pt x="840760" y="722194"/>
                          <a:pt x="629038" y="704666"/>
                          <a:pt x="504213" y="707886"/>
                        </a:cubicBezTo>
                        <a:cubicBezTo>
                          <a:pt x="379388" y="711106"/>
                          <a:pt x="123238" y="689109"/>
                          <a:pt x="0" y="707886"/>
                        </a:cubicBezTo>
                        <a:cubicBezTo>
                          <a:pt x="-12815" y="558973"/>
                          <a:pt x="11520" y="487564"/>
                          <a:pt x="0" y="353943"/>
                        </a:cubicBezTo>
                        <a:cubicBezTo>
                          <a:pt x="-11520" y="220322"/>
                          <a:pt x="42344" y="89047"/>
                          <a:pt x="0" y="0"/>
                        </a:cubicBezTo>
                        <a:close/>
                      </a:path>
                      <a:path w="1468583" h="707886" stroke="0" extrusionOk="0">
                        <a:moveTo>
                          <a:pt x="0" y="0"/>
                        </a:moveTo>
                        <a:cubicBezTo>
                          <a:pt x="120804" y="-43949"/>
                          <a:pt x="388674" y="18352"/>
                          <a:pt x="489528" y="0"/>
                        </a:cubicBezTo>
                        <a:cubicBezTo>
                          <a:pt x="590382" y="-18352"/>
                          <a:pt x="789912" y="11326"/>
                          <a:pt x="964370" y="0"/>
                        </a:cubicBezTo>
                        <a:cubicBezTo>
                          <a:pt x="1138828" y="-11326"/>
                          <a:pt x="1248732" y="50241"/>
                          <a:pt x="1468583" y="0"/>
                        </a:cubicBezTo>
                        <a:cubicBezTo>
                          <a:pt x="1494561" y="104645"/>
                          <a:pt x="1455740" y="185406"/>
                          <a:pt x="1468583" y="339785"/>
                        </a:cubicBezTo>
                        <a:cubicBezTo>
                          <a:pt x="1481426" y="494165"/>
                          <a:pt x="1462345" y="599084"/>
                          <a:pt x="1468583" y="707886"/>
                        </a:cubicBezTo>
                        <a:cubicBezTo>
                          <a:pt x="1340432" y="730273"/>
                          <a:pt x="1134314" y="703519"/>
                          <a:pt x="993741" y="707886"/>
                        </a:cubicBezTo>
                        <a:cubicBezTo>
                          <a:pt x="853168" y="712253"/>
                          <a:pt x="661746" y="655591"/>
                          <a:pt x="474842" y="707886"/>
                        </a:cubicBezTo>
                        <a:cubicBezTo>
                          <a:pt x="287938" y="760181"/>
                          <a:pt x="164857" y="686205"/>
                          <a:pt x="0" y="707886"/>
                        </a:cubicBezTo>
                        <a:cubicBezTo>
                          <a:pt x="-41060" y="561376"/>
                          <a:pt x="41430" y="441081"/>
                          <a:pt x="0" y="339785"/>
                        </a:cubicBezTo>
                        <a:cubicBezTo>
                          <a:pt x="-41430" y="238489"/>
                          <a:pt x="8932" y="152319"/>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Máy tính</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093986D5-FC6B-AC4B-8247-2DB0F11E7895}"/>
              </a:ext>
            </a:extLst>
          </p:cNvPr>
          <p:cNvSpPr txBox="1"/>
          <p:nvPr/>
        </p:nvSpPr>
        <p:spPr>
          <a:xfrm>
            <a:off x="6899562" y="2418490"/>
            <a:ext cx="1842656" cy="1323439"/>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1842656"/>
                      <a:gd name="connsiteY0" fmla="*/ 0 h 707886"/>
                      <a:gd name="connsiteX1" fmla="*/ 405384 w 1842656"/>
                      <a:gd name="connsiteY1" fmla="*/ 0 h 707886"/>
                      <a:gd name="connsiteX2" fmla="*/ 810769 w 1842656"/>
                      <a:gd name="connsiteY2" fmla="*/ 0 h 707886"/>
                      <a:gd name="connsiteX3" fmla="*/ 1216153 w 1842656"/>
                      <a:gd name="connsiteY3" fmla="*/ 0 h 707886"/>
                      <a:gd name="connsiteX4" fmla="*/ 1842656 w 1842656"/>
                      <a:gd name="connsiteY4" fmla="*/ 0 h 707886"/>
                      <a:gd name="connsiteX5" fmla="*/ 1842656 w 1842656"/>
                      <a:gd name="connsiteY5" fmla="*/ 368101 h 707886"/>
                      <a:gd name="connsiteX6" fmla="*/ 1842656 w 1842656"/>
                      <a:gd name="connsiteY6" fmla="*/ 707886 h 707886"/>
                      <a:gd name="connsiteX7" fmla="*/ 1400419 w 1842656"/>
                      <a:gd name="connsiteY7" fmla="*/ 707886 h 707886"/>
                      <a:gd name="connsiteX8" fmla="*/ 939755 w 1842656"/>
                      <a:gd name="connsiteY8" fmla="*/ 707886 h 707886"/>
                      <a:gd name="connsiteX9" fmla="*/ 515944 w 1842656"/>
                      <a:gd name="connsiteY9" fmla="*/ 707886 h 707886"/>
                      <a:gd name="connsiteX10" fmla="*/ 0 w 1842656"/>
                      <a:gd name="connsiteY10" fmla="*/ 707886 h 707886"/>
                      <a:gd name="connsiteX11" fmla="*/ 0 w 1842656"/>
                      <a:gd name="connsiteY11" fmla="*/ 375180 h 707886"/>
                      <a:gd name="connsiteX12" fmla="*/ 0 w 1842656"/>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42656" h="707886" fill="none" extrusionOk="0">
                        <a:moveTo>
                          <a:pt x="0" y="0"/>
                        </a:moveTo>
                        <a:cubicBezTo>
                          <a:pt x="152736" y="-10963"/>
                          <a:pt x="205173" y="29972"/>
                          <a:pt x="405384" y="0"/>
                        </a:cubicBezTo>
                        <a:cubicBezTo>
                          <a:pt x="605595" y="-29972"/>
                          <a:pt x="648259" y="10781"/>
                          <a:pt x="810769" y="0"/>
                        </a:cubicBezTo>
                        <a:cubicBezTo>
                          <a:pt x="973279" y="-10781"/>
                          <a:pt x="1065600" y="35641"/>
                          <a:pt x="1216153" y="0"/>
                        </a:cubicBezTo>
                        <a:cubicBezTo>
                          <a:pt x="1366706" y="-35641"/>
                          <a:pt x="1562865" y="24918"/>
                          <a:pt x="1842656" y="0"/>
                        </a:cubicBezTo>
                        <a:cubicBezTo>
                          <a:pt x="1845748" y="86511"/>
                          <a:pt x="1811269" y="203877"/>
                          <a:pt x="1842656" y="368101"/>
                        </a:cubicBezTo>
                        <a:cubicBezTo>
                          <a:pt x="1874043" y="532325"/>
                          <a:pt x="1822734" y="590728"/>
                          <a:pt x="1842656" y="707886"/>
                        </a:cubicBezTo>
                        <a:cubicBezTo>
                          <a:pt x="1625243" y="717863"/>
                          <a:pt x="1512399" y="659371"/>
                          <a:pt x="1400419" y="707886"/>
                        </a:cubicBezTo>
                        <a:cubicBezTo>
                          <a:pt x="1288439" y="756401"/>
                          <a:pt x="1120492" y="679586"/>
                          <a:pt x="939755" y="707886"/>
                        </a:cubicBezTo>
                        <a:cubicBezTo>
                          <a:pt x="759018" y="736186"/>
                          <a:pt x="633111" y="703123"/>
                          <a:pt x="515944" y="707886"/>
                        </a:cubicBezTo>
                        <a:cubicBezTo>
                          <a:pt x="398777" y="712649"/>
                          <a:pt x="228824" y="691318"/>
                          <a:pt x="0" y="707886"/>
                        </a:cubicBezTo>
                        <a:cubicBezTo>
                          <a:pt x="-32954" y="627520"/>
                          <a:pt x="14385" y="506643"/>
                          <a:pt x="0" y="375180"/>
                        </a:cubicBezTo>
                        <a:cubicBezTo>
                          <a:pt x="-14385" y="243717"/>
                          <a:pt x="15092" y="180721"/>
                          <a:pt x="0" y="0"/>
                        </a:cubicBezTo>
                        <a:close/>
                      </a:path>
                      <a:path w="1842656" h="707886" stroke="0" extrusionOk="0">
                        <a:moveTo>
                          <a:pt x="0" y="0"/>
                        </a:moveTo>
                        <a:cubicBezTo>
                          <a:pt x="216404" y="-48533"/>
                          <a:pt x="245554" y="20085"/>
                          <a:pt x="460664" y="0"/>
                        </a:cubicBezTo>
                        <a:cubicBezTo>
                          <a:pt x="675774" y="-20085"/>
                          <a:pt x="739867" y="46715"/>
                          <a:pt x="902901" y="0"/>
                        </a:cubicBezTo>
                        <a:cubicBezTo>
                          <a:pt x="1065935" y="-46715"/>
                          <a:pt x="1179907" y="14568"/>
                          <a:pt x="1400419" y="0"/>
                        </a:cubicBezTo>
                        <a:cubicBezTo>
                          <a:pt x="1620931" y="-14568"/>
                          <a:pt x="1724302" y="12384"/>
                          <a:pt x="1842656" y="0"/>
                        </a:cubicBezTo>
                        <a:cubicBezTo>
                          <a:pt x="1876603" y="176053"/>
                          <a:pt x="1830664" y="232431"/>
                          <a:pt x="1842656" y="353943"/>
                        </a:cubicBezTo>
                        <a:cubicBezTo>
                          <a:pt x="1854648" y="475455"/>
                          <a:pt x="1801148" y="565477"/>
                          <a:pt x="1842656" y="707886"/>
                        </a:cubicBezTo>
                        <a:cubicBezTo>
                          <a:pt x="1628591" y="731296"/>
                          <a:pt x="1558028" y="662220"/>
                          <a:pt x="1363565" y="707886"/>
                        </a:cubicBezTo>
                        <a:cubicBezTo>
                          <a:pt x="1169102" y="753552"/>
                          <a:pt x="1080826" y="691736"/>
                          <a:pt x="884475" y="707886"/>
                        </a:cubicBezTo>
                        <a:cubicBezTo>
                          <a:pt x="688124" y="724036"/>
                          <a:pt x="421088" y="680235"/>
                          <a:pt x="0" y="707886"/>
                        </a:cubicBezTo>
                        <a:cubicBezTo>
                          <a:pt x="-19294" y="535135"/>
                          <a:pt x="8993" y="453677"/>
                          <a:pt x="0" y="346864"/>
                        </a:cubicBezTo>
                        <a:cubicBezTo>
                          <a:pt x="-8993" y="240051"/>
                          <a:pt x="23245" y="97986"/>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Bộ ấm chén</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8BE88C8C-C5BA-D742-B65C-58A46A860125}"/>
              </a:ext>
            </a:extLst>
          </p:cNvPr>
          <p:cNvSpPr txBox="1"/>
          <p:nvPr/>
        </p:nvSpPr>
        <p:spPr>
          <a:xfrm>
            <a:off x="4842161" y="5353206"/>
            <a:ext cx="1468583" cy="707886"/>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1468583"/>
                      <a:gd name="connsiteY0" fmla="*/ 0 h 707886"/>
                      <a:gd name="connsiteX1" fmla="*/ 445470 w 1468583"/>
                      <a:gd name="connsiteY1" fmla="*/ 0 h 707886"/>
                      <a:gd name="connsiteX2" fmla="*/ 964370 w 1468583"/>
                      <a:gd name="connsiteY2" fmla="*/ 0 h 707886"/>
                      <a:gd name="connsiteX3" fmla="*/ 1468583 w 1468583"/>
                      <a:gd name="connsiteY3" fmla="*/ 0 h 707886"/>
                      <a:gd name="connsiteX4" fmla="*/ 1468583 w 1468583"/>
                      <a:gd name="connsiteY4" fmla="*/ 332706 h 707886"/>
                      <a:gd name="connsiteX5" fmla="*/ 1468583 w 1468583"/>
                      <a:gd name="connsiteY5" fmla="*/ 707886 h 707886"/>
                      <a:gd name="connsiteX6" fmla="*/ 993741 w 1468583"/>
                      <a:gd name="connsiteY6" fmla="*/ 707886 h 707886"/>
                      <a:gd name="connsiteX7" fmla="*/ 504213 w 1468583"/>
                      <a:gd name="connsiteY7" fmla="*/ 707886 h 707886"/>
                      <a:gd name="connsiteX8" fmla="*/ 0 w 1468583"/>
                      <a:gd name="connsiteY8" fmla="*/ 707886 h 707886"/>
                      <a:gd name="connsiteX9" fmla="*/ 0 w 1468583"/>
                      <a:gd name="connsiteY9" fmla="*/ 353943 h 707886"/>
                      <a:gd name="connsiteX10" fmla="*/ 0 w 1468583"/>
                      <a:gd name="connsiteY1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583" h="707886" fill="none" extrusionOk="0">
                        <a:moveTo>
                          <a:pt x="0" y="0"/>
                        </a:moveTo>
                        <a:cubicBezTo>
                          <a:pt x="111656" y="-28119"/>
                          <a:pt x="347353" y="47042"/>
                          <a:pt x="445470" y="0"/>
                        </a:cubicBezTo>
                        <a:cubicBezTo>
                          <a:pt x="543587" y="-47042"/>
                          <a:pt x="825056" y="43008"/>
                          <a:pt x="964370" y="0"/>
                        </a:cubicBezTo>
                        <a:cubicBezTo>
                          <a:pt x="1103684" y="-43008"/>
                          <a:pt x="1339263" y="35566"/>
                          <a:pt x="1468583" y="0"/>
                        </a:cubicBezTo>
                        <a:cubicBezTo>
                          <a:pt x="1474730" y="67887"/>
                          <a:pt x="1434517" y="171391"/>
                          <a:pt x="1468583" y="332706"/>
                        </a:cubicBezTo>
                        <a:cubicBezTo>
                          <a:pt x="1502649" y="494021"/>
                          <a:pt x="1451839" y="571673"/>
                          <a:pt x="1468583" y="707886"/>
                        </a:cubicBezTo>
                        <a:cubicBezTo>
                          <a:pt x="1342683" y="735722"/>
                          <a:pt x="1146722" y="693578"/>
                          <a:pt x="993741" y="707886"/>
                        </a:cubicBezTo>
                        <a:cubicBezTo>
                          <a:pt x="840760" y="722194"/>
                          <a:pt x="629038" y="704666"/>
                          <a:pt x="504213" y="707886"/>
                        </a:cubicBezTo>
                        <a:cubicBezTo>
                          <a:pt x="379388" y="711106"/>
                          <a:pt x="123238" y="689109"/>
                          <a:pt x="0" y="707886"/>
                        </a:cubicBezTo>
                        <a:cubicBezTo>
                          <a:pt x="-12815" y="558973"/>
                          <a:pt x="11520" y="487564"/>
                          <a:pt x="0" y="353943"/>
                        </a:cubicBezTo>
                        <a:cubicBezTo>
                          <a:pt x="-11520" y="220322"/>
                          <a:pt x="42344" y="89047"/>
                          <a:pt x="0" y="0"/>
                        </a:cubicBezTo>
                        <a:close/>
                      </a:path>
                      <a:path w="1468583" h="707886" stroke="0" extrusionOk="0">
                        <a:moveTo>
                          <a:pt x="0" y="0"/>
                        </a:moveTo>
                        <a:cubicBezTo>
                          <a:pt x="120804" y="-43949"/>
                          <a:pt x="388674" y="18352"/>
                          <a:pt x="489528" y="0"/>
                        </a:cubicBezTo>
                        <a:cubicBezTo>
                          <a:pt x="590382" y="-18352"/>
                          <a:pt x="789912" y="11326"/>
                          <a:pt x="964370" y="0"/>
                        </a:cubicBezTo>
                        <a:cubicBezTo>
                          <a:pt x="1138828" y="-11326"/>
                          <a:pt x="1248732" y="50241"/>
                          <a:pt x="1468583" y="0"/>
                        </a:cubicBezTo>
                        <a:cubicBezTo>
                          <a:pt x="1494561" y="104645"/>
                          <a:pt x="1455740" y="185406"/>
                          <a:pt x="1468583" y="339785"/>
                        </a:cubicBezTo>
                        <a:cubicBezTo>
                          <a:pt x="1481426" y="494165"/>
                          <a:pt x="1462345" y="599084"/>
                          <a:pt x="1468583" y="707886"/>
                        </a:cubicBezTo>
                        <a:cubicBezTo>
                          <a:pt x="1340432" y="730273"/>
                          <a:pt x="1134314" y="703519"/>
                          <a:pt x="993741" y="707886"/>
                        </a:cubicBezTo>
                        <a:cubicBezTo>
                          <a:pt x="853168" y="712253"/>
                          <a:pt x="661746" y="655591"/>
                          <a:pt x="474842" y="707886"/>
                        </a:cubicBezTo>
                        <a:cubicBezTo>
                          <a:pt x="287938" y="760181"/>
                          <a:pt x="164857" y="686205"/>
                          <a:pt x="0" y="707886"/>
                        </a:cubicBezTo>
                        <a:cubicBezTo>
                          <a:pt x="-41060" y="561376"/>
                          <a:pt x="41430" y="441081"/>
                          <a:pt x="0" y="339785"/>
                        </a:cubicBezTo>
                        <a:cubicBezTo>
                          <a:pt x="-41430" y="238489"/>
                          <a:pt x="8932" y="152319"/>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Đèn</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B4E8AC04-A6E2-4B41-8802-619A9C4A1093}"/>
              </a:ext>
            </a:extLst>
          </p:cNvPr>
          <p:cNvSpPr txBox="1"/>
          <p:nvPr/>
        </p:nvSpPr>
        <p:spPr>
          <a:xfrm>
            <a:off x="9254835" y="1723552"/>
            <a:ext cx="2424547" cy="707886"/>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2424547"/>
                      <a:gd name="connsiteY0" fmla="*/ 0 h 707886"/>
                      <a:gd name="connsiteX1" fmla="*/ 460664 w 2424547"/>
                      <a:gd name="connsiteY1" fmla="*/ 0 h 707886"/>
                      <a:gd name="connsiteX2" fmla="*/ 969819 w 2424547"/>
                      <a:gd name="connsiteY2" fmla="*/ 0 h 707886"/>
                      <a:gd name="connsiteX3" fmla="*/ 1503219 w 2424547"/>
                      <a:gd name="connsiteY3" fmla="*/ 0 h 707886"/>
                      <a:gd name="connsiteX4" fmla="*/ 1939638 w 2424547"/>
                      <a:gd name="connsiteY4" fmla="*/ 0 h 707886"/>
                      <a:gd name="connsiteX5" fmla="*/ 2424547 w 2424547"/>
                      <a:gd name="connsiteY5" fmla="*/ 0 h 707886"/>
                      <a:gd name="connsiteX6" fmla="*/ 2424547 w 2424547"/>
                      <a:gd name="connsiteY6" fmla="*/ 332706 h 707886"/>
                      <a:gd name="connsiteX7" fmla="*/ 2424547 w 2424547"/>
                      <a:gd name="connsiteY7" fmla="*/ 707886 h 707886"/>
                      <a:gd name="connsiteX8" fmla="*/ 1963883 w 2424547"/>
                      <a:gd name="connsiteY8" fmla="*/ 707886 h 707886"/>
                      <a:gd name="connsiteX9" fmla="*/ 1551710 w 2424547"/>
                      <a:gd name="connsiteY9" fmla="*/ 707886 h 707886"/>
                      <a:gd name="connsiteX10" fmla="*/ 1042555 w 2424547"/>
                      <a:gd name="connsiteY10" fmla="*/ 707886 h 707886"/>
                      <a:gd name="connsiteX11" fmla="*/ 533400 w 2424547"/>
                      <a:gd name="connsiteY11" fmla="*/ 707886 h 707886"/>
                      <a:gd name="connsiteX12" fmla="*/ 0 w 2424547"/>
                      <a:gd name="connsiteY12" fmla="*/ 707886 h 707886"/>
                      <a:gd name="connsiteX13" fmla="*/ 0 w 2424547"/>
                      <a:gd name="connsiteY13" fmla="*/ 361022 h 707886"/>
                      <a:gd name="connsiteX14" fmla="*/ 0 w 2424547"/>
                      <a:gd name="connsiteY14"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4547" h="707886" fill="none" extrusionOk="0">
                        <a:moveTo>
                          <a:pt x="0" y="0"/>
                        </a:moveTo>
                        <a:cubicBezTo>
                          <a:pt x="214331" y="-50207"/>
                          <a:pt x="255428" y="26050"/>
                          <a:pt x="460664" y="0"/>
                        </a:cubicBezTo>
                        <a:cubicBezTo>
                          <a:pt x="665900" y="-26050"/>
                          <a:pt x="716236" y="25491"/>
                          <a:pt x="969819" y="0"/>
                        </a:cubicBezTo>
                        <a:cubicBezTo>
                          <a:pt x="1223403" y="-25491"/>
                          <a:pt x="1317191" y="1592"/>
                          <a:pt x="1503219" y="0"/>
                        </a:cubicBezTo>
                        <a:cubicBezTo>
                          <a:pt x="1689247" y="-1592"/>
                          <a:pt x="1835470" y="1823"/>
                          <a:pt x="1939638" y="0"/>
                        </a:cubicBezTo>
                        <a:cubicBezTo>
                          <a:pt x="2043806" y="-1823"/>
                          <a:pt x="2279161" y="57798"/>
                          <a:pt x="2424547" y="0"/>
                        </a:cubicBezTo>
                        <a:cubicBezTo>
                          <a:pt x="2436041" y="147605"/>
                          <a:pt x="2422024" y="232021"/>
                          <a:pt x="2424547" y="332706"/>
                        </a:cubicBezTo>
                        <a:cubicBezTo>
                          <a:pt x="2427070" y="433391"/>
                          <a:pt x="2415463" y="583314"/>
                          <a:pt x="2424547" y="707886"/>
                        </a:cubicBezTo>
                        <a:cubicBezTo>
                          <a:pt x="2254571" y="715782"/>
                          <a:pt x="2187621" y="689892"/>
                          <a:pt x="1963883" y="707886"/>
                        </a:cubicBezTo>
                        <a:cubicBezTo>
                          <a:pt x="1740145" y="725880"/>
                          <a:pt x="1642934" y="682079"/>
                          <a:pt x="1551710" y="707886"/>
                        </a:cubicBezTo>
                        <a:cubicBezTo>
                          <a:pt x="1460486" y="733693"/>
                          <a:pt x="1279261" y="676073"/>
                          <a:pt x="1042555" y="707886"/>
                        </a:cubicBezTo>
                        <a:cubicBezTo>
                          <a:pt x="805849" y="739699"/>
                          <a:pt x="756619" y="703001"/>
                          <a:pt x="533400" y="707886"/>
                        </a:cubicBezTo>
                        <a:cubicBezTo>
                          <a:pt x="310181" y="712771"/>
                          <a:pt x="234154" y="646106"/>
                          <a:pt x="0" y="707886"/>
                        </a:cubicBezTo>
                        <a:cubicBezTo>
                          <a:pt x="-25297" y="569765"/>
                          <a:pt x="24625" y="501585"/>
                          <a:pt x="0" y="361022"/>
                        </a:cubicBezTo>
                        <a:cubicBezTo>
                          <a:pt x="-24625" y="220459"/>
                          <a:pt x="27490" y="128697"/>
                          <a:pt x="0" y="0"/>
                        </a:cubicBezTo>
                        <a:close/>
                      </a:path>
                      <a:path w="2424547" h="707886" stroke="0" extrusionOk="0">
                        <a:moveTo>
                          <a:pt x="0" y="0"/>
                        </a:moveTo>
                        <a:cubicBezTo>
                          <a:pt x="240399" y="-48738"/>
                          <a:pt x="276460" y="15531"/>
                          <a:pt x="484909" y="0"/>
                        </a:cubicBezTo>
                        <a:cubicBezTo>
                          <a:pt x="693358" y="-15531"/>
                          <a:pt x="853285" y="3388"/>
                          <a:pt x="945573" y="0"/>
                        </a:cubicBezTo>
                        <a:cubicBezTo>
                          <a:pt x="1037861" y="-3388"/>
                          <a:pt x="1242092" y="19417"/>
                          <a:pt x="1478974" y="0"/>
                        </a:cubicBezTo>
                        <a:cubicBezTo>
                          <a:pt x="1715856" y="-19417"/>
                          <a:pt x="1767041" y="16664"/>
                          <a:pt x="1915392" y="0"/>
                        </a:cubicBezTo>
                        <a:cubicBezTo>
                          <a:pt x="2063743" y="-16664"/>
                          <a:pt x="2186230" y="13523"/>
                          <a:pt x="2424547" y="0"/>
                        </a:cubicBezTo>
                        <a:cubicBezTo>
                          <a:pt x="2451468" y="139341"/>
                          <a:pt x="2423349" y="280243"/>
                          <a:pt x="2424547" y="361022"/>
                        </a:cubicBezTo>
                        <a:cubicBezTo>
                          <a:pt x="2425745" y="441801"/>
                          <a:pt x="2402719" y="587375"/>
                          <a:pt x="2424547" y="707886"/>
                        </a:cubicBezTo>
                        <a:cubicBezTo>
                          <a:pt x="2289323" y="761013"/>
                          <a:pt x="2168699" y="661206"/>
                          <a:pt x="1915392" y="707886"/>
                        </a:cubicBezTo>
                        <a:cubicBezTo>
                          <a:pt x="1662085" y="754566"/>
                          <a:pt x="1507777" y="654765"/>
                          <a:pt x="1381992" y="707886"/>
                        </a:cubicBezTo>
                        <a:cubicBezTo>
                          <a:pt x="1256207" y="761007"/>
                          <a:pt x="1018223" y="679112"/>
                          <a:pt x="872837" y="707886"/>
                        </a:cubicBezTo>
                        <a:cubicBezTo>
                          <a:pt x="727451" y="736660"/>
                          <a:pt x="414115" y="647656"/>
                          <a:pt x="0" y="707886"/>
                        </a:cubicBezTo>
                        <a:cubicBezTo>
                          <a:pt x="-8731" y="580600"/>
                          <a:pt x="27164" y="497412"/>
                          <a:pt x="0" y="346864"/>
                        </a:cubicBezTo>
                        <a:cubicBezTo>
                          <a:pt x="-27164" y="196316"/>
                          <a:pt x="27348" y="117129"/>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Quạt điện</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0BE6572F-17F9-2547-8A56-D5C7CA3A8128}"/>
              </a:ext>
            </a:extLst>
          </p:cNvPr>
          <p:cNvSpPr txBox="1"/>
          <p:nvPr/>
        </p:nvSpPr>
        <p:spPr>
          <a:xfrm>
            <a:off x="647701" y="4952811"/>
            <a:ext cx="3317008" cy="707886"/>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2043547"/>
                      <a:gd name="connsiteY0" fmla="*/ 0 h 707886"/>
                      <a:gd name="connsiteX1" fmla="*/ 449580 w 2043547"/>
                      <a:gd name="connsiteY1" fmla="*/ 0 h 707886"/>
                      <a:gd name="connsiteX2" fmla="*/ 899161 w 2043547"/>
                      <a:gd name="connsiteY2" fmla="*/ 0 h 707886"/>
                      <a:gd name="connsiteX3" fmla="*/ 1348741 w 2043547"/>
                      <a:gd name="connsiteY3" fmla="*/ 0 h 707886"/>
                      <a:gd name="connsiteX4" fmla="*/ 2043547 w 2043547"/>
                      <a:gd name="connsiteY4" fmla="*/ 0 h 707886"/>
                      <a:gd name="connsiteX5" fmla="*/ 2043547 w 2043547"/>
                      <a:gd name="connsiteY5" fmla="*/ 368101 h 707886"/>
                      <a:gd name="connsiteX6" fmla="*/ 2043547 w 2043547"/>
                      <a:gd name="connsiteY6" fmla="*/ 707886 h 707886"/>
                      <a:gd name="connsiteX7" fmla="*/ 1553096 w 2043547"/>
                      <a:gd name="connsiteY7" fmla="*/ 707886 h 707886"/>
                      <a:gd name="connsiteX8" fmla="*/ 1042209 w 2043547"/>
                      <a:gd name="connsiteY8" fmla="*/ 707886 h 707886"/>
                      <a:gd name="connsiteX9" fmla="*/ 572193 w 2043547"/>
                      <a:gd name="connsiteY9" fmla="*/ 707886 h 707886"/>
                      <a:gd name="connsiteX10" fmla="*/ 0 w 2043547"/>
                      <a:gd name="connsiteY10" fmla="*/ 707886 h 707886"/>
                      <a:gd name="connsiteX11" fmla="*/ 0 w 2043547"/>
                      <a:gd name="connsiteY11" fmla="*/ 375180 h 707886"/>
                      <a:gd name="connsiteX12" fmla="*/ 0 w 2043547"/>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43547" h="707886" fill="none" extrusionOk="0">
                        <a:moveTo>
                          <a:pt x="0" y="0"/>
                        </a:moveTo>
                        <a:cubicBezTo>
                          <a:pt x="145134" y="-5843"/>
                          <a:pt x="262740" y="25217"/>
                          <a:pt x="449580" y="0"/>
                        </a:cubicBezTo>
                        <a:cubicBezTo>
                          <a:pt x="636420" y="-25217"/>
                          <a:pt x="740580" y="47965"/>
                          <a:pt x="899161" y="0"/>
                        </a:cubicBezTo>
                        <a:cubicBezTo>
                          <a:pt x="1057742" y="-47965"/>
                          <a:pt x="1196822" y="33081"/>
                          <a:pt x="1348741" y="0"/>
                        </a:cubicBezTo>
                        <a:cubicBezTo>
                          <a:pt x="1500660" y="-33081"/>
                          <a:pt x="1832213" y="44941"/>
                          <a:pt x="2043547" y="0"/>
                        </a:cubicBezTo>
                        <a:cubicBezTo>
                          <a:pt x="2046639" y="86511"/>
                          <a:pt x="2012160" y="203877"/>
                          <a:pt x="2043547" y="368101"/>
                        </a:cubicBezTo>
                        <a:cubicBezTo>
                          <a:pt x="2074934" y="532325"/>
                          <a:pt x="2023625" y="590728"/>
                          <a:pt x="2043547" y="707886"/>
                        </a:cubicBezTo>
                        <a:cubicBezTo>
                          <a:pt x="1833303" y="756493"/>
                          <a:pt x="1707676" y="681731"/>
                          <a:pt x="1553096" y="707886"/>
                        </a:cubicBezTo>
                        <a:cubicBezTo>
                          <a:pt x="1398516" y="734041"/>
                          <a:pt x="1176086" y="689340"/>
                          <a:pt x="1042209" y="707886"/>
                        </a:cubicBezTo>
                        <a:cubicBezTo>
                          <a:pt x="908332" y="726432"/>
                          <a:pt x="781786" y="700165"/>
                          <a:pt x="572193" y="707886"/>
                        </a:cubicBezTo>
                        <a:cubicBezTo>
                          <a:pt x="362600" y="715607"/>
                          <a:pt x="166943" y="660079"/>
                          <a:pt x="0" y="707886"/>
                        </a:cubicBezTo>
                        <a:cubicBezTo>
                          <a:pt x="-32954" y="627520"/>
                          <a:pt x="14385" y="506643"/>
                          <a:pt x="0" y="375180"/>
                        </a:cubicBezTo>
                        <a:cubicBezTo>
                          <a:pt x="-14385" y="243717"/>
                          <a:pt x="15092" y="180721"/>
                          <a:pt x="0" y="0"/>
                        </a:cubicBezTo>
                        <a:close/>
                      </a:path>
                      <a:path w="2043547" h="707886" stroke="0" extrusionOk="0">
                        <a:moveTo>
                          <a:pt x="0" y="0"/>
                        </a:moveTo>
                        <a:cubicBezTo>
                          <a:pt x="124974" y="-1790"/>
                          <a:pt x="273032" y="50044"/>
                          <a:pt x="510887" y="0"/>
                        </a:cubicBezTo>
                        <a:cubicBezTo>
                          <a:pt x="748742" y="-50044"/>
                          <a:pt x="823173" y="8022"/>
                          <a:pt x="1001338" y="0"/>
                        </a:cubicBezTo>
                        <a:cubicBezTo>
                          <a:pt x="1179503" y="-8022"/>
                          <a:pt x="1352719" y="17441"/>
                          <a:pt x="1553096" y="0"/>
                        </a:cubicBezTo>
                        <a:cubicBezTo>
                          <a:pt x="1753473" y="-17441"/>
                          <a:pt x="1919870" y="32868"/>
                          <a:pt x="2043547" y="0"/>
                        </a:cubicBezTo>
                        <a:cubicBezTo>
                          <a:pt x="2077494" y="176053"/>
                          <a:pt x="2031555" y="232431"/>
                          <a:pt x="2043547" y="353943"/>
                        </a:cubicBezTo>
                        <a:cubicBezTo>
                          <a:pt x="2055539" y="475455"/>
                          <a:pt x="2002039" y="565477"/>
                          <a:pt x="2043547" y="707886"/>
                        </a:cubicBezTo>
                        <a:cubicBezTo>
                          <a:pt x="1894749" y="761076"/>
                          <a:pt x="1762381" y="650789"/>
                          <a:pt x="1512225" y="707886"/>
                        </a:cubicBezTo>
                        <a:cubicBezTo>
                          <a:pt x="1262069" y="764983"/>
                          <a:pt x="1142454" y="689900"/>
                          <a:pt x="980903" y="707886"/>
                        </a:cubicBezTo>
                        <a:cubicBezTo>
                          <a:pt x="819352" y="725872"/>
                          <a:pt x="216683" y="642758"/>
                          <a:pt x="0" y="707886"/>
                        </a:cubicBezTo>
                        <a:cubicBezTo>
                          <a:pt x="-19294" y="535135"/>
                          <a:pt x="8993" y="453677"/>
                          <a:pt x="0" y="346864"/>
                        </a:cubicBezTo>
                        <a:cubicBezTo>
                          <a:pt x="-8993" y="240051"/>
                          <a:pt x="23245" y="97986"/>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Bàn ghế</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FD3EB99-D93E-304D-A06D-602C61C422F7}"/>
              </a:ext>
            </a:extLst>
          </p:cNvPr>
          <p:cNvSpPr txBox="1"/>
          <p:nvPr/>
        </p:nvSpPr>
        <p:spPr>
          <a:xfrm>
            <a:off x="9145730" y="3197063"/>
            <a:ext cx="2306787" cy="1323439"/>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2306787"/>
                      <a:gd name="connsiteY0" fmla="*/ 0 h 707886"/>
                      <a:gd name="connsiteX1" fmla="*/ 507493 w 2306787"/>
                      <a:gd name="connsiteY1" fmla="*/ 0 h 707886"/>
                      <a:gd name="connsiteX2" fmla="*/ 1014986 w 2306787"/>
                      <a:gd name="connsiteY2" fmla="*/ 0 h 707886"/>
                      <a:gd name="connsiteX3" fmla="*/ 1522479 w 2306787"/>
                      <a:gd name="connsiteY3" fmla="*/ 0 h 707886"/>
                      <a:gd name="connsiteX4" fmla="*/ 2306787 w 2306787"/>
                      <a:gd name="connsiteY4" fmla="*/ 0 h 707886"/>
                      <a:gd name="connsiteX5" fmla="*/ 2306787 w 2306787"/>
                      <a:gd name="connsiteY5" fmla="*/ 368101 h 707886"/>
                      <a:gd name="connsiteX6" fmla="*/ 2306787 w 2306787"/>
                      <a:gd name="connsiteY6" fmla="*/ 707886 h 707886"/>
                      <a:gd name="connsiteX7" fmla="*/ 1753158 w 2306787"/>
                      <a:gd name="connsiteY7" fmla="*/ 707886 h 707886"/>
                      <a:gd name="connsiteX8" fmla="*/ 1176461 w 2306787"/>
                      <a:gd name="connsiteY8" fmla="*/ 707886 h 707886"/>
                      <a:gd name="connsiteX9" fmla="*/ 645900 w 2306787"/>
                      <a:gd name="connsiteY9" fmla="*/ 707886 h 707886"/>
                      <a:gd name="connsiteX10" fmla="*/ 0 w 2306787"/>
                      <a:gd name="connsiteY10" fmla="*/ 707886 h 707886"/>
                      <a:gd name="connsiteX11" fmla="*/ 0 w 2306787"/>
                      <a:gd name="connsiteY11" fmla="*/ 375180 h 707886"/>
                      <a:gd name="connsiteX12" fmla="*/ 0 w 2306787"/>
                      <a:gd name="connsiteY12"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6787" h="707886" fill="none" extrusionOk="0">
                        <a:moveTo>
                          <a:pt x="0" y="0"/>
                        </a:moveTo>
                        <a:cubicBezTo>
                          <a:pt x="144267" y="-25279"/>
                          <a:pt x="355915" y="9274"/>
                          <a:pt x="507493" y="0"/>
                        </a:cubicBezTo>
                        <a:cubicBezTo>
                          <a:pt x="659071" y="-9274"/>
                          <a:pt x="829414" y="34311"/>
                          <a:pt x="1014986" y="0"/>
                        </a:cubicBezTo>
                        <a:cubicBezTo>
                          <a:pt x="1200558" y="-34311"/>
                          <a:pt x="1340947" y="45083"/>
                          <a:pt x="1522479" y="0"/>
                        </a:cubicBezTo>
                        <a:cubicBezTo>
                          <a:pt x="1704011" y="-45083"/>
                          <a:pt x="1919503" y="10663"/>
                          <a:pt x="2306787" y="0"/>
                        </a:cubicBezTo>
                        <a:cubicBezTo>
                          <a:pt x="2309879" y="86511"/>
                          <a:pt x="2275400" y="203877"/>
                          <a:pt x="2306787" y="368101"/>
                        </a:cubicBezTo>
                        <a:cubicBezTo>
                          <a:pt x="2338174" y="532325"/>
                          <a:pt x="2286865" y="590728"/>
                          <a:pt x="2306787" y="707886"/>
                        </a:cubicBezTo>
                        <a:cubicBezTo>
                          <a:pt x="2138696" y="769257"/>
                          <a:pt x="1920995" y="667048"/>
                          <a:pt x="1753158" y="707886"/>
                        </a:cubicBezTo>
                        <a:cubicBezTo>
                          <a:pt x="1585321" y="748724"/>
                          <a:pt x="1320970" y="697490"/>
                          <a:pt x="1176461" y="707886"/>
                        </a:cubicBezTo>
                        <a:cubicBezTo>
                          <a:pt x="1031952" y="718282"/>
                          <a:pt x="906672" y="700270"/>
                          <a:pt x="645900" y="707886"/>
                        </a:cubicBezTo>
                        <a:cubicBezTo>
                          <a:pt x="385128" y="715502"/>
                          <a:pt x="196046" y="660538"/>
                          <a:pt x="0" y="707886"/>
                        </a:cubicBezTo>
                        <a:cubicBezTo>
                          <a:pt x="-32954" y="627520"/>
                          <a:pt x="14385" y="506643"/>
                          <a:pt x="0" y="375180"/>
                        </a:cubicBezTo>
                        <a:cubicBezTo>
                          <a:pt x="-14385" y="243717"/>
                          <a:pt x="15092" y="180721"/>
                          <a:pt x="0" y="0"/>
                        </a:cubicBezTo>
                        <a:close/>
                      </a:path>
                      <a:path w="2306787" h="707886" stroke="0" extrusionOk="0">
                        <a:moveTo>
                          <a:pt x="0" y="0"/>
                        </a:moveTo>
                        <a:cubicBezTo>
                          <a:pt x="158627" y="-9294"/>
                          <a:pt x="457022" y="49849"/>
                          <a:pt x="576697" y="0"/>
                        </a:cubicBezTo>
                        <a:cubicBezTo>
                          <a:pt x="696372" y="-49849"/>
                          <a:pt x="963037" y="50427"/>
                          <a:pt x="1130326" y="0"/>
                        </a:cubicBezTo>
                        <a:cubicBezTo>
                          <a:pt x="1297615" y="-50427"/>
                          <a:pt x="1565696" y="13945"/>
                          <a:pt x="1753158" y="0"/>
                        </a:cubicBezTo>
                        <a:cubicBezTo>
                          <a:pt x="1940620" y="-13945"/>
                          <a:pt x="2193355" y="28944"/>
                          <a:pt x="2306787" y="0"/>
                        </a:cubicBezTo>
                        <a:cubicBezTo>
                          <a:pt x="2340734" y="176053"/>
                          <a:pt x="2294795" y="232431"/>
                          <a:pt x="2306787" y="353943"/>
                        </a:cubicBezTo>
                        <a:cubicBezTo>
                          <a:pt x="2318779" y="475455"/>
                          <a:pt x="2265279" y="565477"/>
                          <a:pt x="2306787" y="707886"/>
                        </a:cubicBezTo>
                        <a:cubicBezTo>
                          <a:pt x="2024288" y="761659"/>
                          <a:pt x="1885620" y="637162"/>
                          <a:pt x="1707022" y="707886"/>
                        </a:cubicBezTo>
                        <a:cubicBezTo>
                          <a:pt x="1528424" y="778610"/>
                          <a:pt x="1348997" y="695924"/>
                          <a:pt x="1107258" y="707886"/>
                        </a:cubicBezTo>
                        <a:cubicBezTo>
                          <a:pt x="865519" y="719848"/>
                          <a:pt x="454771" y="682795"/>
                          <a:pt x="0" y="707886"/>
                        </a:cubicBezTo>
                        <a:cubicBezTo>
                          <a:pt x="-19294" y="535135"/>
                          <a:pt x="8993" y="453677"/>
                          <a:pt x="0" y="346864"/>
                        </a:cubicBezTo>
                        <a:cubicBezTo>
                          <a:pt x="-8993" y="240051"/>
                          <a:pt x="23245" y="97986"/>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Nồi cơm điện</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8BE88C8C-C5BA-D742-B65C-58A46A860125}"/>
              </a:ext>
            </a:extLst>
          </p:cNvPr>
          <p:cNvSpPr txBox="1"/>
          <p:nvPr/>
        </p:nvSpPr>
        <p:spPr>
          <a:xfrm>
            <a:off x="7048497" y="4854985"/>
            <a:ext cx="2641603" cy="707886"/>
          </a:xfrm>
          <a:prstGeom prst="rect">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sd="4053367119">
                  <a:custGeom>
                    <a:avLst/>
                    <a:gdLst>
                      <a:gd name="connsiteX0" fmla="*/ 0 w 1468583"/>
                      <a:gd name="connsiteY0" fmla="*/ 0 h 707886"/>
                      <a:gd name="connsiteX1" fmla="*/ 445470 w 1468583"/>
                      <a:gd name="connsiteY1" fmla="*/ 0 h 707886"/>
                      <a:gd name="connsiteX2" fmla="*/ 964370 w 1468583"/>
                      <a:gd name="connsiteY2" fmla="*/ 0 h 707886"/>
                      <a:gd name="connsiteX3" fmla="*/ 1468583 w 1468583"/>
                      <a:gd name="connsiteY3" fmla="*/ 0 h 707886"/>
                      <a:gd name="connsiteX4" fmla="*/ 1468583 w 1468583"/>
                      <a:gd name="connsiteY4" fmla="*/ 332706 h 707886"/>
                      <a:gd name="connsiteX5" fmla="*/ 1468583 w 1468583"/>
                      <a:gd name="connsiteY5" fmla="*/ 707886 h 707886"/>
                      <a:gd name="connsiteX6" fmla="*/ 993741 w 1468583"/>
                      <a:gd name="connsiteY6" fmla="*/ 707886 h 707886"/>
                      <a:gd name="connsiteX7" fmla="*/ 504213 w 1468583"/>
                      <a:gd name="connsiteY7" fmla="*/ 707886 h 707886"/>
                      <a:gd name="connsiteX8" fmla="*/ 0 w 1468583"/>
                      <a:gd name="connsiteY8" fmla="*/ 707886 h 707886"/>
                      <a:gd name="connsiteX9" fmla="*/ 0 w 1468583"/>
                      <a:gd name="connsiteY9" fmla="*/ 353943 h 707886"/>
                      <a:gd name="connsiteX10" fmla="*/ 0 w 1468583"/>
                      <a:gd name="connsiteY10" fmla="*/ 0 h 70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8583" h="707886" fill="none" extrusionOk="0">
                        <a:moveTo>
                          <a:pt x="0" y="0"/>
                        </a:moveTo>
                        <a:cubicBezTo>
                          <a:pt x="111656" y="-28119"/>
                          <a:pt x="347353" y="47042"/>
                          <a:pt x="445470" y="0"/>
                        </a:cubicBezTo>
                        <a:cubicBezTo>
                          <a:pt x="543587" y="-47042"/>
                          <a:pt x="825056" y="43008"/>
                          <a:pt x="964370" y="0"/>
                        </a:cubicBezTo>
                        <a:cubicBezTo>
                          <a:pt x="1103684" y="-43008"/>
                          <a:pt x="1339263" y="35566"/>
                          <a:pt x="1468583" y="0"/>
                        </a:cubicBezTo>
                        <a:cubicBezTo>
                          <a:pt x="1474730" y="67887"/>
                          <a:pt x="1434517" y="171391"/>
                          <a:pt x="1468583" y="332706"/>
                        </a:cubicBezTo>
                        <a:cubicBezTo>
                          <a:pt x="1502649" y="494021"/>
                          <a:pt x="1451839" y="571673"/>
                          <a:pt x="1468583" y="707886"/>
                        </a:cubicBezTo>
                        <a:cubicBezTo>
                          <a:pt x="1342683" y="735722"/>
                          <a:pt x="1146722" y="693578"/>
                          <a:pt x="993741" y="707886"/>
                        </a:cubicBezTo>
                        <a:cubicBezTo>
                          <a:pt x="840760" y="722194"/>
                          <a:pt x="629038" y="704666"/>
                          <a:pt x="504213" y="707886"/>
                        </a:cubicBezTo>
                        <a:cubicBezTo>
                          <a:pt x="379388" y="711106"/>
                          <a:pt x="123238" y="689109"/>
                          <a:pt x="0" y="707886"/>
                        </a:cubicBezTo>
                        <a:cubicBezTo>
                          <a:pt x="-12815" y="558973"/>
                          <a:pt x="11520" y="487564"/>
                          <a:pt x="0" y="353943"/>
                        </a:cubicBezTo>
                        <a:cubicBezTo>
                          <a:pt x="-11520" y="220322"/>
                          <a:pt x="42344" y="89047"/>
                          <a:pt x="0" y="0"/>
                        </a:cubicBezTo>
                        <a:close/>
                      </a:path>
                      <a:path w="1468583" h="707886" stroke="0" extrusionOk="0">
                        <a:moveTo>
                          <a:pt x="0" y="0"/>
                        </a:moveTo>
                        <a:cubicBezTo>
                          <a:pt x="120804" y="-43949"/>
                          <a:pt x="388674" y="18352"/>
                          <a:pt x="489528" y="0"/>
                        </a:cubicBezTo>
                        <a:cubicBezTo>
                          <a:pt x="590382" y="-18352"/>
                          <a:pt x="789912" y="11326"/>
                          <a:pt x="964370" y="0"/>
                        </a:cubicBezTo>
                        <a:cubicBezTo>
                          <a:pt x="1138828" y="-11326"/>
                          <a:pt x="1248732" y="50241"/>
                          <a:pt x="1468583" y="0"/>
                        </a:cubicBezTo>
                        <a:cubicBezTo>
                          <a:pt x="1494561" y="104645"/>
                          <a:pt x="1455740" y="185406"/>
                          <a:pt x="1468583" y="339785"/>
                        </a:cubicBezTo>
                        <a:cubicBezTo>
                          <a:pt x="1481426" y="494165"/>
                          <a:pt x="1462345" y="599084"/>
                          <a:pt x="1468583" y="707886"/>
                        </a:cubicBezTo>
                        <a:cubicBezTo>
                          <a:pt x="1340432" y="730273"/>
                          <a:pt x="1134314" y="703519"/>
                          <a:pt x="993741" y="707886"/>
                        </a:cubicBezTo>
                        <a:cubicBezTo>
                          <a:pt x="853168" y="712253"/>
                          <a:pt x="661746" y="655591"/>
                          <a:pt x="474842" y="707886"/>
                        </a:cubicBezTo>
                        <a:cubicBezTo>
                          <a:pt x="287938" y="760181"/>
                          <a:pt x="164857" y="686205"/>
                          <a:pt x="0" y="707886"/>
                        </a:cubicBezTo>
                        <a:cubicBezTo>
                          <a:pt x="-41060" y="561376"/>
                          <a:pt x="41430" y="441081"/>
                          <a:pt x="0" y="339785"/>
                        </a:cubicBezTo>
                        <a:cubicBezTo>
                          <a:pt x="-41430" y="238489"/>
                          <a:pt x="8932" y="152319"/>
                          <a:pt x="0" y="0"/>
                        </a:cubicBezTo>
                        <a:close/>
                      </a:path>
                    </a:pathLst>
                  </a:custGeom>
                  <ask:type>
                    <ask:lineSketchScribble/>
                  </ask:type>
                </ask:lineSketchStyleProps>
              </a:ext>
            </a:extLst>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Điện thoại </a:t>
            </a:r>
            <a:endParaRPr kumimoji="0" lang="en-VN"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375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500" fill="hold"/>
                                        <p:tgtEl>
                                          <p:spTgt spid="13"/>
                                        </p:tgtEl>
                                        <p:attrNameLst>
                                          <p:attrName>ppt_x</p:attrName>
                                        </p:attrNameLst>
                                      </p:cBhvr>
                                      <p:tavLst>
                                        <p:tav tm="0">
                                          <p:val>
                                            <p:strVal val="#ppt_x"/>
                                          </p:val>
                                        </p:tav>
                                        <p:tav tm="100000">
                                          <p:val>
                                            <p:strVal val="#ppt_x"/>
                                          </p:val>
                                        </p:tav>
                                      </p:tavLst>
                                    </p:anim>
                                    <p:anim calcmode="lin" valueType="num">
                                      <p:cBhvr additive="base">
                                        <p:cTn id="4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500" fill="hold"/>
                                        <p:tgtEl>
                                          <p:spTgt spid="15"/>
                                        </p:tgtEl>
                                        <p:attrNameLst>
                                          <p:attrName>ppt_x</p:attrName>
                                        </p:attrNameLst>
                                      </p:cBhvr>
                                      <p:tavLst>
                                        <p:tav tm="0">
                                          <p:val>
                                            <p:strVal val="#ppt_x"/>
                                          </p:val>
                                        </p:tav>
                                        <p:tav tm="100000">
                                          <p:val>
                                            <p:strVal val="#ppt_x"/>
                                          </p:val>
                                        </p:tav>
                                      </p:tavLst>
                                    </p:anim>
                                    <p:anim calcmode="lin" valueType="num">
                                      <p:cBhvr additive="base">
                                        <p:cTn id="5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 calcmode="lin" valueType="num">
                                      <p:cBhvr additive="base">
                                        <p:cTn id="71" dur="500" fill="hold"/>
                                        <p:tgtEl>
                                          <p:spTgt spid="18"/>
                                        </p:tgtEl>
                                        <p:attrNameLst>
                                          <p:attrName>ppt_x</p:attrName>
                                        </p:attrNameLst>
                                      </p:cBhvr>
                                      <p:tavLst>
                                        <p:tav tm="0">
                                          <p:val>
                                            <p:strVal val="#ppt_x"/>
                                          </p:val>
                                        </p:tav>
                                        <p:tav tm="100000">
                                          <p:val>
                                            <p:strVal val="#ppt_x"/>
                                          </p:val>
                                        </p:tav>
                                      </p:tavLst>
                                    </p:anim>
                                    <p:anim calcmode="lin" valueType="num">
                                      <p:cBhvr additive="base">
                                        <p:cTn id="7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graphicFrame>
        <p:nvGraphicFramePr>
          <p:cNvPr id="8" name="Table 7"/>
          <p:cNvGraphicFramePr>
            <a:graphicFrameLocks noGrp="1"/>
          </p:cNvGraphicFramePr>
          <p:nvPr/>
        </p:nvGraphicFramePr>
        <p:xfrm>
          <a:off x="0" y="301167"/>
          <a:ext cx="12192000" cy="6006564"/>
        </p:xfrm>
        <a:graphic>
          <a:graphicData uri="http://schemas.openxmlformats.org/drawingml/2006/table">
            <a:tbl>
              <a:tblPr firstRow="1" bandRow="1">
                <a:tableStyleId>{21E4AEA4-8DFA-4A89-87EB-49C32662AFE0}</a:tableStyleId>
              </a:tblPr>
              <a:tblGrid>
                <a:gridCol w="4318000">
                  <a:extLst>
                    <a:ext uri="{9D8B030D-6E8A-4147-A177-3AD203B41FA5}">
                      <a16:colId xmlns:a16="http://schemas.microsoft.com/office/drawing/2014/main" val="4127923081"/>
                    </a:ext>
                  </a:extLst>
                </a:gridCol>
                <a:gridCol w="7874000">
                  <a:extLst>
                    <a:ext uri="{9D8B030D-6E8A-4147-A177-3AD203B41FA5}">
                      <a16:colId xmlns:a16="http://schemas.microsoft.com/office/drawing/2014/main" val="2988861332"/>
                    </a:ext>
                  </a:extLst>
                </a:gridCol>
              </a:tblGrid>
              <a:tr h="546705">
                <a:tc>
                  <a:txBody>
                    <a:bodyPr/>
                    <a:lstStyle/>
                    <a:p>
                      <a:pPr algn="ctr" fontAlgn="t"/>
                      <a:r>
                        <a:rPr lang="en-US" sz="2800" dirty="0" err="1">
                          <a:effectLst/>
                          <a:latin typeface="Cambria" panose="02040503050406030204" pitchFamily="18" charset="0"/>
                          <a:ea typeface="Cambria" panose="02040503050406030204" pitchFamily="18" charset="0"/>
                        </a:rPr>
                        <a:t>Đồ</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vật</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ctr" fontAlgn="t"/>
                      <a:r>
                        <a:rPr lang="en-US" sz="2800" dirty="0" err="1">
                          <a:effectLst/>
                          <a:latin typeface="Cambria" panose="02040503050406030204" pitchFamily="18" charset="0"/>
                          <a:ea typeface="Cambria" panose="02040503050406030204" pitchFamily="18" charset="0"/>
                        </a:rPr>
                        <a:t>Công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dụng</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3588186598"/>
                  </a:ext>
                </a:extLst>
              </a:tr>
              <a:tr h="546705">
                <a:tc>
                  <a:txBody>
                    <a:bodyPr/>
                    <a:lstStyle/>
                    <a:p>
                      <a:pPr algn="ctr" fontAlgn="t"/>
                      <a:r>
                        <a:rPr lang="en-US" sz="2800" dirty="0" err="1">
                          <a:effectLst/>
                          <a:latin typeface="Cambria" panose="02040503050406030204" pitchFamily="18" charset="0"/>
                          <a:ea typeface="Cambria" panose="02040503050406030204" pitchFamily="18" charset="0"/>
                        </a:rPr>
                        <a:t>Đồng</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hồ</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xem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giờ</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4276565556"/>
                  </a:ext>
                </a:extLst>
              </a:tr>
              <a:tr h="510423">
                <a:tc>
                  <a:txBody>
                    <a:bodyPr/>
                    <a:lstStyle/>
                    <a:p>
                      <a:pPr algn="ctr" fontAlgn="t"/>
                      <a:r>
                        <a:rPr lang="en-US" sz="2800" dirty="0" err="1">
                          <a:effectLst/>
                          <a:latin typeface="Cambria" panose="02040503050406030204" pitchFamily="18" charset="0"/>
                          <a:ea typeface="Cambria" panose="02040503050406030204" pitchFamily="18" charset="0"/>
                        </a:rPr>
                        <a:t>Ti</a:t>
                      </a:r>
                      <a:r>
                        <a:rPr lang="en-US" sz="2800" dirty="0">
                          <a:effectLst/>
                          <a:latin typeface="Cambria" panose="02040503050406030204" pitchFamily="18" charset="0"/>
                          <a:ea typeface="Cambria" panose="02040503050406030204" pitchFamily="18" charset="0"/>
                        </a:rPr>
                        <a:t> vi</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xem</a:t>
                      </a:r>
                      <a:r>
                        <a:rPr lang="en-US" sz="2800" dirty="0">
                          <a:effectLst/>
                          <a:latin typeface="Cambria" panose="02040503050406030204" pitchFamily="18" charset="0"/>
                          <a:ea typeface="Cambria" panose="02040503050406030204" pitchFamily="18" charset="0"/>
                        </a:rPr>
                        <a:t> tin </a:t>
                      </a:r>
                      <a:r>
                        <a:rPr lang="en-US" sz="2800" dirty="0" err="1">
                          <a:effectLst/>
                          <a:latin typeface="Cambria" panose="02040503050406030204" pitchFamily="18" charset="0"/>
                          <a:ea typeface="Cambria" panose="02040503050406030204" pitchFamily="18" charset="0"/>
                        </a:rPr>
                        <a:t>tức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phim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truyện</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1947695525"/>
                  </a:ext>
                </a:extLst>
              </a:tr>
              <a:tr h="546705">
                <a:tc>
                  <a:txBody>
                    <a:bodyPr/>
                    <a:lstStyle/>
                    <a:p>
                      <a:pPr algn="ctr" fontAlgn="t"/>
                      <a:r>
                        <a:rPr lang="en-US" sz="2800" dirty="0" err="1">
                          <a:effectLst/>
                          <a:latin typeface="Cambria" panose="02040503050406030204" pitchFamily="18" charset="0"/>
                          <a:ea typeface="Cambria" panose="02040503050406030204" pitchFamily="18" charset="0"/>
                        </a:rPr>
                        <a:t>Quạt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điện</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quạt</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mát</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167322697"/>
                  </a:ext>
                </a:extLst>
              </a:tr>
              <a:tr h="575796">
                <a:tc>
                  <a:txBody>
                    <a:bodyPr/>
                    <a:lstStyle/>
                    <a:p>
                      <a:pPr algn="ctr" fontAlgn="t"/>
                      <a:r>
                        <a:rPr lang="en-US" sz="2800" dirty="0" err="1">
                          <a:effectLst/>
                          <a:latin typeface="Cambria" panose="02040503050406030204" pitchFamily="18" charset="0"/>
                          <a:ea typeface="Cambria" panose="02040503050406030204" pitchFamily="18" charset="0"/>
                        </a:rPr>
                        <a:t>Tủ</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lạnh</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dự</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trữ</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và</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bảo</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quản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thực</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phẩm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hoa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quả</a:t>
                      </a:r>
                      <a:r>
                        <a:rPr lang="en-US" sz="2800" dirty="0">
                          <a:effectLst/>
                          <a:latin typeface="Cambria" panose="02040503050406030204" pitchFamily="18" charset="0"/>
                          <a:ea typeface="Cambria" panose="02040503050406030204" pitchFamily="18" charset="0"/>
                        </a:rPr>
                        <a:t>,..</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3422592490"/>
                  </a:ext>
                </a:extLst>
              </a:tr>
              <a:tr h="546705">
                <a:tc>
                  <a:txBody>
                    <a:bodyPr/>
                    <a:lstStyle/>
                    <a:p>
                      <a:pPr algn="ctr" fontAlgn="t"/>
                      <a:r>
                        <a:rPr lang="vi-VN" sz="2800" dirty="0">
                          <a:effectLst/>
                          <a:latin typeface="Cambria" panose="02040503050406030204" pitchFamily="18" charset="0"/>
                          <a:ea typeface="Cambria" panose="02040503050406030204" pitchFamily="18" charset="0"/>
                        </a:rPr>
                        <a:t>Nồi cơm điện</a:t>
                      </a:r>
                      <a:endParaRPr lang="vi-VN"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vi-VN" sz="2800" dirty="0">
                          <a:effectLst/>
                          <a:latin typeface="Cambria" panose="02040503050406030204" pitchFamily="18" charset="0"/>
                          <a:ea typeface="Cambria" panose="02040503050406030204" pitchFamily="18" charset="0"/>
                        </a:rPr>
                        <a:t>Để nấu cơm</a:t>
                      </a:r>
                      <a:endParaRPr lang="vi-VN"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1493414734"/>
                  </a:ext>
                </a:extLst>
              </a:tr>
              <a:tr h="546705">
                <a:tc>
                  <a:txBody>
                    <a:bodyPr/>
                    <a:lstStyle/>
                    <a:p>
                      <a:pPr algn="ctr" fontAlgn="t"/>
                      <a:r>
                        <a:rPr lang="en-US" sz="2800" dirty="0" err="1">
                          <a:effectLst/>
                          <a:latin typeface="Cambria" panose="02040503050406030204" pitchFamily="18" charset="0"/>
                          <a:ea typeface="Cambria" panose="02040503050406030204" pitchFamily="18" charset="0"/>
                        </a:rPr>
                        <a:t>Máy</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tính</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tra</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cứu</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thông</a:t>
                      </a:r>
                      <a:r>
                        <a:rPr lang="en-US" sz="2800" dirty="0">
                          <a:effectLst/>
                          <a:latin typeface="Cambria" panose="02040503050406030204" pitchFamily="18" charset="0"/>
                          <a:ea typeface="Cambria" panose="02040503050406030204" pitchFamily="18" charset="0"/>
                        </a:rPr>
                        <a:t> tin</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103281462"/>
                  </a:ext>
                </a:extLst>
              </a:tr>
              <a:tr h="546705">
                <a:tc>
                  <a:txBody>
                    <a:bodyPr/>
                    <a:lstStyle/>
                    <a:p>
                      <a:pPr algn="ctr" fontAlgn="t"/>
                      <a:r>
                        <a:rPr lang="en-US" sz="2800" dirty="0" err="1">
                          <a:effectLst/>
                          <a:latin typeface="Cambria" panose="02040503050406030204" pitchFamily="18" charset="0"/>
                          <a:ea typeface="Cambria" panose="02040503050406030204" pitchFamily="18" charset="0"/>
                        </a:rPr>
                        <a:t>Bộ</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ấm</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chén</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vi-VN" sz="2800" dirty="0">
                          <a:effectLst/>
                          <a:latin typeface="Cambria" panose="02040503050406030204" pitchFamily="18" charset="0"/>
                          <a:ea typeface="Cambria" panose="02040503050406030204" pitchFamily="18" charset="0"/>
                        </a:rPr>
                        <a:t>Dùng để uống nước</a:t>
                      </a:r>
                      <a:endParaRPr lang="vi-VN"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4107932488"/>
                  </a:ext>
                </a:extLst>
              </a:tr>
              <a:tr h="546705">
                <a:tc>
                  <a:txBody>
                    <a:bodyPr/>
                    <a:lstStyle/>
                    <a:p>
                      <a:pPr algn="ctr" fontAlgn="t"/>
                      <a:r>
                        <a:rPr lang="en-US" sz="2800" dirty="0" err="1">
                          <a:effectLst/>
                          <a:latin typeface="Cambria" panose="02040503050406030204" pitchFamily="18" charset="0"/>
                          <a:ea typeface="Cambria" panose="02040503050406030204" pitchFamily="18" charset="0"/>
                        </a:rPr>
                        <a:t>Bàn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ghế</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ngồi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tiếp</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khách</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3192753970"/>
                  </a:ext>
                </a:extLst>
              </a:tr>
              <a:tr h="546705">
                <a:tc>
                  <a:txBody>
                    <a:bodyPr/>
                    <a:lstStyle/>
                    <a:p>
                      <a:pPr algn="ctr" fontAlgn="t"/>
                      <a:r>
                        <a:rPr lang="en-US" sz="2800" dirty="0" err="1">
                          <a:effectLst/>
                          <a:latin typeface="Cambria" panose="02040503050406030204" pitchFamily="18" charset="0"/>
                          <a:ea typeface="Cambria" panose="02040503050406030204" pitchFamily="18" charset="0"/>
                        </a:rPr>
                        <a:t>Đèn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bàn</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soi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sáng</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2177513274"/>
                  </a:ext>
                </a:extLst>
              </a:tr>
              <a:tr h="546705">
                <a:tc>
                  <a:txBody>
                    <a:bodyPr/>
                    <a:lstStyle/>
                    <a:p>
                      <a:pPr algn="ctr" fontAlgn="t"/>
                      <a:r>
                        <a:rPr lang="en-US" sz="2800" dirty="0" err="1">
                          <a:effectLst/>
                          <a:latin typeface="Cambria" panose="02040503050406030204" pitchFamily="18" charset="0"/>
                          <a:ea typeface="Cambria" panose="02040503050406030204" pitchFamily="18" charset="0"/>
                        </a:rPr>
                        <a:t>Điện</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thoại</a:t>
                      </a:r>
                      <a:endParaRPr lang="en-US" sz="2800" b="0" dirty="0">
                        <a:effectLst/>
                        <a:latin typeface="Cambria" panose="02040503050406030204" pitchFamily="18" charset="0"/>
                        <a:ea typeface="Cambria" panose="02040503050406030204" pitchFamily="18" charset="0"/>
                      </a:endParaRPr>
                    </a:p>
                  </a:txBody>
                  <a:tcPr marL="31750" marR="31750" marT="31750" marB="31750"/>
                </a:tc>
                <a:tc>
                  <a:txBody>
                    <a:bodyPr/>
                    <a:lstStyle/>
                    <a:p>
                      <a:pPr algn="just" fontAlgn="t"/>
                      <a:r>
                        <a:rPr lang="en-US" sz="2800" dirty="0" err="1">
                          <a:effectLst/>
                          <a:latin typeface="Cambria" panose="02040503050406030204" pitchFamily="18" charset="0"/>
                          <a:ea typeface="Cambria" panose="02040503050406030204" pitchFamily="18" charset="0"/>
                        </a:rPr>
                        <a:t>Để</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gọi</a:t>
                      </a:r>
                      <a:r>
                        <a:rPr lang="en-US" sz="2800" dirty="0">
                          <a:effectLst/>
                          <a:latin typeface="Cambria" panose="02040503050406030204" pitchFamily="18" charset="0"/>
                          <a:ea typeface="Cambria" panose="02040503050406030204" pitchFamily="18" charset="0"/>
                        </a:rPr>
                        <a:t> </a:t>
                      </a:r>
                      <a:r>
                        <a:rPr lang="en-US" sz="2800" dirty="0" err="1">
                          <a:effectLst/>
                          <a:latin typeface="Cambria" panose="02040503050406030204" pitchFamily="18" charset="0"/>
                          <a:ea typeface="Cambria" panose="02040503050406030204" pitchFamily="18" charset="0"/>
                        </a:rPr>
                        <a:t>điện</a:t>
                      </a:r>
                      <a:endParaRPr lang="en-US" sz="2800" b="0" dirty="0">
                        <a:effectLst/>
                        <a:latin typeface="Cambria" panose="02040503050406030204" pitchFamily="18" charset="0"/>
                        <a:ea typeface="Cambria" panose="02040503050406030204" pitchFamily="18" charset="0"/>
                      </a:endParaRPr>
                    </a:p>
                  </a:txBody>
                  <a:tcPr marL="31750" marR="31750" marT="31750" marB="31750"/>
                </a:tc>
                <a:extLst>
                  <a:ext uri="{0D108BD9-81ED-4DB2-BD59-A6C34878D82A}">
                    <a16:rowId xmlns:a16="http://schemas.microsoft.com/office/drawing/2014/main" val="2588183367"/>
                  </a:ext>
                </a:extLst>
              </a:tr>
            </a:tbl>
          </a:graphicData>
        </a:graphic>
      </p:graphicFrame>
    </p:spTree>
    <p:extLst>
      <p:ext uri="{BB962C8B-B14F-4D97-AF65-F5344CB8AC3E}">
        <p14:creationId xmlns:p14="http://schemas.microsoft.com/office/powerpoint/2010/main" val="1778903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3">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grpSp>
        <p:nvGrpSpPr>
          <p:cNvPr id="7" name="Group 6">
            <a:extLst>
              <a:ext uri="{FF2B5EF4-FFF2-40B4-BE49-F238E27FC236}">
                <a16:creationId xmlns:a16="http://schemas.microsoft.com/office/drawing/2014/main" id="{2FFEB7A2-48E0-CF84-472F-563A42DA2A01}"/>
              </a:ext>
            </a:extLst>
          </p:cNvPr>
          <p:cNvGrpSpPr/>
          <p:nvPr/>
        </p:nvGrpSpPr>
        <p:grpSpPr>
          <a:xfrm>
            <a:off x="-6" y="-118503"/>
            <a:ext cx="2036619" cy="1858685"/>
            <a:chOff x="-2" y="-128573"/>
            <a:chExt cx="2036619" cy="1858685"/>
          </a:xfrm>
        </p:grpSpPr>
        <p:pic>
          <p:nvPicPr>
            <p:cNvPr id="6" name="图片 4">
              <a:extLst>
                <a:ext uri="{FF2B5EF4-FFF2-40B4-BE49-F238E27FC236}">
                  <a16:creationId xmlns:a16="http://schemas.microsoft.com/office/drawing/2014/main" id="{7FBFF215-6C8E-6D44-BC86-10D960F354A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251" t="68770"/>
            <a:stretch/>
          </p:blipFill>
          <p:spPr>
            <a:xfrm flipH="1">
              <a:off x="-2" y="-128573"/>
              <a:ext cx="2036619" cy="1858685"/>
            </a:xfrm>
            <a:prstGeom prst="rect">
              <a:avLst/>
            </a:prstGeom>
          </p:spPr>
        </p:pic>
        <p:sp>
          <p:nvSpPr>
            <p:cNvPr id="2" name="TextBox 1">
              <a:extLst>
                <a:ext uri="{FF2B5EF4-FFF2-40B4-BE49-F238E27FC236}">
                  <a16:creationId xmlns:a16="http://schemas.microsoft.com/office/drawing/2014/main" id="{DE5CFB0B-BFBB-F04E-BFF4-BB64CC793E21}"/>
                </a:ext>
              </a:extLst>
            </p:cNvPr>
            <p:cNvSpPr txBox="1"/>
            <p:nvPr/>
          </p:nvSpPr>
          <p:spPr>
            <a:xfrm>
              <a:off x="602670" y="160985"/>
              <a:ext cx="831273" cy="1323439"/>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VN" sz="8000" b="0" i="0" u="none" strike="noStrike" kern="1200" cap="none" spc="0" normalizeH="0" baseline="0" noProof="0" dirty="0">
                  <a:ln>
                    <a:noFill/>
                  </a:ln>
                  <a:solidFill>
                    <a:srgbClr val="B1511B"/>
                  </a:solidFill>
                  <a:effectLst/>
                  <a:uLnTx/>
                  <a:uFillTx/>
                  <a:latin typeface="Cooper Black" panose="0208090404030B020404" pitchFamily="18" charset="77"/>
                  <a:ea typeface="+mn-ea"/>
                  <a:cs typeface="+mn-cs"/>
                </a:rPr>
                <a:t>2</a:t>
              </a:r>
            </a:p>
          </p:txBody>
        </p:sp>
      </p:grpSp>
      <p:sp>
        <p:nvSpPr>
          <p:cNvPr id="4" name="TextBox 3">
            <a:extLst>
              <a:ext uri="{FF2B5EF4-FFF2-40B4-BE49-F238E27FC236}">
                <a16:creationId xmlns:a16="http://schemas.microsoft.com/office/drawing/2014/main" id="{B9F35D2A-FAAC-274A-A638-45671527D457}"/>
              </a:ext>
            </a:extLst>
          </p:cNvPr>
          <p:cNvSpPr txBox="1"/>
          <p:nvPr/>
        </p:nvSpPr>
        <p:spPr>
          <a:xfrm>
            <a:off x="2036612" y="397329"/>
            <a:ext cx="10155387" cy="646331"/>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VN" sz="3600" b="0" i="0" u="none" strike="noStrike" kern="1200" cap="none" spc="0" normalizeH="0" baseline="0" noProof="0" dirty="0">
                <a:ln>
                  <a:noFill/>
                </a:ln>
                <a:solidFill>
                  <a:srgbClr val="B1511B"/>
                </a:solidFill>
                <a:effectLst/>
                <a:uLnTx/>
                <a:uFillTx/>
                <a:latin typeface="UVF Blenda Script" panose="02040603050506020204" pitchFamily="18" charset="0"/>
                <a:ea typeface="+mn-ea"/>
                <a:cs typeface="+mn-cs"/>
              </a:rPr>
              <a:t>Viết </a:t>
            </a:r>
            <a:r>
              <a:rPr kumimoji="0" lang="vi-VN" sz="3600" b="0" i="0" u="none" strike="noStrike" kern="1200" cap="none" spc="0" normalizeH="0" baseline="0" noProof="0" dirty="0">
                <a:ln>
                  <a:noFill/>
                </a:ln>
                <a:solidFill>
                  <a:srgbClr val="B1511B"/>
                </a:solidFill>
                <a:effectLst/>
                <a:uLnTx/>
                <a:uFillTx/>
                <a:latin typeface="UVF Blenda Script" panose="02040603050506020204" pitchFamily="18" charset="0"/>
                <a:ea typeface="+mn-ea"/>
                <a:cs typeface="+mn-cs"/>
              </a:rPr>
              <a:t>4 – 5 câu tả đồ dùng trong gia đình em</a:t>
            </a:r>
            <a:r>
              <a:rPr kumimoji="0" lang="en-VN" sz="3600" b="0" i="0" u="none" strike="noStrike" kern="1200" cap="none" spc="0" normalizeH="0" baseline="0" noProof="0" dirty="0">
                <a:ln>
                  <a:noFill/>
                </a:ln>
                <a:solidFill>
                  <a:srgbClr val="B1511B"/>
                </a:solidFill>
                <a:effectLst/>
                <a:uLnTx/>
                <a:uFillTx/>
                <a:latin typeface="UVF Blenda Script" panose="02040603050506020204" pitchFamily="18" charset="0"/>
                <a:ea typeface="+mn-ea"/>
                <a:cs typeface="+mn-cs"/>
              </a:rPr>
              <a:t>.</a:t>
            </a:r>
          </a:p>
        </p:txBody>
      </p:sp>
      <p:sp>
        <p:nvSpPr>
          <p:cNvPr id="5" name="Rounded Rectangle 4">
            <a:extLst>
              <a:ext uri="{FF2B5EF4-FFF2-40B4-BE49-F238E27FC236}">
                <a16:creationId xmlns:a16="http://schemas.microsoft.com/office/drawing/2014/main" id="{E442BCC8-46FD-BD44-BF88-79DCFC2B2FE8}"/>
              </a:ext>
            </a:extLst>
          </p:cNvPr>
          <p:cNvSpPr/>
          <p:nvPr/>
        </p:nvSpPr>
        <p:spPr>
          <a:xfrm>
            <a:off x="4876800" y="2673525"/>
            <a:ext cx="2757055" cy="1399310"/>
          </a:xfrm>
          <a:prstGeom prst="roundRect">
            <a:avLst>
              <a:gd name="adj" fmla="val 41089"/>
            </a:avLst>
          </a:prstGeom>
          <a:solidFill>
            <a:schemeClr val="accent4">
              <a:lumMod val="20000"/>
              <a:lumOff val="80000"/>
            </a:schemeClr>
          </a:solidFill>
          <a:ln w="38100">
            <a:solidFill>
              <a:schemeClr val="accent2">
                <a:lumMod val="50000"/>
              </a:schemeClr>
            </a:solidFill>
            <a:extLst>
              <a:ext uri="{C807C97D-BFC1-408E-A445-0C87EB9F89A2}">
                <ask:lineSketchStyleProps xmln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VN" sz="3600" b="1" i="0" u="none" strike="noStrike" kern="1200" cap="none" spc="0" normalizeH="0" baseline="0" noProof="0" dirty="0">
                <a:ln>
                  <a:noFill/>
                </a:ln>
                <a:solidFill>
                  <a:srgbClr val="B1511B"/>
                </a:solidFill>
                <a:effectLst/>
                <a:uLnTx/>
                <a:uFillTx/>
                <a:latin typeface="Calibri" panose="020F0502020204030204"/>
                <a:ea typeface="+mn-ea"/>
                <a:cs typeface="+mn-cs"/>
              </a:rPr>
              <a:t>Tả đồ dùng</a:t>
            </a:r>
          </a:p>
        </p:txBody>
      </p:sp>
      <p:cxnSp>
        <p:nvCxnSpPr>
          <p:cNvPr id="8" name="Straight Connector 7">
            <a:extLst>
              <a:ext uri="{FF2B5EF4-FFF2-40B4-BE49-F238E27FC236}">
                <a16:creationId xmlns:a16="http://schemas.microsoft.com/office/drawing/2014/main" id="{7A1CD99C-B602-084C-8365-DDD22F6D41F1}"/>
              </a:ext>
            </a:extLst>
          </p:cNvPr>
          <p:cNvCxnSpPr>
            <a:cxnSpLocks/>
          </p:cNvCxnSpPr>
          <p:nvPr/>
        </p:nvCxnSpPr>
        <p:spPr>
          <a:xfrm>
            <a:off x="3754582" y="2745845"/>
            <a:ext cx="1226125" cy="328090"/>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C7E38039-87D2-C646-B480-50248336FD1C}"/>
              </a:ext>
            </a:extLst>
          </p:cNvPr>
          <p:cNvSpPr/>
          <p:nvPr/>
        </p:nvSpPr>
        <p:spPr>
          <a:xfrm>
            <a:off x="775855" y="1740182"/>
            <a:ext cx="3131127" cy="1680352"/>
          </a:xfrm>
          <a:prstGeom prst="ellipse">
            <a:avLst/>
          </a:prstGeom>
          <a:solidFill>
            <a:srgbClr val="F39800"/>
          </a:solidFill>
          <a:ln w="38100">
            <a:solidFill>
              <a:schemeClr val="accent2">
                <a:lumMod val="50000"/>
              </a:schemeClr>
            </a:solidFill>
            <a:extLst>
              <a:ext uri="{C807C97D-BFC1-408E-A445-0C87EB9F89A2}">
                <ask:lineSketchStyleProps xmln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(1)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Tên đồ dùng là gì?</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16DE8F3A-00B5-F14A-9A6C-E32D7573D08F}"/>
              </a:ext>
            </a:extLst>
          </p:cNvPr>
          <p:cNvCxnSpPr>
            <a:cxnSpLocks/>
          </p:cNvCxnSpPr>
          <p:nvPr/>
        </p:nvCxnSpPr>
        <p:spPr>
          <a:xfrm flipV="1">
            <a:off x="7633855" y="2580358"/>
            <a:ext cx="969818" cy="359675"/>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51FD8B84-DD1B-1B49-B586-F4AC5F5F9DDF}"/>
              </a:ext>
            </a:extLst>
          </p:cNvPr>
          <p:cNvSpPr/>
          <p:nvPr/>
        </p:nvSpPr>
        <p:spPr>
          <a:xfrm>
            <a:off x="8717972" y="1209337"/>
            <a:ext cx="3138051" cy="2655482"/>
          </a:xfrm>
          <a:prstGeom prst="ellipse">
            <a:avLst/>
          </a:prstGeom>
          <a:solidFill>
            <a:srgbClr val="F39800"/>
          </a:solidFill>
          <a:ln w="38100">
            <a:solidFill>
              <a:schemeClr val="accent2">
                <a:lumMod val="50000"/>
              </a:schemeClr>
            </a:solidFill>
            <a:extLst>
              <a:ext uri="{C807C97D-BFC1-408E-A445-0C87EB9F89A2}">
                <ask:lineSketchStyleProps xmlns="" xmlns:ask="http://schemas.microsoft.com/office/drawing/2018/sketchyshapes" sd="86837363">
                  <a:custGeom>
                    <a:avLst/>
                    <a:gdLst>
                      <a:gd name="connsiteX0" fmla="*/ 0 w 3138051"/>
                      <a:gd name="connsiteY0" fmla="*/ 1327741 h 2655482"/>
                      <a:gd name="connsiteX1" fmla="*/ 1569026 w 3138051"/>
                      <a:gd name="connsiteY1" fmla="*/ 0 h 2655482"/>
                      <a:gd name="connsiteX2" fmla="*/ 3138052 w 3138051"/>
                      <a:gd name="connsiteY2" fmla="*/ 1327741 h 2655482"/>
                      <a:gd name="connsiteX3" fmla="*/ 1569026 w 3138051"/>
                      <a:gd name="connsiteY3" fmla="*/ 2655482 h 2655482"/>
                      <a:gd name="connsiteX4" fmla="*/ 0 w 3138051"/>
                      <a:gd name="connsiteY4" fmla="*/ 1327741 h 2655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051" h="2655482" fill="none" extrusionOk="0">
                        <a:moveTo>
                          <a:pt x="0" y="1327741"/>
                        </a:moveTo>
                        <a:cubicBezTo>
                          <a:pt x="101493" y="827348"/>
                          <a:pt x="738703" y="4754"/>
                          <a:pt x="1569026" y="0"/>
                        </a:cubicBezTo>
                        <a:cubicBezTo>
                          <a:pt x="2452384" y="70856"/>
                          <a:pt x="3035590" y="612244"/>
                          <a:pt x="3138052" y="1327741"/>
                        </a:cubicBezTo>
                        <a:cubicBezTo>
                          <a:pt x="2935099" y="2050755"/>
                          <a:pt x="2412661" y="2635649"/>
                          <a:pt x="1569026" y="2655482"/>
                        </a:cubicBezTo>
                        <a:cubicBezTo>
                          <a:pt x="782487" y="2635920"/>
                          <a:pt x="-117002" y="1917076"/>
                          <a:pt x="0" y="1327741"/>
                        </a:cubicBezTo>
                        <a:close/>
                      </a:path>
                      <a:path w="3138051" h="2655482" stroke="0" extrusionOk="0">
                        <a:moveTo>
                          <a:pt x="0" y="1327741"/>
                        </a:moveTo>
                        <a:cubicBezTo>
                          <a:pt x="29886" y="691520"/>
                          <a:pt x="738741" y="-89305"/>
                          <a:pt x="1569026" y="0"/>
                        </a:cubicBezTo>
                        <a:cubicBezTo>
                          <a:pt x="2403721" y="-70965"/>
                          <a:pt x="3311022" y="560041"/>
                          <a:pt x="3138052" y="1327741"/>
                        </a:cubicBezTo>
                        <a:cubicBezTo>
                          <a:pt x="3175232" y="2066830"/>
                          <a:pt x="2584661" y="2444655"/>
                          <a:pt x="1569026" y="2655482"/>
                        </a:cubicBezTo>
                        <a:cubicBezTo>
                          <a:pt x="753638" y="2792027"/>
                          <a:pt x="-6596" y="2031949"/>
                          <a:pt x="0" y="1327741"/>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(2)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Nó có gì nổi bật về hình dạng, kích thước, màu sắc..?</a:t>
            </a:r>
            <a:endPar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49726672-7ECB-854A-8111-7566017D7A31}"/>
              </a:ext>
            </a:extLst>
          </p:cNvPr>
          <p:cNvCxnSpPr>
            <a:cxnSpLocks/>
          </p:cNvCxnSpPr>
          <p:nvPr/>
        </p:nvCxnSpPr>
        <p:spPr>
          <a:xfrm flipV="1">
            <a:off x="3764975" y="3917967"/>
            <a:ext cx="1215732" cy="888742"/>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F7C7DC2F-CA93-1E43-8145-C87D2F0DF026}"/>
              </a:ext>
            </a:extLst>
          </p:cNvPr>
          <p:cNvSpPr/>
          <p:nvPr/>
        </p:nvSpPr>
        <p:spPr>
          <a:xfrm>
            <a:off x="152402" y="3801046"/>
            <a:ext cx="3764973" cy="2405790"/>
          </a:xfrm>
          <a:prstGeom prst="ellipse">
            <a:avLst/>
          </a:prstGeom>
          <a:solidFill>
            <a:srgbClr val="F39800"/>
          </a:solidFill>
          <a:ln w="38100">
            <a:solidFill>
              <a:schemeClr val="accent2">
                <a:lumMod val="50000"/>
              </a:schemeClr>
            </a:solidFill>
            <a:extLst>
              <a:ext uri="{C807C97D-BFC1-408E-A445-0C87EB9F89A2}">
                <ask:lineSketchStyleProps xmlns="" xmlns:ask="http://schemas.microsoft.com/office/drawing/2018/sketchyshapes" sd="86837363">
                  <a:custGeom>
                    <a:avLst/>
                    <a:gdLst>
                      <a:gd name="connsiteX0" fmla="*/ 0 w 3314705"/>
                      <a:gd name="connsiteY0" fmla="*/ 1202895 h 2405790"/>
                      <a:gd name="connsiteX1" fmla="*/ 1657353 w 3314705"/>
                      <a:gd name="connsiteY1" fmla="*/ 0 h 2405790"/>
                      <a:gd name="connsiteX2" fmla="*/ 3314706 w 3314705"/>
                      <a:gd name="connsiteY2" fmla="*/ 1202895 h 2405790"/>
                      <a:gd name="connsiteX3" fmla="*/ 1657353 w 3314705"/>
                      <a:gd name="connsiteY3" fmla="*/ 2405790 h 2405790"/>
                      <a:gd name="connsiteX4" fmla="*/ 0 w 3314705"/>
                      <a:gd name="connsiteY4" fmla="*/ 1202895 h 2405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5" h="2405790" fill="none" extrusionOk="0">
                        <a:moveTo>
                          <a:pt x="0" y="1202895"/>
                        </a:moveTo>
                        <a:cubicBezTo>
                          <a:pt x="65055" y="687837"/>
                          <a:pt x="907908" y="21771"/>
                          <a:pt x="1657353" y="0"/>
                        </a:cubicBezTo>
                        <a:cubicBezTo>
                          <a:pt x="2591735" y="80307"/>
                          <a:pt x="3138288" y="569191"/>
                          <a:pt x="3314706" y="1202895"/>
                        </a:cubicBezTo>
                        <a:cubicBezTo>
                          <a:pt x="3098356" y="1856281"/>
                          <a:pt x="2537417" y="2375265"/>
                          <a:pt x="1657353" y="2405790"/>
                        </a:cubicBezTo>
                        <a:cubicBezTo>
                          <a:pt x="910030" y="2364712"/>
                          <a:pt x="-34665" y="1824585"/>
                          <a:pt x="0" y="1202895"/>
                        </a:cubicBezTo>
                        <a:close/>
                      </a:path>
                      <a:path w="3314705" h="2405790" stroke="0" extrusionOk="0">
                        <a:moveTo>
                          <a:pt x="0" y="1202895"/>
                        </a:moveTo>
                        <a:cubicBezTo>
                          <a:pt x="78817" y="794552"/>
                          <a:pt x="813689" y="-176488"/>
                          <a:pt x="1657353" y="0"/>
                        </a:cubicBezTo>
                        <a:cubicBezTo>
                          <a:pt x="2514008" y="-130720"/>
                          <a:pt x="3436323" y="514361"/>
                          <a:pt x="3314706" y="1202895"/>
                        </a:cubicBezTo>
                        <a:cubicBezTo>
                          <a:pt x="3435379" y="1886054"/>
                          <a:pt x="2584906" y="2388507"/>
                          <a:pt x="1657353" y="2405790"/>
                        </a:cubicBezTo>
                        <a:cubicBezTo>
                          <a:pt x="786334" y="2524053"/>
                          <a:pt x="-13104" y="1809457"/>
                          <a:pt x="0" y="1202895"/>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(4) </a:t>
            </a:r>
            <a:r>
              <a:rPr kumimoji="0" lang="en-US" sz="2800" b="0" i="0" u="none" strike="noStrike" kern="1200" cap="none" spc="0" normalizeH="0" baseline="0" noProof="0" dirty="0" err="1">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Em</a:t>
            </a: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cảm nghĩ gì khi đồ dùng có trong nhà của mình</a:t>
            </a: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 </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638FB354-2D2A-824E-A946-E964C41D6D2F}"/>
              </a:ext>
            </a:extLst>
          </p:cNvPr>
          <p:cNvCxnSpPr>
            <a:cxnSpLocks/>
          </p:cNvCxnSpPr>
          <p:nvPr/>
        </p:nvCxnSpPr>
        <p:spPr>
          <a:xfrm>
            <a:off x="7367154" y="4001957"/>
            <a:ext cx="1427021" cy="459239"/>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599E022C-8860-0D4D-8E4B-19F5155D4725}"/>
              </a:ext>
            </a:extLst>
          </p:cNvPr>
          <p:cNvSpPr/>
          <p:nvPr/>
        </p:nvSpPr>
        <p:spPr>
          <a:xfrm>
            <a:off x="8593280" y="4072835"/>
            <a:ext cx="3131127" cy="1680352"/>
          </a:xfrm>
          <a:prstGeom prst="ellipse">
            <a:avLst/>
          </a:prstGeom>
          <a:solidFill>
            <a:srgbClr val="F39800"/>
          </a:solidFill>
          <a:ln w="38100">
            <a:solidFill>
              <a:schemeClr val="accent2">
                <a:lumMod val="50000"/>
              </a:schemeClr>
            </a:solidFill>
            <a:extLst>
              <a:ext uri="{C807C97D-BFC1-408E-A445-0C87EB9F89A2}">
                <ask:lineSketchStyleProps xmln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(3)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Nó được dùng để làm gì?</a:t>
            </a:r>
            <a:endPar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0886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6" presetClass="entr" presetSubtype="21"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0" grpId="0" animBg="1"/>
      <p:bldP spid="15" grpId="0" animBg="1"/>
      <p:bldP spid="20"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grpSp>
        <p:nvGrpSpPr>
          <p:cNvPr id="4" name="组合 3"/>
          <p:cNvGrpSpPr/>
          <p:nvPr/>
        </p:nvGrpSpPr>
        <p:grpSpPr>
          <a:xfrm>
            <a:off x="0" y="30160"/>
            <a:ext cx="3305175" cy="1684515"/>
            <a:chOff x="-1552575" y="-162031"/>
            <a:chExt cx="4886325" cy="2490364"/>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33067"/>
            <a:stretch/>
          </p:blipFill>
          <p:spPr>
            <a:xfrm>
              <a:off x="0" y="-162031"/>
              <a:ext cx="3333750" cy="2490364"/>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33067" r="33849"/>
            <a:stretch/>
          </p:blipFill>
          <p:spPr>
            <a:xfrm>
              <a:off x="-1552575" y="-162031"/>
              <a:ext cx="1647825" cy="2490364"/>
            </a:xfrm>
            <a:prstGeom prst="rect">
              <a:avLst/>
            </a:prstGeom>
          </p:spPr>
        </p:pic>
      </p:grpSp>
      <p:sp>
        <p:nvSpPr>
          <p:cNvPr id="28" name="Oval 27">
            <a:extLst>
              <a:ext uri="{FF2B5EF4-FFF2-40B4-BE49-F238E27FC236}">
                <a16:creationId xmlns:a16="http://schemas.microsoft.com/office/drawing/2014/main" id="{93B82481-223D-CF4C-BCB6-CF2EC674D247}"/>
              </a:ext>
            </a:extLst>
          </p:cNvPr>
          <p:cNvSpPr/>
          <p:nvPr/>
        </p:nvSpPr>
        <p:spPr>
          <a:xfrm>
            <a:off x="1224230" y="1230775"/>
            <a:ext cx="3131127" cy="1680352"/>
          </a:xfrm>
          <a:prstGeom prst="ellipse">
            <a:avLst/>
          </a:prstGeom>
          <a:solidFill>
            <a:srgbClr val="F39800"/>
          </a:solidFill>
          <a:ln w="38100">
            <a:solidFill>
              <a:schemeClr val="accent2">
                <a:lumMod val="50000"/>
              </a:schemeClr>
            </a:solidFill>
            <a:extLst>
              <a:ext uri="{C807C97D-BFC1-408E-A445-0C87EB9F89A2}">
                <ask:lineSketchStyleProps xmln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(1)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Tên đồ dùng là gì?</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2272C302-8476-3349-B264-5DD416E8F71C}"/>
              </a:ext>
            </a:extLst>
          </p:cNvPr>
          <p:cNvSpPr txBox="1"/>
          <p:nvPr/>
        </p:nvSpPr>
        <p:spPr>
          <a:xfrm>
            <a:off x="6096000" y="1808368"/>
            <a:ext cx="4537589" cy="646331"/>
          </a:xfrm>
          <a:prstGeom prst="rect">
            <a:avLst/>
          </a:prstGeom>
          <a:solidFill>
            <a:schemeClr val="accent4">
              <a:lumMod val="20000"/>
              <a:lumOff val="80000"/>
            </a:schemeClr>
          </a:solidFill>
          <a:ln w="57150">
            <a:solidFill>
              <a:schemeClr val="accent4">
                <a:lumMod val="50000"/>
              </a:schemeClr>
            </a:solidFill>
            <a:prstDash val="dashDot"/>
          </a:ln>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Tủ sách yêu thương</a:t>
            </a:r>
            <a:endParaRPr kumimoji="0" lang="en-VN"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31" name="Straight Connector 30">
            <a:extLst>
              <a:ext uri="{FF2B5EF4-FFF2-40B4-BE49-F238E27FC236}">
                <a16:creationId xmlns:a16="http://schemas.microsoft.com/office/drawing/2014/main" id="{E19A7F74-8227-EE4D-9801-ABD4EFE890C1}"/>
              </a:ext>
            </a:extLst>
          </p:cNvPr>
          <p:cNvCxnSpPr>
            <a:cxnSpLocks/>
            <a:endCxn id="30" idx="1"/>
          </p:cNvCxnSpPr>
          <p:nvPr/>
        </p:nvCxnSpPr>
        <p:spPr>
          <a:xfrm>
            <a:off x="4353462" y="2131533"/>
            <a:ext cx="1742538" cy="1"/>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pic>
        <p:nvPicPr>
          <p:cNvPr id="4098" name="Picture 2" descr="Mochila escolar, mochila s, mochila, Suministros escolares png | PNGEgg">
            <a:extLst>
              <a:ext uri="{FF2B5EF4-FFF2-40B4-BE49-F238E27FC236}">
                <a16:creationId xmlns:a16="http://schemas.microsoft.com/office/drawing/2014/main" id="{60DD8728-F26E-1E41-9257-04670F09BFE3}"/>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4659" b="97400" l="9556" r="92889">
                        <a14:foregroundMark x1="28000" y1="26436" x2="45333" y2="29902"/>
                        <a14:foregroundMark x1="45333" y1="29902" x2="34889" y2="39762"/>
                        <a14:foregroundMark x1="34889" y1="39762" x2="22889" y2="42579"/>
                        <a14:foregroundMark x1="22889" y1="42579" x2="16778" y2="50163"/>
                        <a14:foregroundMark x1="16778" y1="50163" x2="13444" y2="65655"/>
                        <a14:foregroundMark x1="13444" y1="65655" x2="13778" y2="73131"/>
                        <a14:foregroundMark x1="13778" y1="73131" x2="38333" y2="85590"/>
                        <a14:foregroundMark x1="38333" y1="85590" x2="81889" y2="82015"/>
                        <a14:foregroundMark x1="81889" y1="82015" x2="87444" y2="76490"/>
                        <a14:foregroundMark x1="87444" y1="76490" x2="82111" y2="70856"/>
                        <a14:foregroundMark x1="92889" y1="54388" x2="87333" y2="47671"/>
                        <a14:foregroundMark x1="41889" y1="6284" x2="49778" y2="5417"/>
                        <a14:foregroundMark x1="49778" y1="5417" x2="56889" y2="8234"/>
                        <a14:foregroundMark x1="56889" y1="8234" x2="57222" y2="8667"/>
                        <a14:foregroundMark x1="58111" y1="30878" x2="31000" y2="29902"/>
                        <a14:foregroundMark x1="31000" y1="29902" x2="26889" y2="21777"/>
                        <a14:foregroundMark x1="26889" y1="21777" x2="42556" y2="19393"/>
                        <a14:foregroundMark x1="42556" y1="19393" x2="43889" y2="31311"/>
                        <a14:foregroundMark x1="43889" y1="31311" x2="33556" y2="36728"/>
                        <a14:foregroundMark x1="33556" y1="36728" x2="27667" y2="33911"/>
                        <a14:foregroundMark x1="23667" y1="18635" x2="23667" y2="26977"/>
                        <a14:foregroundMark x1="23667" y1="26977" x2="26556" y2="19827"/>
                        <a14:foregroundMark x1="26556" y1="19827" x2="33000" y2="16035"/>
                        <a14:foregroundMark x1="33000" y1="16035" x2="43444" y2="17226"/>
                        <a14:foregroundMark x1="43444" y1="17226" x2="46667" y2="24269"/>
                        <a14:foregroundMark x1="46667" y1="24269" x2="46111" y2="28061"/>
                        <a14:foregroundMark x1="47333" y1="23185" x2="54778" y2="22860"/>
                        <a14:foregroundMark x1="54778" y1="22860" x2="73778" y2="23294"/>
                        <a14:foregroundMark x1="73778" y1="23294" x2="68000" y2="21018"/>
                        <a14:foregroundMark x1="45444" y1="4659" x2="50222" y2="5092"/>
                        <a14:foregroundMark x1="70889" y1="8126" x2="70667" y2="15926"/>
                        <a14:foregroundMark x1="72333" y1="9317" x2="73222" y2="20802"/>
                        <a14:foregroundMark x1="79667" y1="22427" x2="76556" y2="27844"/>
                        <a14:foregroundMark x1="84556" y1="48646" x2="87667" y2="73131"/>
                        <a14:foregroundMark x1="80667" y1="44420" x2="85222" y2="71614"/>
                        <a14:foregroundMark x1="85222" y1="71614" x2="84556" y2="71289"/>
                        <a14:foregroundMark x1="82111" y1="64464" x2="83000" y2="72373"/>
                        <a14:foregroundMark x1="12667" y1="44854" x2="11889" y2="85374"/>
                        <a14:foregroundMark x1="11889" y1="85374" x2="7444" y2="76273"/>
                        <a14:foregroundMark x1="7444" y1="76273" x2="9556" y2="56338"/>
                        <a14:foregroundMark x1="9556" y1="56338" x2="9556" y2="56338"/>
                        <a14:foregroundMark x1="29111" y1="90249" x2="47778" y2="90466"/>
                        <a14:foregroundMark x1="47778" y1="90466" x2="66111" y2="87324"/>
                        <a14:foregroundMark x1="66111" y1="87324" x2="42000" y2="91224"/>
                        <a14:foregroundMark x1="42000" y1="91224" x2="38000" y2="89924"/>
                        <a14:foregroundMark x1="44000" y1="44420" x2="44667" y2="67172"/>
                        <a14:foregroundMark x1="44667" y1="67172" x2="38778" y2="77898"/>
                        <a14:foregroundMark x1="38778" y1="77898" x2="29667" y2="74540"/>
                        <a14:foregroundMark x1="29667" y1="74540" x2="31444" y2="66522"/>
                        <a14:foregroundMark x1="31444" y1="66522" x2="41778" y2="57530"/>
                        <a14:foregroundMark x1="41778" y1="57530" x2="52333" y2="52763"/>
                        <a14:foregroundMark x1="52333" y1="52763" x2="61222" y2="58505"/>
                        <a14:foregroundMark x1="61222" y1="58505" x2="59556" y2="69122"/>
                        <a14:foregroundMark x1="59556" y1="69122" x2="48444" y2="75190"/>
                        <a14:foregroundMark x1="48444" y1="75190" x2="39000" y2="70748"/>
                        <a14:foregroundMark x1="40444" y1="43879" x2="41667" y2="52004"/>
                        <a14:foregroundMark x1="41667" y1="52004" x2="52333" y2="51463"/>
                        <a14:foregroundMark x1="52333" y1="51463" x2="46333" y2="45829"/>
                        <a14:foregroundMark x1="46333" y1="45829" x2="51556" y2="56880"/>
                        <a14:foregroundMark x1="51556" y1="56880" x2="45778" y2="65222"/>
                        <a14:foregroundMark x1="45778" y1="65222" x2="39000" y2="60563"/>
                        <a14:foregroundMark x1="39000" y1="60563" x2="46111" y2="47562"/>
                        <a14:foregroundMark x1="46111" y1="47562" x2="55333" y2="47346"/>
                        <a14:foregroundMark x1="55333" y1="47346" x2="56556" y2="56013"/>
                        <a14:foregroundMark x1="56556" y1="56013" x2="55222" y2="57963"/>
                        <a14:foregroundMark x1="59333" y1="71073" x2="73778" y2="75515"/>
                        <a14:foregroundMark x1="73778" y1="75515" x2="75667" y2="76815"/>
                        <a14:foregroundMark x1="31111" y1="97400" x2="53111" y2="96316"/>
                        <a14:foregroundMark x1="18667" y1="74106" x2="33444" y2="72914"/>
                        <a14:foregroundMark x1="19333" y1="19827" x2="21778" y2="23835"/>
                      </a14:backgroundRemoval>
                    </a14:imgEffect>
                  </a14:imgLayer>
                </a14:imgProps>
              </a:ext>
              <a:ext uri="{28A0092B-C50C-407E-A947-70E740481C1C}">
                <a14:useLocalDpi xmlns:a14="http://schemas.microsoft.com/office/drawing/2010/main" val="0"/>
              </a:ext>
            </a:extLst>
          </a:blip>
          <a:srcRect/>
          <a:stretch>
            <a:fillRect/>
          </a:stretch>
        </p:blipFill>
        <p:spPr bwMode="auto">
          <a:xfrm>
            <a:off x="6956520" y="2735708"/>
            <a:ext cx="3677069" cy="377135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ack School Vector Illustration White Background School Office Supplies  Stationery Stock Vector Image by ©Irina_illustrator #232346180">
            <a:extLst>
              <a:ext uri="{FF2B5EF4-FFF2-40B4-BE49-F238E27FC236}">
                <a16:creationId xmlns:a16="http://schemas.microsoft.com/office/drawing/2014/main" id="{34051501-8329-2C47-9900-9BA44A766A8D}"/>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6882" b="90000" l="7313" r="95313">
                        <a14:foregroundMark x1="58562" y1="32529" x2="50938" y2="29941"/>
                        <a14:foregroundMark x1="50938" y1="29941" x2="67125" y2="17588"/>
                        <a14:foregroundMark x1="67125" y1="17588" x2="87688" y2="21353"/>
                        <a14:foregroundMark x1="87688" y1="21353" x2="97000" y2="34235"/>
                        <a14:foregroundMark x1="97000" y1="34235" x2="95313" y2="47353"/>
                        <a14:foregroundMark x1="95313" y1="47353" x2="70750" y2="75412"/>
                        <a14:foregroundMark x1="70750" y1="75412" x2="65715" y2="75975"/>
                        <a14:foregroundMark x1="48819" y1="76707" x2="30813" y2="67941"/>
                        <a14:foregroundMark x1="30813" y1="67941" x2="23625" y2="72765"/>
                        <a14:foregroundMark x1="23625" y1="72765" x2="16750" y2="59353"/>
                        <a14:foregroundMark x1="16750" y1="59353" x2="17625" y2="50000"/>
                        <a14:foregroundMark x1="17625" y1="50000" x2="22813" y2="40353"/>
                        <a14:foregroundMark x1="22813" y1="40353" x2="28313" y2="36353"/>
                        <a14:foregroundMark x1="40125" y1="38588" x2="49250" y2="46000"/>
                        <a14:foregroundMark x1="49250" y1="46000" x2="50375" y2="54294"/>
                        <a14:foregroundMark x1="50375" y1="54294" x2="37063" y2="57294"/>
                        <a14:foregroundMark x1="37063" y1="57294" x2="28938" y2="52353"/>
                        <a14:foregroundMark x1="28938" y1="52353" x2="31250" y2="35176"/>
                        <a14:foregroundMark x1="31250" y1="35176" x2="43625" y2="23588"/>
                        <a14:foregroundMark x1="43625" y1="23588" x2="54813" y2="25118"/>
                        <a14:foregroundMark x1="54813" y1="25118" x2="69188" y2="33824"/>
                        <a14:foregroundMark x1="69188" y1="33824" x2="73000" y2="42765"/>
                        <a14:foregroundMark x1="73000" y1="42765" x2="68813" y2="49588"/>
                        <a14:foregroundMark x1="68813" y1="49588" x2="58438" y2="53059"/>
                        <a14:foregroundMark x1="58438" y1="53059" x2="47750" y2="52941"/>
                        <a14:foregroundMark x1="47750" y1="52941" x2="44438" y2="50882"/>
                        <a14:foregroundMark x1="68688" y1="50529" x2="67313" y2="59941"/>
                        <a14:foregroundMark x1="67313" y1="59941" x2="59875" y2="66941"/>
                        <a14:foregroundMark x1="59875" y1="66941" x2="51812" y2="68176"/>
                        <a14:foregroundMark x1="51812" y1="68176" x2="50313" y2="58824"/>
                        <a14:foregroundMark x1="50313" y1="58824" x2="59938" y2="40765"/>
                        <a14:foregroundMark x1="59938" y1="40765" x2="72250" y2="34059"/>
                        <a14:foregroundMark x1="72250" y1="34059" x2="80250" y2="35941"/>
                        <a14:foregroundMark x1="80250" y1="35941" x2="83063" y2="43412"/>
                        <a14:foregroundMark x1="83063" y1="43412" x2="80188" y2="51471"/>
                        <a14:foregroundMark x1="80188" y1="51471" x2="66938" y2="61824"/>
                        <a14:foregroundMark x1="55125" y1="65882" x2="63625" y2="62471"/>
                        <a14:foregroundMark x1="63625" y1="62471" x2="68875" y2="64235"/>
                        <a14:foregroundMark x1="71875" y1="71941" x2="69000" y2="78588"/>
                        <a14:foregroundMark x1="69000" y1="78588" x2="77938" y2="81235"/>
                        <a14:foregroundMark x1="77938" y1="81235" x2="83063" y2="74647"/>
                        <a14:foregroundMark x1="83063" y1="74647" x2="75750" y2="77118"/>
                        <a14:foregroundMark x1="75750" y1="77118" x2="70813" y2="72294"/>
                        <a14:foregroundMark x1="66750" y1="79176" x2="71688" y2="80824"/>
                        <a14:foregroundMark x1="71438" y1="81235" x2="79250" y2="82176"/>
                        <a14:foregroundMark x1="79250" y1="82176" x2="84563" y2="75412"/>
                        <a14:foregroundMark x1="84563" y1="75412" x2="81125" y2="72118"/>
                        <a14:foregroundMark x1="27063" y1="82647" x2="28313" y2="88294"/>
                        <a14:foregroundMark x1="41188" y1="83824" x2="47000" y2="85647"/>
                        <a14:foregroundMark x1="8375" y1="43647" x2="7313" y2="55529"/>
                        <a14:foregroundMark x1="55813" y1="7294" x2="53938" y2="21412"/>
                        <a14:foregroundMark x1="53938" y1="21412" x2="53000" y2="24235"/>
                        <a14:foregroundMark x1="61813" y1="6882" x2="60313" y2="13765"/>
                        <a14:foregroundMark x1="52563" y1="63647" x2="57313" y2="63412"/>
                        <a14:foregroundMark x1="15438" y1="16176" x2="17188" y2="16941"/>
                        <a14:foregroundMark x1="52563" y1="68706" x2="59438" y2="72412"/>
                        <a14:foregroundMark x1="59438" y1="72412" x2="65000" y2="69706"/>
                        <a14:backgroundMark x1="49813" y1="75765" x2="56625" y2="76765"/>
                        <a14:backgroundMark x1="78563" y1="68471" x2="77688" y2="74118"/>
                        <a14:backgroundMark x1="44875" y1="78000" x2="61187" y2="75941"/>
                        <a14:backgroundMark x1="61187" y1="75941" x2="65250" y2="76588"/>
                        <a14:backgroundMark x1="46375" y1="75176" x2="44188" y2="76588"/>
                      </a14:backgroundRemoval>
                    </a14:imgEffect>
                  </a14:imgLayer>
                </a14:imgProps>
              </a:ext>
              <a:ext uri="{28A0092B-C50C-407E-A947-70E740481C1C}">
                <a14:useLocalDpi xmlns:a14="http://schemas.microsoft.com/office/drawing/2010/main" val="0"/>
              </a:ext>
            </a:extLst>
          </a:blip>
          <a:srcRect/>
          <a:stretch>
            <a:fillRect/>
          </a:stretch>
        </p:blipFill>
        <p:spPr bwMode="auto">
          <a:xfrm rot="1865826">
            <a:off x="73531" y="2670456"/>
            <a:ext cx="4208293" cy="4471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5114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dissolve">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13" name="图片 12"/>
          <p:cNvPicPr>
            <a:picLocks noChangeAspect="1"/>
          </p:cNvPicPr>
          <p:nvPr/>
        </p:nvPicPr>
        <p:blipFill rotWithShape="1">
          <a:blip r:embed="rId3">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grpSp>
        <p:nvGrpSpPr>
          <p:cNvPr id="4" name="组合 3"/>
          <p:cNvGrpSpPr/>
          <p:nvPr/>
        </p:nvGrpSpPr>
        <p:grpSpPr>
          <a:xfrm>
            <a:off x="0" y="30160"/>
            <a:ext cx="3305175" cy="1684515"/>
            <a:chOff x="-1552575" y="-162031"/>
            <a:chExt cx="4886325" cy="2490364"/>
          </a:xfrm>
        </p:grpSpPr>
        <p:pic>
          <p:nvPicPr>
            <p:cNvPr id="10" name="图片 9"/>
            <p:cNvPicPr>
              <a:picLocks noChangeAspect="1"/>
            </p:cNvPicPr>
            <p:nvPr/>
          </p:nvPicPr>
          <p:blipFill rotWithShape="1">
            <a:blip r:embed="rId4" cstate="print">
              <a:extLst>
                <a:ext uri="{28A0092B-C50C-407E-A947-70E740481C1C}">
                  <a14:useLocalDpi xmlns:a14="http://schemas.microsoft.com/office/drawing/2010/main" val="0"/>
                </a:ext>
              </a:extLst>
            </a:blip>
            <a:srcRect l="33067"/>
            <a:stretch/>
          </p:blipFill>
          <p:spPr>
            <a:xfrm>
              <a:off x="0" y="-162031"/>
              <a:ext cx="3333750" cy="2490364"/>
            </a:xfrm>
            <a:prstGeom prst="rect">
              <a:avLst/>
            </a:prstGeom>
          </p:spPr>
        </p:pic>
        <p:pic>
          <p:nvPicPr>
            <p:cNvPr id="15" name="图片 14"/>
            <p:cNvPicPr>
              <a:picLocks noChangeAspect="1"/>
            </p:cNvPicPr>
            <p:nvPr/>
          </p:nvPicPr>
          <p:blipFill rotWithShape="1">
            <a:blip r:embed="rId5" cstate="print">
              <a:extLst>
                <a:ext uri="{28A0092B-C50C-407E-A947-70E740481C1C}">
                  <a14:useLocalDpi xmlns:a14="http://schemas.microsoft.com/office/drawing/2010/main" val="0"/>
                </a:ext>
              </a:extLst>
            </a:blip>
            <a:srcRect l="33067" r="33849"/>
            <a:stretch/>
          </p:blipFill>
          <p:spPr>
            <a:xfrm>
              <a:off x="-1552575" y="-162031"/>
              <a:ext cx="1647825" cy="2490364"/>
            </a:xfrm>
            <a:prstGeom prst="rect">
              <a:avLst/>
            </a:prstGeom>
          </p:spPr>
        </p:pic>
      </p:grpSp>
      <p:sp>
        <p:nvSpPr>
          <p:cNvPr id="30" name="TextBox 29">
            <a:extLst>
              <a:ext uri="{FF2B5EF4-FFF2-40B4-BE49-F238E27FC236}">
                <a16:creationId xmlns:a16="http://schemas.microsoft.com/office/drawing/2014/main" id="{2272C302-8476-3349-B264-5DD416E8F71C}"/>
              </a:ext>
            </a:extLst>
          </p:cNvPr>
          <p:cNvSpPr txBox="1"/>
          <p:nvPr/>
        </p:nvSpPr>
        <p:spPr>
          <a:xfrm>
            <a:off x="6096000" y="4820794"/>
            <a:ext cx="5611091" cy="1384995"/>
          </a:xfrm>
          <a:prstGeom prst="rect">
            <a:avLst/>
          </a:prstGeom>
          <a:solidFill>
            <a:schemeClr val="accent4">
              <a:lumMod val="20000"/>
              <a:lumOff val="80000"/>
            </a:schemeClr>
          </a:solidFill>
          <a:ln w="57150">
            <a:solidFill>
              <a:schemeClr val="accent4">
                <a:lumMod val="50000"/>
              </a:schemeClr>
            </a:solidFill>
            <a:prstDash val="dashDot"/>
          </a:ln>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Em thích đồ dùng đó/ Em thấy nó thật dễ thương/ Em thấy nó thật có ích…</a:t>
            </a:r>
          </a:p>
        </p:txBody>
      </p:sp>
      <p:cxnSp>
        <p:nvCxnSpPr>
          <p:cNvPr id="31" name="Straight Connector 30">
            <a:extLst>
              <a:ext uri="{FF2B5EF4-FFF2-40B4-BE49-F238E27FC236}">
                <a16:creationId xmlns:a16="http://schemas.microsoft.com/office/drawing/2014/main" id="{E19A7F74-8227-EE4D-9801-ABD4EFE890C1}"/>
              </a:ext>
            </a:extLst>
          </p:cNvPr>
          <p:cNvCxnSpPr>
            <a:cxnSpLocks/>
          </p:cNvCxnSpPr>
          <p:nvPr/>
        </p:nvCxnSpPr>
        <p:spPr>
          <a:xfrm flipV="1">
            <a:off x="3482193" y="962168"/>
            <a:ext cx="2048534" cy="525259"/>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E08C22E1-45AF-5F43-B8F9-A24D5723C390}"/>
              </a:ext>
            </a:extLst>
          </p:cNvPr>
          <p:cNvSpPr/>
          <p:nvPr/>
        </p:nvSpPr>
        <p:spPr>
          <a:xfrm>
            <a:off x="344142" y="159686"/>
            <a:ext cx="3138051" cy="2655482"/>
          </a:xfrm>
          <a:prstGeom prst="ellipse">
            <a:avLst/>
          </a:prstGeom>
          <a:solidFill>
            <a:srgbClr val="F39800"/>
          </a:solidFill>
          <a:ln w="38100">
            <a:solidFill>
              <a:schemeClr val="accent2">
                <a:lumMod val="50000"/>
              </a:schemeClr>
            </a:solidFill>
            <a:extLst>
              <a:ext uri="{C807C97D-BFC1-408E-A445-0C87EB9F89A2}">
                <ask:lineSketchStyleProps xmlns="" xmlns:ask="http://schemas.microsoft.com/office/drawing/2018/sketchyshapes" sd="86837363">
                  <a:custGeom>
                    <a:avLst/>
                    <a:gdLst>
                      <a:gd name="connsiteX0" fmla="*/ 0 w 3138051"/>
                      <a:gd name="connsiteY0" fmla="*/ 1327741 h 2655482"/>
                      <a:gd name="connsiteX1" fmla="*/ 1569026 w 3138051"/>
                      <a:gd name="connsiteY1" fmla="*/ 0 h 2655482"/>
                      <a:gd name="connsiteX2" fmla="*/ 3138052 w 3138051"/>
                      <a:gd name="connsiteY2" fmla="*/ 1327741 h 2655482"/>
                      <a:gd name="connsiteX3" fmla="*/ 1569026 w 3138051"/>
                      <a:gd name="connsiteY3" fmla="*/ 2655482 h 2655482"/>
                      <a:gd name="connsiteX4" fmla="*/ 0 w 3138051"/>
                      <a:gd name="connsiteY4" fmla="*/ 1327741 h 2655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8051" h="2655482" fill="none" extrusionOk="0">
                        <a:moveTo>
                          <a:pt x="0" y="1327741"/>
                        </a:moveTo>
                        <a:cubicBezTo>
                          <a:pt x="101493" y="827348"/>
                          <a:pt x="738703" y="4754"/>
                          <a:pt x="1569026" y="0"/>
                        </a:cubicBezTo>
                        <a:cubicBezTo>
                          <a:pt x="2452384" y="70856"/>
                          <a:pt x="3035590" y="612244"/>
                          <a:pt x="3138052" y="1327741"/>
                        </a:cubicBezTo>
                        <a:cubicBezTo>
                          <a:pt x="2935099" y="2050755"/>
                          <a:pt x="2412661" y="2635649"/>
                          <a:pt x="1569026" y="2655482"/>
                        </a:cubicBezTo>
                        <a:cubicBezTo>
                          <a:pt x="782487" y="2635920"/>
                          <a:pt x="-117002" y="1917076"/>
                          <a:pt x="0" y="1327741"/>
                        </a:cubicBezTo>
                        <a:close/>
                      </a:path>
                      <a:path w="3138051" h="2655482" stroke="0" extrusionOk="0">
                        <a:moveTo>
                          <a:pt x="0" y="1327741"/>
                        </a:moveTo>
                        <a:cubicBezTo>
                          <a:pt x="29886" y="691520"/>
                          <a:pt x="738741" y="-89305"/>
                          <a:pt x="1569026" y="0"/>
                        </a:cubicBezTo>
                        <a:cubicBezTo>
                          <a:pt x="2403721" y="-70965"/>
                          <a:pt x="3311022" y="560041"/>
                          <a:pt x="3138052" y="1327741"/>
                        </a:cubicBezTo>
                        <a:cubicBezTo>
                          <a:pt x="3175232" y="2066830"/>
                          <a:pt x="2584661" y="2444655"/>
                          <a:pt x="1569026" y="2655482"/>
                        </a:cubicBezTo>
                        <a:cubicBezTo>
                          <a:pt x="753638" y="2792027"/>
                          <a:pt x="-6596" y="2031949"/>
                          <a:pt x="0" y="1327741"/>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(2)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Nó có gì nổi bật về hình dạng, kích thước, màu sắc..?</a:t>
            </a:r>
            <a:endPar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4" name="Oval 13">
            <a:extLst>
              <a:ext uri="{FF2B5EF4-FFF2-40B4-BE49-F238E27FC236}">
                <a16:creationId xmlns:a16="http://schemas.microsoft.com/office/drawing/2014/main" id="{A4F87F98-C8D7-AE45-A5CE-BED34E8F4568}"/>
              </a:ext>
            </a:extLst>
          </p:cNvPr>
          <p:cNvSpPr/>
          <p:nvPr/>
        </p:nvSpPr>
        <p:spPr>
          <a:xfrm>
            <a:off x="1739611" y="2895740"/>
            <a:ext cx="3131127" cy="1680352"/>
          </a:xfrm>
          <a:prstGeom prst="ellipse">
            <a:avLst/>
          </a:prstGeom>
          <a:solidFill>
            <a:srgbClr val="F39800"/>
          </a:solidFill>
          <a:ln w="38100">
            <a:solidFill>
              <a:schemeClr val="accent2">
                <a:lumMod val="50000"/>
              </a:schemeClr>
            </a:solidFill>
            <a:extLst>
              <a:ext uri="{C807C97D-BFC1-408E-A445-0C87EB9F89A2}">
                <ask:lineSketchStyleProps xmlns="" xmlns:ask="http://schemas.microsoft.com/office/drawing/2018/sketchyshapes">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(3)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Nó được dùng để làm gì?</a:t>
            </a:r>
            <a:endPar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3B75E68-4E16-F146-AEBC-437180639DDD}"/>
              </a:ext>
            </a:extLst>
          </p:cNvPr>
          <p:cNvSpPr txBox="1"/>
          <p:nvPr/>
        </p:nvSpPr>
        <p:spPr>
          <a:xfrm>
            <a:off x="6236767" y="1987799"/>
            <a:ext cx="5611091" cy="954107"/>
          </a:xfrm>
          <a:prstGeom prst="rect">
            <a:avLst/>
          </a:prstGeom>
          <a:solidFill>
            <a:schemeClr val="accent4">
              <a:lumMod val="20000"/>
              <a:lumOff val="80000"/>
            </a:schemeClr>
          </a:solidFill>
          <a:ln w="57150">
            <a:solidFill>
              <a:schemeClr val="accent4">
                <a:lumMod val="50000"/>
              </a:schemeClr>
            </a:solidFill>
            <a:prstDash val="dashDot"/>
          </a:ln>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mn-cs"/>
              </a:rPr>
              <a:t>Để sách, để đồ dùng học tập, để thú nhồi bông,...</a:t>
            </a:r>
          </a:p>
        </p:txBody>
      </p:sp>
      <p:cxnSp>
        <p:nvCxnSpPr>
          <p:cNvPr id="17" name="Straight Connector 16">
            <a:extLst>
              <a:ext uri="{FF2B5EF4-FFF2-40B4-BE49-F238E27FC236}">
                <a16:creationId xmlns:a16="http://schemas.microsoft.com/office/drawing/2014/main" id="{4A377E0E-1AED-8E42-B484-1F3D7253434D}"/>
              </a:ext>
            </a:extLst>
          </p:cNvPr>
          <p:cNvCxnSpPr>
            <a:cxnSpLocks/>
            <a:stCxn id="14" idx="7"/>
            <a:endCxn id="16" idx="1"/>
          </p:cNvCxnSpPr>
          <p:nvPr/>
        </p:nvCxnSpPr>
        <p:spPr>
          <a:xfrm flipV="1">
            <a:off x="4412195" y="2464853"/>
            <a:ext cx="1824572" cy="676969"/>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86F01FD-97CB-CE48-B208-ED3E4002F6D3}"/>
              </a:ext>
            </a:extLst>
          </p:cNvPr>
          <p:cNvSpPr/>
          <p:nvPr/>
        </p:nvSpPr>
        <p:spPr>
          <a:xfrm>
            <a:off x="0" y="4656664"/>
            <a:ext cx="3658847" cy="1952682"/>
          </a:xfrm>
          <a:prstGeom prst="ellipse">
            <a:avLst/>
          </a:prstGeom>
          <a:solidFill>
            <a:srgbClr val="F39800"/>
          </a:solidFill>
          <a:ln w="38100">
            <a:solidFill>
              <a:schemeClr val="accent2">
                <a:lumMod val="50000"/>
              </a:schemeClr>
            </a:solidFill>
            <a:extLst>
              <a:ext uri="{C807C97D-BFC1-408E-A445-0C87EB9F89A2}">
                <ask:lineSketchStyleProps xmlns="" xmlns:ask="http://schemas.microsoft.com/office/drawing/2018/sketchyshapes" sd="86837363">
                  <a:custGeom>
                    <a:avLst/>
                    <a:gdLst>
                      <a:gd name="connsiteX0" fmla="*/ 0 w 3314705"/>
                      <a:gd name="connsiteY0" fmla="*/ 976341 h 1952682"/>
                      <a:gd name="connsiteX1" fmla="*/ 1657353 w 3314705"/>
                      <a:gd name="connsiteY1" fmla="*/ 0 h 1952682"/>
                      <a:gd name="connsiteX2" fmla="*/ 3314706 w 3314705"/>
                      <a:gd name="connsiteY2" fmla="*/ 976341 h 1952682"/>
                      <a:gd name="connsiteX3" fmla="*/ 1657353 w 3314705"/>
                      <a:gd name="connsiteY3" fmla="*/ 1952682 h 1952682"/>
                      <a:gd name="connsiteX4" fmla="*/ 0 w 3314705"/>
                      <a:gd name="connsiteY4" fmla="*/ 976341 h 195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4705" h="1952682" fill="none" extrusionOk="0">
                        <a:moveTo>
                          <a:pt x="0" y="976341"/>
                        </a:moveTo>
                        <a:cubicBezTo>
                          <a:pt x="29662" y="505190"/>
                          <a:pt x="815111" y="9592"/>
                          <a:pt x="1657353" y="0"/>
                        </a:cubicBezTo>
                        <a:cubicBezTo>
                          <a:pt x="2577815" y="21628"/>
                          <a:pt x="3166200" y="462913"/>
                          <a:pt x="3314706" y="976341"/>
                        </a:cubicBezTo>
                        <a:cubicBezTo>
                          <a:pt x="3147092" y="1507072"/>
                          <a:pt x="2416593" y="1817578"/>
                          <a:pt x="1657353" y="1952682"/>
                        </a:cubicBezTo>
                        <a:cubicBezTo>
                          <a:pt x="756761" y="1949078"/>
                          <a:pt x="-100509" y="1391896"/>
                          <a:pt x="0" y="976341"/>
                        </a:cubicBezTo>
                        <a:close/>
                      </a:path>
                      <a:path w="3314705" h="1952682" stroke="0" extrusionOk="0">
                        <a:moveTo>
                          <a:pt x="0" y="976341"/>
                        </a:moveTo>
                        <a:cubicBezTo>
                          <a:pt x="17201" y="492993"/>
                          <a:pt x="788974" y="-115626"/>
                          <a:pt x="1657353" y="0"/>
                        </a:cubicBezTo>
                        <a:cubicBezTo>
                          <a:pt x="2557803" y="-33153"/>
                          <a:pt x="3369924" y="426139"/>
                          <a:pt x="3314706" y="976341"/>
                        </a:cubicBezTo>
                        <a:cubicBezTo>
                          <a:pt x="3427366" y="1533127"/>
                          <a:pt x="2648874" y="1844940"/>
                          <a:pt x="1657353" y="1952682"/>
                        </a:cubicBezTo>
                        <a:cubicBezTo>
                          <a:pt x="749871" y="1973630"/>
                          <a:pt x="-23474" y="1412052"/>
                          <a:pt x="0" y="976341"/>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(4) </a:t>
            </a:r>
            <a:r>
              <a:rPr kumimoji="0" lang="en-US" sz="2800" b="0" i="0" u="none" strike="noStrike" kern="1200" cap="none" spc="0" normalizeH="0" baseline="0" noProof="0" dirty="0" err="1">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Em</a:t>
            </a: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rgbClr val="E7E6E6">
                    <a:lumMod val="10000"/>
                  </a:srgbClr>
                </a:solidFill>
                <a:effectLst/>
                <a:uLnTx/>
                <a:uFillTx/>
                <a:latin typeface="Arial" panose="020B0604020202020204" pitchFamily="34" charset="0"/>
                <a:ea typeface="Calibri" panose="020F0502020204030204" pitchFamily="34" charset="0"/>
                <a:cs typeface="Times New Roman" panose="02020603050405020304" pitchFamily="18" charset="0"/>
              </a:rPr>
              <a:t>cảm nghĩ gì khi đồ dùng có trong nhà của mình</a:t>
            </a:r>
            <a:r>
              <a:rPr kumimoji="0" lang="en-US"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rPr>
              <a:t>? </a:t>
            </a:r>
            <a:endParaRPr kumimoji="0" lang="en-VN" sz="2800" b="0" i="0" u="none" strike="noStrike" kern="1200" cap="none" spc="0" normalizeH="0" baseline="0" noProof="0" dirty="0">
              <a:ln>
                <a:noFill/>
              </a:ln>
              <a:solidFill>
                <a:srgbClr val="E7E6E6">
                  <a:lumMod val="10000"/>
                </a:srgbClr>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21" name="TextBox 20">
            <a:extLst>
              <a:ext uri="{FF2B5EF4-FFF2-40B4-BE49-F238E27FC236}">
                <a16:creationId xmlns:a16="http://schemas.microsoft.com/office/drawing/2014/main" id="{F90862BC-2A35-B744-929C-9F6E68737600}"/>
              </a:ext>
            </a:extLst>
          </p:cNvPr>
          <p:cNvSpPr txBox="1"/>
          <p:nvPr/>
        </p:nvSpPr>
        <p:spPr>
          <a:xfrm>
            <a:off x="5683127" y="473042"/>
            <a:ext cx="5611091" cy="954107"/>
          </a:xfrm>
          <a:prstGeom prst="rect">
            <a:avLst/>
          </a:prstGeom>
          <a:solidFill>
            <a:schemeClr val="accent4">
              <a:lumMod val="20000"/>
              <a:lumOff val="80000"/>
            </a:schemeClr>
          </a:solidFill>
          <a:ln w="57150">
            <a:solidFill>
              <a:schemeClr val="accent4">
                <a:lumMod val="50000"/>
              </a:schemeClr>
            </a:solidFill>
            <a:prstDash val="dashDot"/>
          </a:ln>
        </p:spPr>
        <p:txBody>
          <a:bodyPr wrap="square">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Dạng hình chữ nhật, có ba ngăn, màu xanh rất bắt mắt.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cxnSp>
        <p:nvCxnSpPr>
          <p:cNvPr id="22" name="Straight Connector 21">
            <a:extLst>
              <a:ext uri="{FF2B5EF4-FFF2-40B4-BE49-F238E27FC236}">
                <a16:creationId xmlns:a16="http://schemas.microsoft.com/office/drawing/2014/main" id="{768CE823-B114-B74A-BDEF-972093DFA92A}"/>
              </a:ext>
            </a:extLst>
          </p:cNvPr>
          <p:cNvCxnSpPr>
            <a:cxnSpLocks/>
            <a:endCxn id="30" idx="1"/>
          </p:cNvCxnSpPr>
          <p:nvPr/>
        </p:nvCxnSpPr>
        <p:spPr>
          <a:xfrm flipV="1">
            <a:off x="3737561" y="5513292"/>
            <a:ext cx="2358439" cy="194781"/>
          </a:xfrm>
          <a:prstGeom prst="line">
            <a:avLst/>
          </a:prstGeom>
          <a:ln w="38100">
            <a:solidFill>
              <a:schemeClr val="accent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587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dissolv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dissolve">
                                      <p:cBhvr>
                                        <p:cTn id="15" dur="500"/>
                                        <p:tgtEl>
                                          <p:spTgt spid="17"/>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dissolve">
                                      <p:cBhvr>
                                        <p:cTn id="23" dur="500"/>
                                        <p:tgtEl>
                                          <p:spTgt spid="22"/>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dissolv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6" grpId="0" animBg="1"/>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528" y="466551"/>
            <a:ext cx="8721213" cy="2308324"/>
          </a:xfrm>
          <a:prstGeom prst="rect">
            <a:avLst/>
          </a:prstGeom>
        </p:spPr>
        <p:txBody>
          <a:bodyPr wrap="square">
            <a:spAutoFit/>
          </a:bodyPr>
          <a:lstStyle/>
          <a:p>
            <a:r>
              <a:rPr lang="vi-VN" sz="2400" dirty="0">
                <a:solidFill>
                  <a:srgbClr val="000000"/>
                </a:solidFill>
                <a:latin typeface="Open Sans"/>
              </a:rPr>
              <a:t>(1) Trước sân nhà em có một chiếc đèn rất đẹp. (2) Đèn có hình như một đóa hoa sen lớn như quyển vở đang nở rộ, đặt ở cạnh chiếc bàn nhỏ trên sân. (3) Khi bật công tắc ở dưới chân, đèn tỏa ánh sáng dìu dịu, đủ để sáng rõ một khoảng sân không quá rộng. (4) Mỗi tối, khi bật đèn lên, em sẽ ra sân ngồi với bà, nghe bà kể chuyện từ ngày xửa ngày xưa.</a:t>
            </a:r>
            <a:endParaRPr lang="en-US" sz="2400" dirty="0"/>
          </a:p>
        </p:txBody>
      </p:sp>
      <p:sp>
        <p:nvSpPr>
          <p:cNvPr id="3" name="Rectangle 2"/>
          <p:cNvSpPr/>
          <p:nvPr/>
        </p:nvSpPr>
        <p:spPr>
          <a:xfrm>
            <a:off x="496528" y="3200766"/>
            <a:ext cx="9635614" cy="1938992"/>
          </a:xfrm>
          <a:prstGeom prst="rect">
            <a:avLst/>
          </a:prstGeom>
        </p:spPr>
        <p:txBody>
          <a:bodyPr wrap="square">
            <a:spAutoFit/>
          </a:bodyPr>
          <a:lstStyle/>
          <a:p>
            <a:r>
              <a:rPr lang="vi-VN" sz="2400" dirty="0">
                <a:solidFill>
                  <a:srgbClr val="FF0000"/>
                </a:solidFill>
                <a:latin typeface="Open Sans"/>
              </a:rPr>
              <a:t>Nhà em có một chiếc máy sấy tóc Panasonic màu đỏ mận rất xinh. Đó là đồ dùng mà em và mẹ cùng đi siêu thị mua tháng trước. Nhờ có máy sấy tóc, em luôn được mẹ sấy khô tóc mỗi khi gội đầu xong rất nhanh chóng và ấm áp. Mẹ em còn tạo được rất nhiều kiểu tóc đẹp với chiếc máy sấy này. Vì vậy em rất yêu thích nó.</a:t>
            </a:r>
            <a:endParaRPr lang="en-US" sz="2400" dirty="0">
              <a:solidFill>
                <a:srgbClr val="FF0000"/>
              </a:solidFill>
            </a:endParaRPr>
          </a:p>
        </p:txBody>
      </p:sp>
    </p:spTree>
    <p:extLst>
      <p:ext uri="{BB962C8B-B14F-4D97-AF65-F5344CB8AC3E}">
        <p14:creationId xmlns:p14="http://schemas.microsoft.com/office/powerpoint/2010/main" val="4037246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779" y="496047"/>
            <a:ext cx="8234517" cy="1938992"/>
          </a:xfrm>
          <a:prstGeom prst="rect">
            <a:avLst/>
          </a:prstGeom>
        </p:spPr>
        <p:txBody>
          <a:bodyPr wrap="square">
            <a:spAutoFit/>
          </a:bodyPr>
          <a:lstStyle/>
          <a:p>
            <a:r>
              <a:rPr lang="vi-VN" sz="2000" dirty="0">
                <a:solidFill>
                  <a:srgbClr val="000000"/>
                </a:solidFill>
                <a:latin typeface="Open Sans"/>
              </a:rPr>
              <a:t>Mỗi lần đi học về, nhìn thấy quyển lịch treo ở nhà khách là em biết hôm nay là ngày mấy thứ mấy rồi. Quyển lịch này do bạn của bố tặng nhân dịp đầu năm mới. Quyển lịch gồm bảy tờ dài năm mươi phân, rộng bốn mươi phân. Các tờ lịch được làm bằng một loại bìa đặc biệt, cứng và trơn bóng. Mỗi tờ lịch là một cảnh quan thiên nhiên tươi đẹp hoặc những công trình vĩ đại xưa và nay.</a:t>
            </a:r>
            <a:endParaRPr lang="en-US" sz="2000" dirty="0"/>
          </a:p>
        </p:txBody>
      </p:sp>
      <p:sp>
        <p:nvSpPr>
          <p:cNvPr id="3" name="Rectangle 2"/>
          <p:cNvSpPr/>
          <p:nvPr/>
        </p:nvSpPr>
        <p:spPr>
          <a:xfrm>
            <a:off x="968477" y="3018022"/>
            <a:ext cx="9207909" cy="2308324"/>
          </a:xfrm>
          <a:prstGeom prst="rect">
            <a:avLst/>
          </a:prstGeom>
        </p:spPr>
        <p:txBody>
          <a:bodyPr wrap="square">
            <a:spAutoFit/>
          </a:bodyPr>
          <a:lstStyle/>
          <a:p>
            <a:r>
              <a:rPr lang="en-US" sz="2400" dirty="0" smtClean="0">
                <a:solidFill>
                  <a:srgbClr val="FF0000"/>
                </a:solidFill>
                <a:latin typeface="Open Sans"/>
              </a:rPr>
              <a:t>C</a:t>
            </a:r>
            <a:r>
              <a:rPr lang="vi-VN" sz="2400" dirty="0" smtClean="0">
                <a:solidFill>
                  <a:srgbClr val="FF0000"/>
                </a:solidFill>
                <a:latin typeface="Open Sans"/>
              </a:rPr>
              <a:t>hiếc </a:t>
            </a:r>
            <a:r>
              <a:rPr lang="vi-VN" sz="2400" dirty="0">
                <a:solidFill>
                  <a:srgbClr val="FF0000"/>
                </a:solidFill>
                <a:latin typeface="Open Sans"/>
              </a:rPr>
              <a:t>bàn học của em là phần thưởng được bố mẹ tặng nhân dịp sinh nhật vừa qua của em. Chiếc bàn có hình chữ nhật, được làm bằng nhựa cứng và có in hình những công chúa Disney mà em rất yêu thích. Phía bên phải bàn có 2 ngăn tủ để em đựng sách vở và đồ dùng học tập rất gọn gàng. Nhờ có chiếc bàn xinh đẹp, mỗi lần ngồi học bài, em lại có hứng thú và chăm chỉ hơn.</a:t>
            </a:r>
            <a:endParaRPr lang="en-US" sz="2400" dirty="0">
              <a:solidFill>
                <a:srgbClr val="FF0000"/>
              </a:solidFill>
            </a:endParaRPr>
          </a:p>
        </p:txBody>
      </p:sp>
    </p:spTree>
    <p:extLst>
      <p:ext uri="{BB962C8B-B14F-4D97-AF65-F5344CB8AC3E}">
        <p14:creationId xmlns:p14="http://schemas.microsoft.com/office/powerpoint/2010/main" val="4027340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3509" y="605050"/>
            <a:ext cx="10343536" cy="1200329"/>
          </a:xfrm>
          <a:prstGeom prst="rect">
            <a:avLst/>
          </a:prstGeom>
        </p:spPr>
        <p:txBody>
          <a:bodyPr wrap="square">
            <a:spAutoFit/>
          </a:bodyPr>
          <a:lstStyle/>
          <a:p>
            <a:r>
              <a:rPr lang="vi-VN" dirty="0">
                <a:solidFill>
                  <a:srgbClr val="000000"/>
                </a:solidFill>
                <a:latin typeface="Open Sans"/>
              </a:rPr>
              <a:t>Phòng khách nhà em có một chiếc tivi rất lớn. Nó có hình chữ nhật, to phải gấp hơn mười lần chiếc máy tính của bố. Và nó còn siêu mỏng nữa, bề dày hỉ chừng hơn một xăng-ti-mét thôi. Không chỉ có màn hình lớn, tivi còn có thể kết nối internet để xem đủ các bộ phim nữa. Em rất tự hào về chiếc tivi nhà mình.</a:t>
            </a:r>
            <a:endParaRPr lang="en-US" dirty="0"/>
          </a:p>
        </p:txBody>
      </p:sp>
      <p:sp>
        <p:nvSpPr>
          <p:cNvPr id="3" name="Rectangle 2"/>
          <p:cNvSpPr/>
          <p:nvPr/>
        </p:nvSpPr>
        <p:spPr>
          <a:xfrm>
            <a:off x="673508" y="2020895"/>
            <a:ext cx="9104671" cy="1200329"/>
          </a:xfrm>
          <a:prstGeom prst="rect">
            <a:avLst/>
          </a:prstGeom>
        </p:spPr>
        <p:txBody>
          <a:bodyPr wrap="square">
            <a:spAutoFit/>
          </a:bodyPr>
          <a:lstStyle/>
          <a:p>
            <a:r>
              <a:rPr lang="vi-VN" dirty="0">
                <a:solidFill>
                  <a:srgbClr val="0070C0"/>
                </a:solidFill>
                <a:latin typeface="Open Sans"/>
              </a:rPr>
              <a:t>Trong bếp, em thích nhất là chiếc tủ lạnh. Tủ nhà em có hai ngăn là ngăn đá và ngăn mát. Ngăn đá nhỏ, để làm đá, kem, và cất thịt cá dùng lâu ngày. Còn ngăn mát thì lớn hơn nhiều, có thể trữ rất nhiều thứ khác như trứng, sữa, hoa quả, rau dưa… Nhờ chiếc tủ lạnh mà đồ ăn có thể cất lâu mà không bị hỏng. Thật là tuyệt vời!</a:t>
            </a:r>
            <a:endParaRPr lang="en-US" dirty="0">
              <a:solidFill>
                <a:srgbClr val="0070C0"/>
              </a:solidFill>
            </a:endParaRPr>
          </a:p>
        </p:txBody>
      </p:sp>
      <p:sp>
        <p:nvSpPr>
          <p:cNvPr id="4" name="Rectangle 3"/>
          <p:cNvSpPr/>
          <p:nvPr/>
        </p:nvSpPr>
        <p:spPr>
          <a:xfrm>
            <a:off x="835741" y="3990737"/>
            <a:ext cx="8942439" cy="1477328"/>
          </a:xfrm>
          <a:prstGeom prst="rect">
            <a:avLst/>
          </a:prstGeom>
        </p:spPr>
        <p:txBody>
          <a:bodyPr wrap="square">
            <a:spAutoFit/>
          </a:bodyPr>
          <a:lstStyle/>
          <a:p>
            <a:r>
              <a:rPr lang="vi-VN" dirty="0">
                <a:solidFill>
                  <a:srgbClr val="FF0000"/>
                </a:solidFill>
                <a:latin typeface="Open Sans"/>
              </a:rPr>
              <a:t>Đồng hồ là công cụ hữu ích giúp con người nhận biết được thời gian. Đồng hồ có hình tròn, được làm từ nhiều chất liệu khác nhau, chủ yếu là được làm bằng kim loại. Được sơn bằng nước sơn rất bền, nhiều màu sắc như xanh, đỏ, vàng... Đồng hồ có từ 2 đến 3 chiếc kim. Chiếc kim ngắn chỉ giờ, chiếc kim dài hơn thì chỉ phút, chiếc kim còn lại là kim giây. Chiếc đồng hồ chính là vật dụng hữu ích của con người.</a:t>
            </a:r>
            <a:endParaRPr lang="en-US" dirty="0">
              <a:solidFill>
                <a:srgbClr val="FF0000"/>
              </a:solidFill>
            </a:endParaRPr>
          </a:p>
        </p:txBody>
      </p:sp>
    </p:spTree>
    <p:extLst>
      <p:ext uri="{BB962C8B-B14F-4D97-AF65-F5344CB8AC3E}">
        <p14:creationId xmlns:p14="http://schemas.microsoft.com/office/powerpoint/2010/main" val="41443759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theme/theme1.xml><?xml version="1.0" encoding="utf-8"?>
<a:theme xmlns:a="http://schemas.openxmlformats.org/drawingml/2006/main" name="1_AAAAAAAAAAAAAAAAAAAAAAAAAAA">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931</Words>
  <Application>Microsoft Office PowerPoint</Application>
  <PresentationFormat>Widescreen</PresentationFormat>
  <Paragraphs>58</Paragraphs>
  <Slides>9</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vt:i4>
      </vt:variant>
    </vt:vector>
  </HeadingPairs>
  <TitlesOfParts>
    <vt:vector size="18" baseType="lpstr">
      <vt:lpstr>Calibri</vt:lpstr>
      <vt:lpstr>Times New Roman</vt:lpstr>
      <vt:lpstr>Open Sans</vt:lpstr>
      <vt:lpstr>SVN-Newton</vt:lpstr>
      <vt:lpstr>Arial</vt:lpstr>
      <vt:lpstr>UVF Blenda Script</vt:lpstr>
      <vt:lpstr>Cambria</vt:lpstr>
      <vt:lpstr>Cooper Black</vt:lpstr>
      <vt:lpstr>1_AAAAAAAAAAAAAAAAAAAAAAAAAAA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Techsi.vn</cp:lastModifiedBy>
  <cp:revision>4</cp:revision>
  <dcterms:created xsi:type="dcterms:W3CDTF">2023-03-22T15:27:27Z</dcterms:created>
  <dcterms:modified xsi:type="dcterms:W3CDTF">2025-05-19T10:58:42Z</dcterms:modified>
</cp:coreProperties>
</file>