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notesMasterIdLst>
    <p:notesMasterId r:id="rId9"/>
  </p:notesMasterIdLst>
  <p:sldIdLst>
    <p:sldId id="267" r:id="rId3"/>
    <p:sldId id="259" r:id="rId4"/>
    <p:sldId id="261" r:id="rId5"/>
    <p:sldId id="270" r:id="rId6"/>
    <p:sldId id="271" r:id="rId7"/>
    <p:sldId id="25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AB7A4F-A7C8-46AA-9008-295A83262B8D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032250-F748-48F3-A5CD-81D7C08E1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622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solidFill>
          <a:schemeClr val="accen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464457" y="154819"/>
            <a:ext cx="11514667" cy="6289524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235573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464457" y="154819"/>
            <a:ext cx="11514667" cy="6289524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235055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675134" y="1133195"/>
            <a:ext cx="3159525" cy="3159525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2217317"/>
            <a:ext cx="13566696" cy="4640683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2088978" y="13751"/>
            <a:ext cx="10104124" cy="494064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10246481" y="4803394"/>
            <a:ext cx="1300688" cy="1248865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336834" y="1567962"/>
            <a:ext cx="3159525" cy="3159525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2403558" y="-40433"/>
            <a:ext cx="9825709" cy="4640533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825400" y="3454100"/>
            <a:ext cx="4876800" cy="19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825400" y="5185900"/>
            <a:ext cx="4876800" cy="7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32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9230468" y="65024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>
                <a:solidFill>
                  <a:srgbClr val="BA8CBA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3058713" y="1229959"/>
            <a:ext cx="786368" cy="755989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11238689" y="3071620"/>
            <a:ext cx="685727" cy="632509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10173295" y="3438661"/>
            <a:ext cx="985765" cy="909171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967353" y="260776"/>
            <a:ext cx="416227" cy="40014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4826911" y="352960"/>
            <a:ext cx="2368150" cy="1891371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529506" cy="5000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3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3733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8</a:t>
              </a:r>
              <a:endParaRPr lang="en-US" sz="3733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5074705" y="469235"/>
            <a:ext cx="416227" cy="40014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5284530" y="1661731"/>
            <a:ext cx="668199" cy="13504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7445011" y="735307"/>
            <a:ext cx="43598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CHIA SẺ</a:t>
            </a:r>
            <a:r>
              <a:rPr lang="en-US" sz="64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CỘNG ĐỒNG</a:t>
            </a:r>
            <a:endParaRPr lang="en-US" sz="64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1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464457" y="154819"/>
            <a:ext cx="11514667" cy="6289524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420062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675134" y="1133195"/>
            <a:ext cx="3159525" cy="3159525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2217317"/>
            <a:ext cx="13566696" cy="4640683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2088978" y="13751"/>
            <a:ext cx="10104124" cy="494064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10246481" y="4803394"/>
            <a:ext cx="1300688" cy="1248865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336834" y="1567962"/>
            <a:ext cx="3159525" cy="3159525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2403558" y="-40433"/>
            <a:ext cx="9825709" cy="4640533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825400" y="3454100"/>
            <a:ext cx="4876800" cy="19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825400" y="5185900"/>
            <a:ext cx="4876800" cy="7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32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9230468" y="65024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>
                <a:solidFill>
                  <a:srgbClr val="AC98C9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3058713" y="1229959"/>
            <a:ext cx="786368" cy="755989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11238689" y="3071620"/>
            <a:ext cx="685727" cy="632509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10173295" y="3438661"/>
            <a:ext cx="985765" cy="909171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967353" y="260776"/>
            <a:ext cx="416227" cy="40014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4826911" y="352960"/>
            <a:ext cx="2368150" cy="1891371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529506" cy="5000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3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3733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9</a:t>
              </a:r>
              <a:endParaRPr lang="en-US" sz="3733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5074705" y="469235"/>
            <a:ext cx="416227" cy="40014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5284530" y="1661731"/>
            <a:ext cx="668199" cy="13504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7445011" y="735307"/>
            <a:ext cx="4359812" cy="2800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67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MÔI</a:t>
            </a:r>
            <a:r>
              <a:rPr lang="en-US" sz="5867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TRƯỜNG QUANH EM</a:t>
            </a:r>
            <a:endParaRPr lang="en-US" sz="5867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70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464457" y="154819"/>
            <a:ext cx="11514667" cy="6289524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C98C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96620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3760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5" y="-8667"/>
            <a:ext cx="6553591" cy="68752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950800" y="1644233"/>
            <a:ext cx="42000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950800" y="3737433"/>
            <a:ext cx="42000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46552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9170" lvl="1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10448767" y="-8"/>
            <a:ext cx="1743196" cy="917807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921291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A09B2-FF58-4828-ABA7-FA7248A5E644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19340-50BA-48FE-95BB-ACF7A70EC9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0076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A09B2-FF58-4828-ABA7-FA7248A5E644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19340-50BA-48FE-95BB-ACF7A70EC9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488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A09B2-FF58-4828-ABA7-FA7248A5E644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19340-50BA-48FE-95BB-ACF7A70EC9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24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2088978" y="13751"/>
            <a:ext cx="10104124" cy="494064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10246481" y="4803394"/>
            <a:ext cx="1300688" cy="1248865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336834" y="1567962"/>
            <a:ext cx="3159525" cy="3159525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 userDrawn="1"/>
        </p:nvSpPr>
        <p:spPr>
          <a:xfrm>
            <a:off x="675134" y="1133195"/>
            <a:ext cx="3159525" cy="3159525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2403558" y="-40433"/>
            <a:ext cx="9825709" cy="4640533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2217317"/>
            <a:ext cx="13566696" cy="4640683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825400" y="3454100"/>
            <a:ext cx="4876800" cy="19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825400" y="5185900"/>
            <a:ext cx="4876800" cy="7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32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9230468" y="65024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>
                <a:solidFill>
                  <a:srgbClr val="F37022"/>
                </a:solidFill>
              </a:rPr>
              <a:t>FeistyForwarders_0968120672</a:t>
            </a:r>
          </a:p>
        </p:txBody>
      </p:sp>
      <p:sp>
        <p:nvSpPr>
          <p:cNvPr id="18" name="Google Shape;199;p25"/>
          <p:cNvSpPr/>
          <p:nvPr userDrawn="1"/>
        </p:nvSpPr>
        <p:spPr>
          <a:xfrm>
            <a:off x="3058713" y="1229959"/>
            <a:ext cx="786368" cy="755989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11238689" y="3071620"/>
            <a:ext cx="685727" cy="632509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10173295" y="3438661"/>
            <a:ext cx="985765" cy="909171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967353" y="260776"/>
            <a:ext cx="416227" cy="40014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4826911" y="352960"/>
            <a:ext cx="2368150" cy="1891371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529506" cy="5000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3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3733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2</a:t>
              </a:r>
              <a:endParaRPr lang="en-US" sz="3733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5074705" y="469235"/>
            <a:ext cx="416227" cy="40014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5284530" y="1661731"/>
            <a:ext cx="668199" cy="13504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6919714" y="1710357"/>
            <a:ext cx="5136561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67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RÈN</a:t>
            </a:r>
            <a:r>
              <a:rPr lang="en-US" sz="5867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NẾP SỐNG</a:t>
            </a:r>
            <a:endParaRPr lang="en-US" sz="5867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79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A09B2-FF58-4828-ABA7-FA7248A5E644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19340-50BA-48FE-95BB-ACF7A70EC9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4077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A09B2-FF58-4828-ABA7-FA7248A5E644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19340-50BA-48FE-95BB-ACF7A70EC9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4959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A09B2-FF58-4828-ABA7-FA7248A5E644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19340-50BA-48FE-95BB-ACF7A70EC9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9098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A09B2-FF58-4828-ABA7-FA7248A5E644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19340-50BA-48FE-95BB-ACF7A70EC9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8150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A09B2-FF58-4828-ABA7-FA7248A5E644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19340-50BA-48FE-95BB-ACF7A70EC9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9691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A09B2-FF58-4828-ABA7-FA7248A5E644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19340-50BA-48FE-95BB-ACF7A70EC9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5132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A09B2-FF58-4828-ABA7-FA7248A5E644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19340-50BA-48FE-95BB-ACF7A70EC9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304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A09B2-FF58-4828-ABA7-FA7248A5E644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19340-50BA-48FE-95BB-ACF7A70EC9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0178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A09B2-FF58-4828-ABA7-FA7248A5E644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19340-50BA-48FE-95BB-ACF7A70EC9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475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A09B2-FF58-4828-ABA7-FA7248A5E644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19340-50BA-48FE-95BB-ACF7A70EC9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377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464457" y="154819"/>
            <a:ext cx="11514667" cy="6289524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2230223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A09B2-FF58-4828-ABA7-FA7248A5E644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19340-50BA-48FE-95BB-ACF7A70EC9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4099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A09B2-FF58-4828-ABA7-FA7248A5E644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19340-50BA-48FE-95BB-ACF7A70EC9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4829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A09B2-FF58-4828-ABA7-FA7248A5E644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19340-50BA-48FE-95BB-ACF7A70EC9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7053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A09B2-FF58-4828-ABA7-FA7248A5E644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19340-50BA-48FE-95BB-ACF7A70EC9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518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464457" y="154819"/>
            <a:ext cx="11514667" cy="6289524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723122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675134" y="1133195"/>
            <a:ext cx="3159525" cy="3159525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2217317"/>
            <a:ext cx="13566696" cy="4640683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2088978" y="13751"/>
            <a:ext cx="10104124" cy="494064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10246481" y="4803394"/>
            <a:ext cx="1300688" cy="1248865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336834" y="1567962"/>
            <a:ext cx="3159525" cy="3159525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2403558" y="-40433"/>
            <a:ext cx="9825709" cy="4640533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825400" y="3454100"/>
            <a:ext cx="4876800" cy="19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825400" y="5185900"/>
            <a:ext cx="4876800" cy="7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32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9230468" y="65024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3058713" y="1229959"/>
            <a:ext cx="786368" cy="755989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11238689" y="3071620"/>
            <a:ext cx="685727" cy="632509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10173295" y="3438661"/>
            <a:ext cx="985765" cy="909171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967353" y="260776"/>
            <a:ext cx="416227" cy="40014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4826911" y="352960"/>
            <a:ext cx="2368150" cy="1891371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529506" cy="5000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3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3733" baseline="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 ĐỀ 4</a:t>
              </a:r>
              <a:endParaRPr lang="en-US" sz="3733" dirty="0">
                <a:solidFill>
                  <a:srgbClr val="43803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5074705" y="469235"/>
            <a:ext cx="416227" cy="40014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5284530" y="1661731"/>
            <a:ext cx="668199" cy="13504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7384595" y="888872"/>
            <a:ext cx="4359812" cy="189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67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5867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PHỤC VỤ BẢN THÂN</a:t>
            </a:r>
            <a:endParaRPr lang="en-US" sz="5867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11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464457" y="154819"/>
            <a:ext cx="11514667" cy="6289524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852448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675134" y="1133195"/>
            <a:ext cx="3159525" cy="3159525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92D050"/>
              </a:solidFill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2217317"/>
            <a:ext cx="13566696" cy="4640683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2088978" y="13751"/>
            <a:ext cx="10104124" cy="494064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10246481" y="4803394"/>
            <a:ext cx="1300688" cy="1248865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336834" y="1567962"/>
            <a:ext cx="3159525" cy="3159525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2403558" y="-40433"/>
            <a:ext cx="9825709" cy="4640533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825400" y="3454100"/>
            <a:ext cx="4876800" cy="19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825400" y="5185900"/>
            <a:ext cx="4876800" cy="7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32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9230468" y="65024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3058713" y="1229959"/>
            <a:ext cx="786368" cy="755989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11238689" y="3071620"/>
            <a:ext cx="685727" cy="632509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10173295" y="3438661"/>
            <a:ext cx="985765" cy="909171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967353" y="260776"/>
            <a:ext cx="416227" cy="40014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4826911" y="352960"/>
            <a:ext cx="2368150" cy="1891371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529506" cy="5000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3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3733" baseline="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 ĐỀ 5</a:t>
              </a:r>
              <a:endParaRPr lang="en-US" sz="3733" dirty="0">
                <a:ln>
                  <a:solidFill>
                    <a:srgbClr val="438030"/>
                  </a:solidFill>
                </a:ln>
                <a:solidFill>
                  <a:srgbClr val="92D05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5074705" y="469235"/>
            <a:ext cx="416227" cy="40014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5284530" y="1661731"/>
            <a:ext cx="668199" cy="13504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6997555" y="946928"/>
            <a:ext cx="4943060" cy="189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67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GIA ĐÌNH</a:t>
            </a:r>
            <a:r>
              <a:rPr lang="en-US" sz="5867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THÂN THƯƠNG</a:t>
            </a:r>
            <a:endParaRPr lang="en-US" sz="5867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84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464457" y="154819"/>
            <a:ext cx="11514667" cy="6289524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BDD64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014985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675134" y="1133195"/>
            <a:ext cx="3159525" cy="3159525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2217317"/>
            <a:ext cx="13566696" cy="4640683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2088978" y="13751"/>
            <a:ext cx="10104124" cy="494064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10246481" y="4803394"/>
            <a:ext cx="1300688" cy="1248865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336834" y="1567962"/>
            <a:ext cx="3159525" cy="3159525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2403558" y="-40433"/>
            <a:ext cx="9825709" cy="4640533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825400" y="3454100"/>
            <a:ext cx="4876800" cy="19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825400" y="5185900"/>
            <a:ext cx="4876800" cy="7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32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9230468" y="65024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>
                <a:solidFill>
                  <a:schemeClr val="accent5">
                    <a:lumMod val="75000"/>
                  </a:schemeClr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3058713" y="1229959"/>
            <a:ext cx="786368" cy="755989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11238689" y="3071620"/>
            <a:ext cx="685727" cy="632509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10173295" y="3438661"/>
            <a:ext cx="985765" cy="909171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967353" y="260776"/>
            <a:ext cx="416227" cy="40014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4826911" y="352960"/>
            <a:ext cx="2368150" cy="1891371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529506" cy="5000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3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3733" baseline="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 ĐỀ 6</a:t>
              </a:r>
              <a:endParaRPr lang="en-US" sz="3733" dirty="0">
                <a:solidFill>
                  <a:schemeClr val="accent6">
                    <a:lumMod val="50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5074705" y="469235"/>
            <a:ext cx="416227" cy="40014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5284530" y="1661731"/>
            <a:ext cx="668199" cy="13504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7445011" y="735307"/>
            <a:ext cx="4359812" cy="2554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33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5333" baseline="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CHĂM SÓC VÀ BẢO VỆ BẢN THÂN</a:t>
            </a:r>
            <a:endParaRPr lang="en-US" sz="5333" dirty="0">
              <a:ln w="28575" cmpd="thickThin">
                <a:solidFill>
                  <a:srgbClr val="0070C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81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9230468" y="65024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93057174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A09B2-FF58-4828-ABA7-FA7248A5E644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19340-50BA-48FE-95BB-ACF7A70EC9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216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BC7442D-17D8-457E-9DD3-10F9522317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525" y="3429000"/>
            <a:ext cx="5716188" cy="1902000"/>
          </a:xfrm>
        </p:spPr>
        <p:txBody>
          <a:bodyPr/>
          <a:lstStyle/>
          <a:p>
            <a:r>
              <a:rPr lang="vi-VN" dirty="0"/>
              <a:t>Bài 24: Phòng tránh bị bắt cóc</a:t>
            </a:r>
          </a:p>
        </p:txBody>
      </p:sp>
    </p:spTree>
    <p:extLst>
      <p:ext uri="{BB962C8B-B14F-4D97-AF65-F5344CB8AC3E}">
        <p14:creationId xmlns:p14="http://schemas.microsoft.com/office/powerpoint/2010/main" val="199710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E532C59-C545-415F-8D86-8B4E25A7E1C1}"/>
              </a:ext>
            </a:extLst>
          </p:cNvPr>
          <p:cNvGrpSpPr/>
          <p:nvPr/>
        </p:nvGrpSpPr>
        <p:grpSpPr>
          <a:xfrm>
            <a:off x="586095" y="302734"/>
            <a:ext cx="7509493" cy="1223949"/>
            <a:chOff x="609699" y="227050"/>
            <a:chExt cx="5632120" cy="91796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294CFF77-BAFD-498D-83ED-1509D2CA2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99" y="240011"/>
              <a:ext cx="819264" cy="905001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AB1F049-D2F5-4DE5-A645-FC2593112B5C}"/>
                </a:ext>
              </a:extLst>
            </p:cNvPr>
            <p:cNvSpPr/>
            <p:nvPr/>
          </p:nvSpPr>
          <p:spPr>
            <a:xfrm>
              <a:off x="1428963" y="227050"/>
              <a:ext cx="4812856" cy="4385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3200" b="1" kern="0" dirty="0" err="1">
                  <a:solidFill>
                    <a:srgbClr val="FF7C0A"/>
                  </a:solidFill>
                  <a:latin typeface="Arial"/>
                  <a:cs typeface="Arial"/>
                  <a:sym typeface="Arial"/>
                </a:rPr>
                <a:t>Hoạt</a:t>
              </a:r>
              <a:r>
                <a:rPr lang="en-US" sz="3200" b="1" kern="0" dirty="0">
                  <a:solidFill>
                    <a:srgbClr val="FF7C0A"/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7C0A"/>
                  </a:solidFill>
                  <a:latin typeface="Arial"/>
                  <a:cs typeface="Arial"/>
                  <a:sym typeface="Arial"/>
                </a:rPr>
                <a:t>động</a:t>
              </a:r>
              <a:r>
                <a:rPr lang="en-US" sz="3200" b="1" kern="0" dirty="0">
                  <a:solidFill>
                    <a:srgbClr val="FF7C0A"/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7C0A"/>
                  </a:solidFill>
                  <a:latin typeface="Arial"/>
                  <a:cs typeface="Arial"/>
                  <a:sym typeface="Arial"/>
                </a:rPr>
                <a:t>giáo</a:t>
              </a:r>
              <a:r>
                <a:rPr lang="en-US" sz="3200" b="1" kern="0" dirty="0">
                  <a:solidFill>
                    <a:srgbClr val="FF7C0A"/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7C0A"/>
                  </a:solidFill>
                  <a:latin typeface="Arial"/>
                  <a:cs typeface="Arial"/>
                  <a:sym typeface="Arial"/>
                </a:rPr>
                <a:t>dục</a:t>
              </a:r>
              <a:r>
                <a:rPr lang="en-US" sz="3200" b="1" kern="0" dirty="0">
                  <a:solidFill>
                    <a:srgbClr val="FF7C0A"/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7C0A"/>
                  </a:solidFill>
                  <a:latin typeface="Arial"/>
                  <a:cs typeface="Arial"/>
                  <a:sym typeface="Arial"/>
                </a:rPr>
                <a:t>theo</a:t>
              </a:r>
              <a:r>
                <a:rPr lang="en-US" sz="3200" b="1" kern="0" dirty="0">
                  <a:solidFill>
                    <a:srgbClr val="FF7C0A"/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7C0A"/>
                  </a:solidFill>
                  <a:latin typeface="Arial"/>
                  <a:cs typeface="Arial"/>
                  <a:sym typeface="Arial"/>
                </a:rPr>
                <a:t>chủ</a:t>
              </a:r>
              <a:r>
                <a:rPr lang="en-US" sz="3200" b="1" kern="0" dirty="0">
                  <a:solidFill>
                    <a:srgbClr val="FF7C0A"/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7C0A"/>
                  </a:solidFill>
                  <a:latin typeface="Arial"/>
                  <a:cs typeface="Arial"/>
                  <a:sym typeface="Arial"/>
                </a:rPr>
                <a:t>đề</a:t>
              </a:r>
              <a:endParaRPr lang="vi-VN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C60BB4B-C1C6-4CBB-801E-3669789B156E}"/>
              </a:ext>
            </a:extLst>
          </p:cNvPr>
          <p:cNvSpPr txBox="1"/>
          <p:nvPr/>
        </p:nvSpPr>
        <p:spPr>
          <a:xfrm>
            <a:off x="1678446" y="923348"/>
            <a:ext cx="9927460" cy="1323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667" kern="0" dirty="0">
                <a:solidFill>
                  <a:srgbClr val="E3E7EA">
                    <a:lumMod val="10000"/>
                  </a:srgbClr>
                </a:solidFill>
                <a:latin typeface="Arial"/>
                <a:cs typeface="Arial"/>
                <a:sym typeface="Arial"/>
              </a:rPr>
              <a:t>1. </a:t>
            </a:r>
            <a:r>
              <a:rPr lang="vi-VN" sz="2667" kern="0" dirty="0">
                <a:solidFill>
                  <a:srgbClr val="E3E7EA">
                    <a:lumMod val="10000"/>
                  </a:srgbClr>
                </a:solidFill>
                <a:latin typeface="Arial"/>
                <a:cs typeface="Arial"/>
                <a:sym typeface="Arial"/>
              </a:rPr>
              <a:t>Chơi trò </a:t>
            </a:r>
            <a:r>
              <a:rPr lang="vi-VN" sz="2667" i="1" kern="0" dirty="0">
                <a:solidFill>
                  <a:srgbClr val="E3E7EA">
                    <a:lumMod val="10000"/>
                  </a:srgbClr>
                </a:solidFill>
                <a:latin typeface="Arial"/>
                <a:cs typeface="Arial"/>
                <a:sym typeface="Arial"/>
              </a:rPr>
              <a:t>Người quen – Người lạ.</a:t>
            </a:r>
          </a:p>
          <a:p>
            <a:pPr defTabSz="1219170">
              <a:buClr>
                <a:srgbClr val="000000"/>
              </a:buClr>
            </a:pPr>
            <a:r>
              <a:rPr lang="vi-VN" sz="2667" kern="0" dirty="0">
                <a:solidFill>
                  <a:srgbClr val="E3E7EA">
                    <a:lumMod val="10000"/>
                  </a:srgbClr>
                </a:solidFill>
                <a:latin typeface="Arial"/>
                <a:cs typeface="Arial"/>
                <a:sym typeface="Arial"/>
              </a:rPr>
              <a:t>Hãy nhận biết thành viên tổ mình qua giọng nói. Nếu chưa nhận ra, em có thể đặt câu hỏi: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7A2D25-4D2B-4EEE-947E-A53C81BB333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99706" y="2277565"/>
            <a:ext cx="8513849" cy="412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81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EA6FA6-0409-4968-8F2A-D104D5DEBAA9}"/>
              </a:ext>
            </a:extLst>
          </p:cNvPr>
          <p:cNvSpPr txBox="1"/>
          <p:nvPr/>
        </p:nvSpPr>
        <p:spPr>
          <a:xfrm>
            <a:off x="710294" y="386283"/>
            <a:ext cx="1108165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2667" kern="0" dirty="0">
                <a:solidFill>
                  <a:srgbClr val="E3E7EA">
                    <a:lumMod val="10000"/>
                  </a:srgbClr>
                </a:solidFill>
                <a:latin typeface="Arial"/>
                <a:cs typeface="Arial"/>
                <a:sym typeface="Arial"/>
              </a:rPr>
              <a:t>2. Xử lí tình huống có nguy cơ bị bắt cóc.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54EFCD-0093-4119-980A-7DD2E63AAB63}"/>
              </a:ext>
            </a:extLst>
          </p:cNvPr>
          <p:cNvSpPr/>
          <p:nvPr/>
        </p:nvSpPr>
        <p:spPr>
          <a:xfrm>
            <a:off x="710293" y="848499"/>
            <a:ext cx="11081657" cy="1323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457189" defTabSz="1219170">
              <a:buClr>
                <a:srgbClr val="000000"/>
              </a:buClr>
              <a:buFontTx/>
              <a:buChar char="-"/>
            </a:pPr>
            <a:r>
              <a:rPr lang="vi-VN" sz="2667" kern="0" dirty="0">
                <a:solidFill>
                  <a:srgbClr val="E3E7EA">
                    <a:lumMod val="10000"/>
                  </a:srgbClr>
                </a:solidFill>
                <a:latin typeface="Arial"/>
                <a:cs typeface="Arial"/>
                <a:sym typeface="Arial"/>
              </a:rPr>
              <a:t>Thảo luận về cách ứng xử trong mỗi tình huống.</a:t>
            </a:r>
          </a:p>
          <a:p>
            <a:pPr marL="457189" indent="-457189" defTabSz="1219170">
              <a:buClr>
                <a:srgbClr val="000000"/>
              </a:buClr>
              <a:buFontTx/>
              <a:buChar char="-"/>
            </a:pPr>
            <a:r>
              <a:rPr lang="vi-VN" sz="2667" kern="0" dirty="0">
                <a:solidFill>
                  <a:srgbClr val="E3E7EA">
                    <a:lumMod val="10000"/>
                  </a:srgbClr>
                </a:solidFill>
                <a:latin typeface="Arial"/>
                <a:cs typeface="Arial"/>
                <a:sym typeface="Arial"/>
              </a:rPr>
              <a:t>Sắm vai theo cách ứng xử phù hợp.</a:t>
            </a:r>
          </a:p>
          <a:p>
            <a:pPr marL="457189" indent="-457189" defTabSz="1219170">
              <a:buClr>
                <a:srgbClr val="000000"/>
              </a:buClr>
              <a:buFontTx/>
              <a:buChar char="-"/>
            </a:pPr>
            <a:r>
              <a:rPr lang="vi-VN" sz="2667" kern="0" dirty="0">
                <a:solidFill>
                  <a:srgbClr val="E3E7EA">
                    <a:lumMod val="10000"/>
                  </a:srgbClr>
                </a:solidFill>
                <a:latin typeface="Arial"/>
                <a:cs typeface="Arial"/>
                <a:sym typeface="Arial"/>
              </a:rPr>
              <a:t>Nêu điều em học được qua việc sắm vai.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249997-11FC-426B-A816-2900CA7EA3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95552" y="2157796"/>
            <a:ext cx="7001857" cy="41499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91093C8-99F0-4BB8-B814-6DF2325B89AE}"/>
              </a:ext>
            </a:extLst>
          </p:cNvPr>
          <p:cNvSpPr txBox="1"/>
          <p:nvPr/>
        </p:nvSpPr>
        <p:spPr>
          <a:xfrm>
            <a:off x="894592" y="2456652"/>
            <a:ext cx="30346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2400" i="1" kern="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Tình huống 1: Sơn đang đứng một mình ở cổng trường chờ bố mẹ đến đón thì phát hiện có người lạ theo dõi mình. Nếu là Sơn, em sẽ làm gì?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D7C3F5-FA2C-4825-82AE-4EF06FB5E375}"/>
              </a:ext>
            </a:extLst>
          </p:cNvPr>
          <p:cNvSpPr txBox="1"/>
          <p:nvPr/>
        </p:nvSpPr>
        <p:spPr>
          <a:xfrm>
            <a:off x="7173432" y="2202716"/>
            <a:ext cx="4123977" cy="156966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vi-VN" sz="2400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- Đi ngay vào phòng bảo vệ của trường.</a:t>
            </a:r>
          </a:p>
          <a:p>
            <a:pPr defTabSz="1219170">
              <a:buClr>
                <a:srgbClr val="000000"/>
              </a:buClr>
            </a:pPr>
            <a:r>
              <a:rPr lang="vi-VN" sz="2400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- Mượn bác bảo vệ điện thoại và gọi điện cho bố mẹ.</a:t>
            </a:r>
          </a:p>
        </p:txBody>
      </p:sp>
    </p:spTree>
    <p:extLst>
      <p:ext uri="{BB962C8B-B14F-4D97-AF65-F5344CB8AC3E}">
        <p14:creationId xmlns:p14="http://schemas.microsoft.com/office/powerpoint/2010/main" val="215918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9" grpId="0" build="p"/>
      <p:bldP spid="5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EA6FA6-0409-4968-8F2A-D104D5DEBAA9}"/>
              </a:ext>
            </a:extLst>
          </p:cNvPr>
          <p:cNvSpPr txBox="1"/>
          <p:nvPr/>
        </p:nvSpPr>
        <p:spPr>
          <a:xfrm>
            <a:off x="710294" y="386283"/>
            <a:ext cx="1108165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2667" kern="0" dirty="0">
                <a:solidFill>
                  <a:srgbClr val="E3E7EA">
                    <a:lumMod val="10000"/>
                  </a:srgbClr>
                </a:solidFill>
                <a:latin typeface="Arial"/>
                <a:cs typeface="Arial"/>
                <a:sym typeface="Arial"/>
              </a:rPr>
              <a:t>2. Xử lí tình huống có nguy cơ bị bắt cóc.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54EFCD-0093-4119-980A-7DD2E63AAB63}"/>
              </a:ext>
            </a:extLst>
          </p:cNvPr>
          <p:cNvSpPr/>
          <p:nvPr/>
        </p:nvSpPr>
        <p:spPr>
          <a:xfrm>
            <a:off x="710293" y="848499"/>
            <a:ext cx="11081657" cy="1323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457189" defTabSz="1219170">
              <a:buClr>
                <a:srgbClr val="000000"/>
              </a:buClr>
              <a:buFontTx/>
              <a:buChar char="-"/>
            </a:pPr>
            <a:r>
              <a:rPr lang="vi-VN" sz="2667" kern="0" dirty="0">
                <a:solidFill>
                  <a:srgbClr val="E3E7EA">
                    <a:lumMod val="10000"/>
                  </a:srgbClr>
                </a:solidFill>
                <a:latin typeface="Arial"/>
                <a:cs typeface="Arial"/>
                <a:sym typeface="Arial"/>
              </a:rPr>
              <a:t>Thảo luận về cách ứng xử trong mỗi tình huống.</a:t>
            </a:r>
          </a:p>
          <a:p>
            <a:pPr marL="457189" indent="-457189" defTabSz="1219170">
              <a:buClr>
                <a:srgbClr val="000000"/>
              </a:buClr>
              <a:buFontTx/>
              <a:buChar char="-"/>
            </a:pPr>
            <a:r>
              <a:rPr lang="vi-VN" sz="2667" kern="0" dirty="0">
                <a:solidFill>
                  <a:srgbClr val="E3E7EA">
                    <a:lumMod val="10000"/>
                  </a:srgbClr>
                </a:solidFill>
                <a:latin typeface="Arial"/>
                <a:cs typeface="Arial"/>
                <a:sym typeface="Arial"/>
              </a:rPr>
              <a:t>Sắm vai theo cách ứng xử phù hợp.</a:t>
            </a:r>
          </a:p>
          <a:p>
            <a:pPr marL="457189" indent="-457189" defTabSz="1219170">
              <a:buClr>
                <a:srgbClr val="000000"/>
              </a:buClr>
              <a:buFontTx/>
              <a:buChar char="-"/>
            </a:pPr>
            <a:r>
              <a:rPr lang="vi-VN" sz="2667" kern="0" dirty="0">
                <a:solidFill>
                  <a:srgbClr val="E3E7EA">
                    <a:lumMod val="10000"/>
                  </a:srgbClr>
                </a:solidFill>
                <a:latin typeface="Arial"/>
                <a:cs typeface="Arial"/>
                <a:sym typeface="Arial"/>
              </a:rPr>
              <a:t>Nêu điều em học được qua việc sắm vai.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1093C8-99F0-4BB8-B814-6DF2325B89AE}"/>
              </a:ext>
            </a:extLst>
          </p:cNvPr>
          <p:cNvSpPr txBox="1"/>
          <p:nvPr/>
        </p:nvSpPr>
        <p:spPr>
          <a:xfrm>
            <a:off x="894592" y="2456652"/>
            <a:ext cx="30346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2400" i="1" kern="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Tình huống 2: Trên đường từ trường về nhà, Nga gặp một người lạ cho quà và rủ đi cùng. Nếu là Nga, em sẽ ứng xử thế nào?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07B591-37AB-4B47-A737-9201B17B60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30650" y="2202716"/>
            <a:ext cx="7861300" cy="3987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C7513B-137C-4EA6-A8F7-E871074A3E63}"/>
              </a:ext>
            </a:extLst>
          </p:cNvPr>
          <p:cNvSpPr txBox="1"/>
          <p:nvPr/>
        </p:nvSpPr>
        <p:spPr>
          <a:xfrm>
            <a:off x="7667973" y="1656432"/>
            <a:ext cx="4123977" cy="156966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vi-VN" sz="2400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- Nói rằng: “Cháu không cần quà ạ. Cháu đang đi về nhà nên không muốn đi chơi”.</a:t>
            </a:r>
          </a:p>
          <a:p>
            <a:pPr defTabSz="1219170">
              <a:buClr>
                <a:srgbClr val="000000"/>
              </a:buClr>
            </a:pPr>
            <a:r>
              <a:rPr lang="vi-VN" sz="2400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- Chạy nhanh về nhà.</a:t>
            </a:r>
          </a:p>
        </p:txBody>
      </p:sp>
    </p:spTree>
    <p:extLst>
      <p:ext uri="{BB962C8B-B14F-4D97-AF65-F5344CB8AC3E}">
        <p14:creationId xmlns:p14="http://schemas.microsoft.com/office/powerpoint/2010/main" val="104713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9" grpId="0" build="p"/>
      <p:bldP spid="5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372E28-1F05-4467-8152-4952901C6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1749" y="628685"/>
            <a:ext cx="10788503" cy="53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133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816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0181" y="1946642"/>
            <a:ext cx="9144000" cy="1655762"/>
          </a:xfrm>
        </p:spPr>
        <p:txBody>
          <a:bodyPr>
            <a:no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Chào</a:t>
            </a:r>
            <a:r>
              <a:rPr lang="en-US" sz="7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tạm</a:t>
            </a:r>
            <a:r>
              <a:rPr lang="en-US" sz="7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biệt</a:t>
            </a:r>
            <a:r>
              <a:rPr lang="en-US" sz="7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và</a:t>
            </a:r>
            <a:r>
              <a:rPr lang="en-US" sz="7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hẹn</a:t>
            </a:r>
            <a:r>
              <a:rPr lang="en-US" sz="7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gặp</a:t>
            </a:r>
            <a:r>
              <a:rPr lang="en-US" sz="7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lại</a:t>
            </a:r>
            <a:r>
              <a:rPr lang="en-US" sz="7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các</a:t>
            </a:r>
            <a:r>
              <a:rPr lang="en-US" sz="7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em</a:t>
            </a:r>
            <a:r>
              <a:rPr lang="en-US" sz="7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43906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266</Words>
  <Application>Microsoft Office PowerPoint</Application>
  <PresentationFormat>Widescreen</PresentationFormat>
  <Paragraphs>19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Arial</vt:lpstr>
      <vt:lpstr>Baloo 2</vt:lpstr>
      <vt:lpstr>Calibri</vt:lpstr>
      <vt:lpstr>Calibri Light</vt:lpstr>
      <vt:lpstr>HP001 4 hàng</vt:lpstr>
      <vt:lpstr>Pangolin</vt:lpstr>
      <vt:lpstr>Times New Roman</vt:lpstr>
      <vt:lpstr>UTM Androgyne</vt:lpstr>
      <vt:lpstr>UTM Cookies</vt:lpstr>
      <vt:lpstr>English Vocabulary Workshop by Slidesgo</vt:lpstr>
      <vt:lpstr>Office Theme</vt:lpstr>
      <vt:lpstr>Bài 24: Phòng tránh bị bắt cóc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duonghientinh.dhsp@gmail.com</dc:creator>
  <cp:lastModifiedBy>Techsi.vn</cp:lastModifiedBy>
  <cp:revision>4</cp:revision>
  <dcterms:created xsi:type="dcterms:W3CDTF">2022-08-29T14:48:20Z</dcterms:created>
  <dcterms:modified xsi:type="dcterms:W3CDTF">2025-01-22T01:35:16Z</dcterms:modified>
</cp:coreProperties>
</file>