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80" r:id="rId4"/>
    <p:sldId id="264" r:id="rId5"/>
    <p:sldId id="287" r:id="rId6"/>
    <p:sldId id="289" r:id="rId7"/>
    <p:sldId id="288" r:id="rId8"/>
    <p:sldId id="286" r:id="rId9"/>
    <p:sldId id="282" r:id="rId10"/>
    <p:sldId id="283" r:id="rId11"/>
    <p:sldId id="284" r:id="rId12"/>
    <p:sldId id="285" r:id="rId13"/>
    <p:sldId id="291" r:id="rId14"/>
    <p:sldId id="290" r:id="rId15"/>
    <p:sldId id="266" r:id="rId16"/>
    <p:sldId id="265" r:id="rId17"/>
    <p:sldId id="294" r:id="rId18"/>
    <p:sldId id="295" r:id="rId19"/>
    <p:sldId id="292" r:id="rId20"/>
    <p:sldId id="296" r:id="rId21"/>
    <p:sldId id="297" r:id="rId22"/>
    <p:sldId id="313" r:id="rId23"/>
    <p:sldId id="293" r:id="rId24"/>
    <p:sldId id="268" r:id="rId25"/>
    <p:sldId id="267" r:id="rId26"/>
    <p:sldId id="298" r:id="rId27"/>
    <p:sldId id="269" r:id="rId28"/>
    <p:sldId id="301" r:id="rId29"/>
    <p:sldId id="306" r:id="rId30"/>
    <p:sldId id="302" r:id="rId31"/>
    <p:sldId id="305" r:id="rId32"/>
    <p:sldId id="303" r:id="rId33"/>
    <p:sldId id="304" r:id="rId34"/>
    <p:sldId id="307" r:id="rId35"/>
    <p:sldId id="308" r:id="rId36"/>
    <p:sldId id="299" r:id="rId37"/>
    <p:sldId id="309" r:id="rId38"/>
    <p:sldId id="270" r:id="rId39"/>
    <p:sldId id="272" r:id="rId40"/>
    <p:sldId id="271" r:id="rId41"/>
    <p:sldId id="300" r:id="rId42"/>
    <p:sldId id="310" r:id="rId43"/>
    <p:sldId id="312" r:id="rId44"/>
    <p:sldId id="27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C62ED7-D621-436E-8EE6-DFADEA993AF2}">
          <p14:sldIdLst>
            <p14:sldId id="263"/>
          </p14:sldIdLst>
        </p14:section>
        <p14:section name="Untitled Section" id="{373CEA2D-8EC5-4007-BD85-6F1025EA0A35}">
          <p14:sldIdLst>
            <p14:sldId id="281"/>
            <p14:sldId id="280"/>
            <p14:sldId id="264"/>
            <p14:sldId id="287"/>
            <p14:sldId id="289"/>
            <p14:sldId id="288"/>
            <p14:sldId id="286"/>
            <p14:sldId id="282"/>
            <p14:sldId id="283"/>
            <p14:sldId id="284"/>
            <p14:sldId id="285"/>
            <p14:sldId id="291"/>
            <p14:sldId id="290"/>
            <p14:sldId id="266"/>
            <p14:sldId id="265"/>
            <p14:sldId id="294"/>
            <p14:sldId id="295"/>
            <p14:sldId id="292"/>
            <p14:sldId id="296"/>
            <p14:sldId id="297"/>
            <p14:sldId id="313"/>
            <p14:sldId id="293"/>
            <p14:sldId id="268"/>
            <p14:sldId id="267"/>
            <p14:sldId id="298"/>
            <p14:sldId id="269"/>
            <p14:sldId id="301"/>
            <p14:sldId id="306"/>
            <p14:sldId id="302"/>
            <p14:sldId id="305"/>
            <p14:sldId id="303"/>
            <p14:sldId id="304"/>
            <p14:sldId id="307"/>
            <p14:sldId id="308"/>
            <p14:sldId id="299"/>
            <p14:sldId id="309"/>
            <p14:sldId id="270"/>
            <p14:sldId id="272"/>
            <p14:sldId id="271"/>
            <p14:sldId id="300"/>
            <p14:sldId id="310"/>
            <p14:sldId id="31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011" y="1726478"/>
            <a:ext cx="6604928" cy="51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22463" y="3910540"/>
            <a:ext cx="4351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661" y="161499"/>
            <a:ext cx="96682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nước</a:t>
            </a:r>
            <a:endParaRPr lang="en-US" sz="4000" dirty="0" smtClean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ruộng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vườn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tược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cỏ</a:t>
            </a:r>
            <a:endParaRPr lang="en-US" sz="4000" dirty="0" smtClean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81717"/>
                </a:solidFill>
                <a:latin typeface="Times New Roman" panose="02020603050405020304" pitchFamily="18" charset="0"/>
              </a:rPr>
              <a:t>Cá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66661" y="2702981"/>
            <a:ext cx="10885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4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cartoons-desi-glitters-10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40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6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" y="185729"/>
            <a:ext cx="11399520" cy="14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indent="-6350" algn="just">
              <a:lnSpc>
                <a:spcPct val="112000"/>
              </a:lnSpc>
              <a:spcAft>
                <a:spcPts val="3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vào mùa nước nổi, người ta phải làm cầu từ cửa trước vào đến tận bếp?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48" y="1954675"/>
            <a:ext cx="11229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mùa nước nổi, người ta phải làm cầu từ cửa trước vào đến tận bếp vì nước ngập lên những viên gạch, không đi lại được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6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91"/>
            <a:ext cx="12192000" cy="35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769" y="1193466"/>
            <a:ext cx="1094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hình ảnh nào trong bài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297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74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6" y="1554104"/>
            <a:ext cx="11674682" cy="137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466" y="620668"/>
            <a:ext cx="116931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2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từ chỉ đặc điểm của mưa có trong bài đọc.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2455818" y="1300055"/>
            <a:ext cx="862148" cy="8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368937" y="1255742"/>
            <a:ext cx="905691" cy="8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6610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266" y="837361"/>
            <a:ext cx="1019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thêm từ ngữ tả mưa.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851266" y="1985600"/>
            <a:ext cx="9826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ào ào, tí tách, lộp bộp,…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50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278081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4820193"/>
            <a:ext cx="12144654" cy="1915276"/>
            <a:chOff x="0" y="3800475"/>
            <a:chExt cx="9132570" cy="1440180"/>
          </a:xfrm>
        </p:grpSpPr>
        <p:pic>
          <p:nvPicPr>
            <p:cNvPr id="8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57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800475"/>
              <a:ext cx="23241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670" y="3802380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141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</a:t>
            </a:r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6981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402cd816">
            <a:extLst>
              <a:ext uri="{FF2B5EF4-FFF2-40B4-BE49-F238E27FC236}">
                <a16:creationId xmlns=""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=""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4465899" y="315458"/>
            <a:ext cx="5461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 smtClean="0">
                <a:solidFill>
                  <a:srgbClr val="FF0000"/>
                </a:solidFill>
                <a:latin typeface="HP001 4 hàng" pitchFamily="34" charset="0"/>
              </a:rPr>
              <a:t>Chính tả : nghe – viết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5267885" y="1009153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 smtClean="0">
                <a:solidFill>
                  <a:srgbClr val="FF0000"/>
                </a:solidFill>
                <a:latin typeface="HP001 4 hàng" pitchFamily="34" charset="0"/>
              </a:rPr>
              <a:t>Mùa nước nổi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236498" y="1689785"/>
            <a:ext cx="989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Đồng ǟuộng, v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ườ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ϑ và cây cỏ như biết giữ lại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90750" y="2383266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hạt phù sa ở quanh mình,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lại trong d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ầ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</a:t>
            </a:r>
            <a:r>
              <a:rPr lang="vi-VN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Ngồi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50" y="3076747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trong nhà, ta th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ấ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y cả những đàn cá ǟòng ǟòng,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77687" y="3749204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đàn,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 đàn theo cá mẹ xuċ theo dòng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</a:t>
            </a:r>
            <a:r>
              <a:rPr lang="en-US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vào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77687" y="4442685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tận đồng sâu.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76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240" y="401391"/>
            <a:ext cx="10718319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6000"/>
              </a:lnSpc>
              <a:spcAft>
                <a:spcPts val="195"/>
              </a:spcAft>
              <a:buClr>
                <a:srgbClr val="70B3DA"/>
              </a:buClr>
              <a:buSzPts val="1250"/>
            </a:pPr>
            <a:r>
              <a:rPr lang="en-US" sz="4000" b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sự vật có tiếng bắt đầu bằng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56644"/>
            <a:ext cx="10487025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8154" y="4155939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 cầu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5437709" y="4263733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cá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8822791" y="4155939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kiến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6996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" y="70348"/>
            <a:ext cx="11821886" cy="499804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7287" y="145000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519" y="147580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6264" y="1476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447" y="21874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841" y="152802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8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" y="132125"/>
            <a:ext cx="11666629" cy="5272520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9654" y="154078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0582" y="15796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3201" y="15666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8573" y="23799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8624" y="23799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29608" y="241909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35645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4937760"/>
            <a:ext cx="12192001" cy="192024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5452"/>
              </p:ext>
            </p:extLst>
          </p:nvPr>
        </p:nvGraphicFramePr>
        <p:xfrm>
          <a:off x="195943" y="4399010"/>
          <a:ext cx="11848011" cy="2390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9672"/>
              </p:ext>
            </p:extLst>
          </p:nvPr>
        </p:nvGraphicFramePr>
        <p:xfrm>
          <a:off x="195943" y="4686396"/>
          <a:ext cx="11848011" cy="211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84" y="0"/>
            <a:ext cx="5707516" cy="102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7" y="945039"/>
            <a:ext cx="10994143" cy="5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4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7455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4402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17723"/>
              </p:ext>
            </p:extLst>
          </p:nvPr>
        </p:nvGraphicFramePr>
        <p:xfrm>
          <a:off x="195943" y="4399010"/>
          <a:ext cx="11848011" cy="236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4303"/>
              </p:ext>
            </p:extLst>
          </p:nvPr>
        </p:nvGraphicFramePr>
        <p:xfrm>
          <a:off x="195943" y="4399010"/>
          <a:ext cx="11848011" cy="224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=""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=""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=""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48708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402cd816">
            <a:extLst>
              <a:ext uri="{FF2B5EF4-FFF2-40B4-BE49-F238E27FC236}">
                <a16:creationId xmlns=""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=""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hình chóp được dùng để che mưa, che nắng; mũ được đan bằng len dùng để đội đầu vào mùa lạnh;…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16" y="0"/>
            <a:ext cx="3309938" cy="65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13" y="656198"/>
            <a:ext cx="11943811" cy="3093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6" y="3749312"/>
            <a:ext cx="11910275" cy="3017247"/>
          </a:xfrm>
          <a:prstGeom prst="rect">
            <a:avLst/>
          </a:prstGeom>
        </p:spPr>
      </p:pic>
      <p:sp>
        <p:nvSpPr>
          <p:cNvPr id="5" name="TextBox 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13039" y="522366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60787" y="2135839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1123" y="3586881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9976" y="517672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93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011" y="1726478"/>
            <a:ext cx="6604928" cy="51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97235" y="3910540"/>
            <a:ext cx="316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6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176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1" y="2281101"/>
            <a:ext cx="11672616" cy="59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9" y="3370216"/>
            <a:ext cx="11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ọc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bài thơ như: 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 hợp xướng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Lãm Thắng);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xuân,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(Trần Đăng Khoa);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thu đến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(Kim Chuông);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 cúc vàng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Văn Chương);…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96676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068618" y="2142309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</p:spTree>
    <p:extLst>
      <p:ext uri="{BB962C8B-B14F-4D97-AF65-F5344CB8AC3E}">
        <p14:creationId xmlns:p14="http://schemas.microsoft.com/office/powerpoint/2010/main" val="234695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" y="3091133"/>
            <a:ext cx="11902032" cy="61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5" y="4111262"/>
            <a:ext cx="12037015" cy="135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6915" y="199276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4127" y="364651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pic>
        <p:nvPicPr>
          <p:cNvPr id="7" name="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6190" cy="1012024"/>
          </a:xfrm>
          <a:prstGeom prst="rect">
            <a:avLst/>
          </a:prstGeom>
        </p:spPr>
      </p:pic>
      <p:pic>
        <p:nvPicPr>
          <p:cNvPr id="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169" y="60965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2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4215" y="415976"/>
            <a:ext cx="6256712" cy="92333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</a:t>
            </a:r>
            <a:endParaRPr lang="en-US" sz="5400" b="1">
              <a:solidFill>
                <a:srgbClr val="FF0000"/>
              </a:solidFill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sướt mướt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òng ròng </a:t>
            </a:r>
            <a:endParaRPr lang="en-US" sz="4000" b="1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</a:rPr>
              <a:t>đồng sâu</a:t>
            </a:r>
            <a:endParaRPr lang="en-US" sz="4000" b="1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Times New Roman" panose="02020603050405020304" pitchFamily="18" charset="0"/>
              </a:rPr>
              <a:t>ắt</a:t>
            </a:r>
            <a:r>
              <a:rPr lang="en-US" sz="4000" b="1" dirty="0" smtClean="0"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</a:rPr>
              <a:t>lẻo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60008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8" grpId="0"/>
      <p:bldP spid="149" grpId="0"/>
      <p:bldP spid="150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4508" y="1407661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dầm dề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kéo dài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4300842" y="256198"/>
            <a:ext cx="3308272" cy="1015663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ngữ </a:t>
            </a:r>
            <a:endParaRPr lang="en-US" sz="6000" b="1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850" y="2202354"/>
            <a:ext cx="10678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sướt mướt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buồn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1159322" y="2964389"/>
            <a:ext cx="10058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lắt lẻo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chông chênh, không vững chắc ở </a:t>
            </a:r>
          </a:p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cao.</a:t>
            </a:r>
            <a:endParaRPr lang="en-US" sz="4000"/>
          </a:p>
        </p:txBody>
      </p: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7578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10" y="2008039"/>
            <a:ext cx="10730362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ao hồ,/ trong đồng ruộng của mùa mưa/ hoà lẫn với nước dòng sông Cửu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33CC3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407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94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79" y="667731"/>
            <a:ext cx="11216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người ta gọi là mùa nước nổi mà không gọi là mùa nước lũ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487679" y="2338085"/>
            <a:ext cx="1146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ta gọi là mùa nước nổi mà không gọi là mùa nước lũ vì nước lên hiền hoà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2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772</Words>
  <Application>Microsoft Office PowerPoint</Application>
  <PresentationFormat>Custom</PresentationFormat>
  <Paragraphs>117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82</cp:revision>
  <dcterms:created xsi:type="dcterms:W3CDTF">2021-04-06T13:29:12Z</dcterms:created>
  <dcterms:modified xsi:type="dcterms:W3CDTF">2023-01-18T10:11:58Z</dcterms:modified>
</cp:coreProperties>
</file>