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5FEBE-8EED-4102-BE6B-F76ECA0F6AEA}" type="datetimeFigureOut">
              <a:rPr lang="en-US" smtClean="0"/>
              <a:t>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5CDC1-B6CD-40FF-95B1-D12D1EFA8091}" type="slidenum">
              <a:rPr lang="en-US" smtClean="0"/>
              <a:t>‹#›</a:t>
            </a:fld>
            <a:endParaRPr lang="en-US"/>
          </a:p>
        </p:txBody>
      </p:sp>
    </p:spTree>
    <p:extLst>
      <p:ext uri="{BB962C8B-B14F-4D97-AF65-F5344CB8AC3E}">
        <p14:creationId xmlns:p14="http://schemas.microsoft.com/office/powerpoint/2010/main" val="18960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BA3BC0-4B8A-453D-B965-8968036FA181}"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27216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BA3BC0-4B8A-453D-B965-8968036FA181}"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A3BC0-4B8A-453D-B965-8968036FA181}"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31DE6-91B9-4353-A55F-5F6CA707F0BC}"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384738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31DE6-91B9-4353-A55F-5F6CA707F0BC}"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55896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31DE6-91B9-4353-A55F-5F6CA707F0BC}"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273320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803524"/>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157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31DE6-91B9-4353-A55F-5F6CA707F0BC}"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415661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31DE6-91B9-4353-A55F-5F6CA707F0BC}"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13263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31DE6-91B9-4353-A55F-5F6CA707F0BC}"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232162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31DE6-91B9-4353-A55F-5F6CA707F0BC}"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63080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31DE6-91B9-4353-A55F-5F6CA707F0BC}"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346524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31DE6-91B9-4353-A55F-5F6CA707F0BC}"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306710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31DE6-91B9-4353-A55F-5F6CA707F0BC}"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243728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31DE6-91B9-4353-A55F-5F6CA707F0BC}"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9FC19-F8C6-475F-8EDA-5B8137284112}" type="slidenum">
              <a:rPr lang="en-US" smtClean="0"/>
              <a:t>‹#›</a:t>
            </a:fld>
            <a:endParaRPr lang="en-US"/>
          </a:p>
        </p:txBody>
      </p:sp>
    </p:spTree>
    <p:extLst>
      <p:ext uri="{BB962C8B-B14F-4D97-AF65-F5344CB8AC3E}">
        <p14:creationId xmlns:p14="http://schemas.microsoft.com/office/powerpoint/2010/main" val="87198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31DE6-91B9-4353-A55F-5F6CA707F0BC}" type="datetimeFigureOut">
              <a:rPr lang="en-US" smtClean="0"/>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9FC19-F8C6-475F-8EDA-5B8137284112}" type="slidenum">
              <a:rPr lang="en-US" smtClean="0"/>
              <a:t>‹#›</a:t>
            </a:fld>
            <a:endParaRPr lang="en-US"/>
          </a:p>
        </p:txBody>
      </p:sp>
    </p:spTree>
    <p:extLst>
      <p:ext uri="{BB962C8B-B14F-4D97-AF65-F5344CB8AC3E}">
        <p14:creationId xmlns:p14="http://schemas.microsoft.com/office/powerpoint/2010/main" val="79684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5.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emf"/><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emf"/><Relationship Id="rId5" Type="http://schemas.openxmlformats.org/officeDocument/2006/relationships/notesSlide" Target="../notesSlides/notesSlide11.xml"/><Relationship Id="rId4" Type="http://schemas.openxmlformats.org/officeDocument/2006/relationships/slideLayout" Target="../slideLayouts/slideLayout13.xm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emf"/><Relationship Id="rId5" Type="http://schemas.openxmlformats.org/officeDocument/2006/relationships/notesSlide" Target="../notesSlides/notesSlide12.xml"/><Relationship Id="rId4" Type="http://schemas.openxmlformats.org/officeDocument/2006/relationships/slideLayout" Target="../slideLayouts/slideLayout13.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emf"/><Relationship Id="rId5" Type="http://schemas.openxmlformats.org/officeDocument/2006/relationships/notesSlide" Target="../notesSlides/notesSlide13.xml"/><Relationship Id="rId4" Type="http://schemas.openxmlformats.org/officeDocument/2006/relationships/slideLayout" Target="../slideLayouts/slideLayout13.xm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0.emf"/><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C8EA325-5F1F-189D-C75F-397540B98B3F}"/>
              </a:ext>
            </a:extLst>
          </p:cNvPr>
          <p:cNvSpPr/>
          <p:nvPr/>
        </p:nvSpPr>
        <p:spPr>
          <a:xfrm>
            <a:off x="0" y="0"/>
            <a:ext cx="9144000" cy="1371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Times New Roman" panose="02020603050405020304" pitchFamily="18" charset="0"/>
                <a:cs typeface="Times New Roman" panose="02020603050405020304" pitchFamily="18" charset="0"/>
              </a:rPr>
              <a:t>BỐN MÙA TƯƠI ĐẸP</a:t>
            </a:r>
          </a:p>
        </p:txBody>
      </p:sp>
      <p:pic>
        <p:nvPicPr>
          <p:cNvPr id="3" name="Banner">
            <a:extLst>
              <a:ext uri="{FF2B5EF4-FFF2-40B4-BE49-F238E27FC236}">
                <a16:creationId xmlns="" xmlns:a16="http://schemas.microsoft.com/office/drawing/2014/main" id="{99A8D10C-B16F-72E8-A614-D0F778B47C4D}"/>
              </a:ext>
            </a:extLst>
          </p:cNvPr>
          <p:cNvPicPr/>
          <p:nvPr/>
        </p:nvPicPr>
        <p:blipFill rotWithShape="1">
          <a:blip r:embed="rId3" cstate="print">
            <a:extLst>
              <a:ext uri="{28A0092B-C50C-407E-A947-70E740481C1C}">
                <a14:useLocalDpi xmlns:a14="http://schemas.microsoft.com/office/drawing/2010/main" val="0"/>
              </a:ext>
            </a:extLst>
          </a:blip>
          <a:srcRect t="32" b="32"/>
          <a:stretch>
            <a:fillRect/>
          </a:stretch>
        </p:blipFill>
        <p:spPr>
          <a:xfrm>
            <a:off x="1821518" y="1601943"/>
            <a:ext cx="4857239" cy="1720930"/>
          </a:xfrm>
          <a:prstGeom prst="rect">
            <a:avLst/>
          </a:prstGeom>
        </p:spPr>
      </p:pic>
      <p:sp>
        <p:nvSpPr>
          <p:cNvPr id="4" name="TextBox 3">
            <a:extLst>
              <a:ext uri="{FF2B5EF4-FFF2-40B4-BE49-F238E27FC236}">
                <a16:creationId xmlns="" xmlns:a16="http://schemas.microsoft.com/office/drawing/2014/main" id="{E6D23A2A-56DD-C85D-4C49-CEA2175691DE}"/>
              </a:ext>
            </a:extLst>
          </p:cNvPr>
          <p:cNvSpPr txBox="1"/>
          <p:nvPr/>
        </p:nvSpPr>
        <p:spPr>
          <a:xfrm>
            <a:off x="3767106" y="1184612"/>
            <a:ext cx="2323072" cy="830997"/>
          </a:xfrm>
          <a:prstGeom prst="rect">
            <a:avLst/>
          </a:prstGeom>
          <a:noFill/>
        </p:spPr>
        <p:txBody>
          <a:bodyPr wrap="none" rtlCol="0">
            <a:spAutoFit/>
          </a:bodyPr>
          <a:lstStyle/>
          <a:p>
            <a:r>
              <a:rPr lang="en-US" sz="4800" b="1" u="sng" dirty="0" err="1">
                <a:latin typeface="Times New Roman" panose="02020603050405020304" pitchFamily="18" charset="0"/>
                <a:cs typeface="Times New Roman" panose="02020603050405020304" pitchFamily="18" charset="0"/>
              </a:rPr>
              <a:t>Tập</a:t>
            </a:r>
            <a:r>
              <a:rPr lang="en-US" sz="4800" b="1" u="sng" dirty="0">
                <a:latin typeface="Times New Roman" panose="02020603050405020304" pitchFamily="18" charset="0"/>
                <a:cs typeface="Times New Roman" panose="02020603050405020304" pitchFamily="18" charset="0"/>
              </a:rPr>
              <a:t> </a:t>
            </a:r>
            <a:r>
              <a:rPr lang="en-US" sz="4800" b="1" u="sng" dirty="0" err="1">
                <a:latin typeface="Times New Roman" panose="02020603050405020304" pitchFamily="18" charset="0"/>
                <a:cs typeface="Times New Roman" panose="02020603050405020304" pitchFamily="18" charset="0"/>
              </a:rPr>
              <a:t>đọc</a:t>
            </a:r>
            <a:endParaRPr lang="en-US" sz="4800" b="1" u="sng" dirty="0">
              <a:latin typeface="Times New Roman" panose="02020603050405020304" pitchFamily="18" charset="0"/>
              <a:cs typeface="Times New Roman" panose="02020603050405020304" pitchFamily="18" charset="0"/>
            </a:endParaRPr>
          </a:p>
        </p:txBody>
      </p:sp>
      <p:pic>
        <p:nvPicPr>
          <p:cNvPr id="5" name="Hoa hướng dương">
            <a:extLst>
              <a:ext uri="{FF2B5EF4-FFF2-40B4-BE49-F238E27FC236}">
                <a16:creationId xmlns="" xmlns:a16="http://schemas.microsoft.com/office/drawing/2014/main" id="{F0509B48-5F4D-62DF-FA6C-FCB70230BA9C}"/>
              </a:ext>
            </a:extLst>
          </p:cNvPr>
          <p:cNvPicPr/>
          <p:nvPr/>
        </p:nvPicPr>
        <p:blipFill rotWithShape="1">
          <a:blip r:embed="rId4" cstate="print">
            <a:extLst>
              <a:ext uri="{28A0092B-C50C-407E-A947-70E740481C1C}">
                <a14:useLocalDpi xmlns:a14="http://schemas.microsoft.com/office/drawing/2010/main" val="0"/>
              </a:ext>
            </a:extLst>
          </a:blip>
          <a:srcRect l="117" r="117"/>
          <a:stretch>
            <a:fillRect/>
          </a:stretch>
        </p:blipFill>
        <p:spPr>
          <a:xfrm>
            <a:off x="1314450" y="1371600"/>
            <a:ext cx="1708192" cy="2133600"/>
          </a:xfrm>
          <a:prstGeom prst="rect">
            <a:avLst/>
          </a:prstGeom>
        </p:spPr>
      </p:pic>
      <p:pic>
        <p:nvPicPr>
          <p:cNvPr id="6" name="Quyển sách">
            <a:extLst>
              <a:ext uri="{FF2B5EF4-FFF2-40B4-BE49-F238E27FC236}">
                <a16:creationId xmlns="" xmlns:a16="http://schemas.microsoft.com/office/drawing/2014/main" id="{B526BCD6-ED29-02EE-796C-C93C50ED07E8}"/>
              </a:ext>
            </a:extLst>
          </p:cNvPr>
          <p:cNvPicPr/>
          <p:nvPr/>
        </p:nvPicPr>
        <p:blipFill rotWithShape="1">
          <a:blip r:embed="rId5" cstate="print">
            <a:extLst>
              <a:ext uri="{28A0092B-C50C-407E-A947-70E740481C1C}">
                <a14:useLocalDpi xmlns:a14="http://schemas.microsoft.com/office/drawing/2010/main" val="0"/>
              </a:ext>
            </a:extLst>
          </a:blip>
          <a:srcRect t="25" b="25"/>
          <a:stretch>
            <a:fillRect/>
          </a:stretch>
        </p:blipFill>
        <p:spPr>
          <a:xfrm>
            <a:off x="6774211" y="679435"/>
            <a:ext cx="2107406" cy="1657350"/>
          </a:xfrm>
          <a:prstGeom prst="rect">
            <a:avLst/>
          </a:prstGeom>
        </p:spPr>
      </p:pic>
      <p:sp>
        <p:nvSpPr>
          <p:cNvPr id="7" name="TextBox 6">
            <a:extLst>
              <a:ext uri="{FF2B5EF4-FFF2-40B4-BE49-F238E27FC236}">
                <a16:creationId xmlns="" xmlns:a16="http://schemas.microsoft.com/office/drawing/2014/main" id="{5E1AEE08-7F69-7344-B91B-1B76CAA9442B}"/>
              </a:ext>
            </a:extLst>
          </p:cNvPr>
          <p:cNvSpPr txBox="1"/>
          <p:nvPr/>
        </p:nvSpPr>
        <p:spPr>
          <a:xfrm>
            <a:off x="7061936" y="665798"/>
            <a:ext cx="1251561" cy="646331"/>
          </a:xfrm>
          <a:prstGeom prst="rect">
            <a:avLst/>
          </a:prstGeom>
          <a:noFill/>
        </p:spPr>
        <p:txBody>
          <a:bodyPr wrap="non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Tuần</a:t>
            </a:r>
            <a:r>
              <a:rPr lang="en-US" b="1" dirty="0">
                <a:solidFill>
                  <a:srgbClr val="00B05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 xmlns:a16="http://schemas.microsoft.com/office/drawing/2014/main" id="{73311A85-E336-5803-8547-0C082FF48083}"/>
              </a:ext>
            </a:extLst>
          </p:cNvPr>
          <p:cNvSpPr txBox="1"/>
          <p:nvPr/>
        </p:nvSpPr>
        <p:spPr>
          <a:xfrm>
            <a:off x="7849233" y="1041028"/>
            <a:ext cx="825867"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21 </a:t>
            </a:r>
          </a:p>
        </p:txBody>
      </p:sp>
      <p:sp>
        <p:nvSpPr>
          <p:cNvPr id="9" name="TextBox 8">
            <a:extLst>
              <a:ext uri="{FF2B5EF4-FFF2-40B4-BE49-F238E27FC236}">
                <a16:creationId xmlns="" xmlns:a16="http://schemas.microsoft.com/office/drawing/2014/main" id="{4D70684F-5167-07E6-2A48-72F6BBFD8148}"/>
              </a:ext>
            </a:extLst>
          </p:cNvPr>
          <p:cNvSpPr txBox="1"/>
          <p:nvPr/>
        </p:nvSpPr>
        <p:spPr>
          <a:xfrm>
            <a:off x="3290659" y="2096415"/>
            <a:ext cx="4325223" cy="769441"/>
          </a:xfrm>
          <a:prstGeom prst="rect">
            <a:avLst/>
          </a:prstGeom>
          <a:noFill/>
        </p:spPr>
        <p:txBody>
          <a:bodyPr wrap="none" rtlCol="0">
            <a:spAutoFit/>
          </a:bodyPr>
          <a:lstStyle/>
          <a:p>
            <a:r>
              <a:rPr lang="en-US" sz="4400" b="1" dirty="0" err="1">
                <a:solidFill>
                  <a:srgbClr val="C00000"/>
                </a:solidFill>
                <a:latin typeface="Times New Roman" panose="02020603050405020304" pitchFamily="18" charset="0"/>
                <a:cs typeface="Times New Roman" panose="02020603050405020304" pitchFamily="18" charset="0"/>
              </a:rPr>
              <a:t>Chuyện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bốn</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mùa</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F4210A1-C0BF-9194-E4E4-2B35AFA6F218}"/>
              </a:ext>
            </a:extLst>
          </p:cNvPr>
          <p:cNvSpPr txBox="1"/>
          <p:nvPr/>
        </p:nvSpPr>
        <p:spPr>
          <a:xfrm>
            <a:off x="1804143" y="2140785"/>
            <a:ext cx="971741"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Bài</a:t>
            </a:r>
            <a:r>
              <a:rPr lang="en-US" sz="2800" b="1" dirty="0">
                <a:solidFill>
                  <a:schemeClr val="bg1"/>
                </a:solidFill>
                <a:latin typeface="Times New Roman" panose="02020603050405020304" pitchFamily="18" charset="0"/>
                <a:cs typeface="Times New Roman" panose="02020603050405020304" pitchFamily="18" charset="0"/>
              </a:rPr>
              <a:t> 1</a:t>
            </a:r>
          </a:p>
        </p:txBody>
      </p:sp>
      <p:sp>
        <p:nvSpPr>
          <p:cNvPr id="11" name="TextBox 10">
            <a:extLst>
              <a:ext uri="{FF2B5EF4-FFF2-40B4-BE49-F238E27FC236}">
                <a16:creationId xmlns="" xmlns:a16="http://schemas.microsoft.com/office/drawing/2014/main" id="{74263E53-1A23-248B-7B81-4E50DE5F5442}"/>
              </a:ext>
            </a:extLst>
          </p:cNvPr>
          <p:cNvSpPr txBox="1"/>
          <p:nvPr/>
        </p:nvSpPr>
        <p:spPr>
          <a:xfrm>
            <a:off x="6605719" y="3241910"/>
            <a:ext cx="1492140"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Trang 26</a:t>
            </a:r>
          </a:p>
        </p:txBody>
      </p:sp>
    </p:spTree>
    <p:extLst>
      <p:ext uri="{BB962C8B-B14F-4D97-AF65-F5344CB8AC3E}">
        <p14:creationId xmlns:p14="http://schemas.microsoft.com/office/powerpoint/2010/main" val="11734303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 xmlns:a16="http://schemas.microsoft.com/office/drawing/2014/main" id="{B701B125-4BF3-4575-825F-184D7BE584F5}"/>
              </a:ext>
            </a:extLst>
          </p:cNvPr>
          <p:cNvSpPr txBox="1"/>
          <p:nvPr/>
        </p:nvSpPr>
        <p:spPr>
          <a:xfrm>
            <a:off x="181535" y="853608"/>
            <a:ext cx="8743950" cy="6093976"/>
          </a:xfrm>
          <a:prstGeom prst="rect">
            <a:avLst/>
          </a:prstGeom>
          <a:noFill/>
        </p:spPr>
        <p:txBody>
          <a:bodyPr wrap="square" rtlCol="0">
            <a:spAutoFit/>
          </a:bodyPr>
          <a:lstStyle/>
          <a:p>
            <a:pPr>
              <a:spcAft>
                <a:spcPts val="1200"/>
              </a:spcAft>
            </a:pPr>
            <a:r>
              <a:rPr lang="en-US" sz="4000" b="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Một ngày đầu năm, bốn nàng tiên Xuân, Hạ, Thu, Đông gặp nhau. Đông cầm tay Xuân, bảo:</a:t>
            </a:r>
          </a:p>
          <a:p>
            <a:pPr>
              <a:spcAft>
                <a:spcPts val="1200"/>
              </a:spcAft>
            </a:pPr>
            <a:r>
              <a:rPr lang="en-US" sz="4000" b="1">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 Ai cũng yêu chị. Chị về, vườn cây nào cũng đâm chồi nảy lộc.</a:t>
            </a:r>
          </a:p>
          <a:p>
            <a:pPr>
              <a:spcAft>
                <a:spcPts val="1200"/>
              </a:spcAft>
            </a:pPr>
            <a:r>
              <a:rPr lang="en-US" sz="4000" b="1">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Xuân nói:</a:t>
            </a:r>
          </a:p>
          <a:p>
            <a:pPr>
              <a:spcAft>
                <a:spcPts val="1200"/>
              </a:spcAft>
            </a:pPr>
            <a:r>
              <a:rPr lang="en-US" sz="4000" b="1">
                <a:effectLst>
                  <a:outerShdw blurRad="38100" dist="38100" dir="2700000" algn="tl">
                    <a:srgbClr val="000000">
                      <a:alpha val="43137"/>
                    </a:srgbClr>
                  </a:outerShdw>
                </a:effectLst>
                <a:latin typeface="Times New Roman" pitchFamily="18" charset="0"/>
                <a:cs typeface="Times New Roman" pitchFamily="18" charset="0"/>
              </a:rPr>
              <a:t>   </a:t>
            </a:r>
            <a:r>
              <a:rPr lang="vi-VN" sz="4000" b="1">
                <a:effectLst>
                  <a:outerShdw blurRad="38100" dist="38100" dir="2700000" algn="tl">
                    <a:srgbClr val="000000">
                      <a:alpha val="43137"/>
                    </a:srgbClr>
                  </a:outerShdw>
                </a:effectLst>
                <a:latin typeface="Times New Roman" pitchFamily="18" charset="0"/>
                <a:cs typeface="Times New Roman" pitchFamily="18" charset="0"/>
              </a:rPr>
              <a:t>- Nhưng phải có nắng của em Hạ, cây trong vườn mới đơm trái ngọt, các cô cậu học trò mới được nghỉ hè.</a:t>
            </a:r>
            <a:endParaRPr lang="vi-VN"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0" y="28487"/>
            <a:ext cx="2914650" cy="1339632"/>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0" name="Oval 9">
            <a:extLst>
              <a:ext uri="{FF2B5EF4-FFF2-40B4-BE49-F238E27FC236}">
                <a16:creationId xmlns="" xmlns:a16="http://schemas.microsoft.com/office/drawing/2014/main" id="{04968620-A1ED-467F-8101-98F7682C1561}"/>
              </a:ext>
            </a:extLst>
          </p:cNvPr>
          <p:cNvSpPr/>
          <p:nvPr/>
        </p:nvSpPr>
        <p:spPr>
          <a:xfrm>
            <a:off x="148759" y="853608"/>
            <a:ext cx="569819" cy="629691"/>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a:t>
            </a:r>
          </a:p>
        </p:txBody>
      </p:sp>
      <p:sp>
        <p:nvSpPr>
          <p:cNvPr id="23" name="TextBox 22">
            <a:extLst>
              <a:ext uri="{FF2B5EF4-FFF2-40B4-BE49-F238E27FC236}">
                <a16:creationId xmlns="" xmlns:a16="http://schemas.microsoft.com/office/drawing/2014/main" id="{33209D32-826F-4017-BBCF-AC5317326F7A}"/>
              </a:ext>
            </a:extLst>
          </p:cNvPr>
          <p:cNvSpPr txBox="1"/>
          <p:nvPr/>
        </p:nvSpPr>
        <p:spPr>
          <a:xfrm>
            <a:off x="3378545" y="84167"/>
            <a:ext cx="4479816"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957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 xmlns:a16="http://schemas.microsoft.com/office/drawing/2014/main" id="{B701B125-4BF3-4575-825F-184D7BE584F5}"/>
              </a:ext>
            </a:extLst>
          </p:cNvPr>
          <p:cNvSpPr txBox="1"/>
          <p:nvPr/>
        </p:nvSpPr>
        <p:spPr>
          <a:xfrm>
            <a:off x="109885" y="904861"/>
            <a:ext cx="9296835" cy="6555641"/>
          </a:xfrm>
          <a:prstGeom prst="rect">
            <a:avLst/>
          </a:prstGeom>
          <a:noFill/>
        </p:spPr>
        <p:txBody>
          <a:bodyPr wrap="square" rtlCol="0">
            <a:spAutoFit/>
          </a:bodyPr>
          <a:lstStyle/>
          <a:p>
            <a:pPr>
              <a:spcAft>
                <a:spcPts val="1200"/>
              </a:spcAft>
            </a:pPr>
            <a:r>
              <a:rPr lang="en-US" sz="2400" b="1">
                <a:solidFill>
                  <a:prstClr val="black"/>
                </a:solidFill>
                <a:effectLst>
                  <a:outerShdw blurRad="38100" dist="38100" dir="2700000" algn="tl">
                    <a:srgbClr val="000000">
                      <a:alpha val="43137"/>
                    </a:srgbClr>
                  </a:outerShdw>
                </a:effectLst>
                <a:latin typeface="+mj-lt"/>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Cô nàng hạ tinh nghịch xen vào:</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Thế mà thiếu nhi lại thích em Thu nhất. Không có Thu làm sao có vườn bưởi chín vàng, có đêm trăng rằm rước đèn phá cỗ,..</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Đông giọng buồn buồn:</a:t>
            </a:r>
          </a:p>
          <a:p>
            <a:pPr marL="342900" indent="-342900">
              <a:spcAft>
                <a:spcPts val="1200"/>
              </a:spcAft>
              <a:buFontTx/>
              <a:buChar char="-"/>
            </a:pPr>
            <a:r>
              <a:rPr lang="vi-VN" sz="3600" b="1">
                <a:effectLst>
                  <a:outerShdw blurRad="38100" dist="38100" dir="2700000" algn="tl">
                    <a:srgbClr val="000000">
                      <a:alpha val="43137"/>
                    </a:srgbClr>
                  </a:outerShdw>
                </a:effectLst>
                <a:latin typeface="Times New Roman" pitchFamily="18" charset="0"/>
                <a:cs typeface="Times New Roman" pitchFamily="18" charset="0"/>
              </a:rPr>
              <a:t>Chỉ có em là chẳng ai yêu.</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Thu đặt tay lên vai Đông, thủ thỉ:</a:t>
            </a:r>
          </a:p>
          <a:p>
            <a:pPr>
              <a:spcAft>
                <a:spcPts val="1200"/>
              </a:spcAft>
            </a:pPr>
            <a:r>
              <a:rPr lang="vi-VN" sz="3600" b="1">
                <a:effectLst>
                  <a:outerShdw blurRad="38100" dist="38100" dir="2700000" algn="tl">
                    <a:srgbClr val="000000">
                      <a:alpha val="43137"/>
                    </a:srgbClr>
                  </a:outerShdw>
                </a:effectLst>
                <a:latin typeface="Times New Roman" pitchFamily="18" charset="0"/>
                <a:cs typeface="Times New Roman" pitchFamily="18" charset="0"/>
              </a:rPr>
              <a:t>- Có em mới có bập bùng bếp lửa, có giấc ngủ ấm trong chăn. Sao lại không yêu em được?</a:t>
            </a:r>
          </a:p>
          <a:p>
            <a:pPr algn="just" defTabSz="913981">
              <a:defRPr/>
            </a:pPr>
            <a:r>
              <a:rPr lang="en-US" sz="3600" b="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endParaRPr lang="vi-VN"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ounded Rectangle 8"/>
          <p:cNvSpPr/>
          <p:nvPr/>
        </p:nvSpPr>
        <p:spPr>
          <a:xfrm>
            <a:off x="0" y="28487"/>
            <a:ext cx="2914650" cy="1339632"/>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2" name="Oval 11">
            <a:extLst>
              <a:ext uri="{FF2B5EF4-FFF2-40B4-BE49-F238E27FC236}">
                <a16:creationId xmlns="" xmlns:a16="http://schemas.microsoft.com/office/drawing/2014/main" id="{9182210C-B2D0-4879-8C58-6E8D806B478B}"/>
              </a:ext>
            </a:extLst>
          </p:cNvPr>
          <p:cNvSpPr/>
          <p:nvPr/>
        </p:nvSpPr>
        <p:spPr>
          <a:xfrm>
            <a:off x="181535" y="915272"/>
            <a:ext cx="517112" cy="621389"/>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a:t>
            </a:r>
          </a:p>
        </p:txBody>
      </p:sp>
      <p:sp>
        <p:nvSpPr>
          <p:cNvPr id="23" name="TextBox 22">
            <a:extLst>
              <a:ext uri="{FF2B5EF4-FFF2-40B4-BE49-F238E27FC236}">
                <a16:creationId xmlns="" xmlns:a16="http://schemas.microsoft.com/office/drawing/2014/main" id="{33209D32-826F-4017-BBCF-AC5317326F7A}"/>
              </a:ext>
            </a:extLst>
          </p:cNvPr>
          <p:cNvSpPr txBox="1"/>
          <p:nvPr/>
        </p:nvSpPr>
        <p:spPr>
          <a:xfrm>
            <a:off x="3597863" y="48494"/>
            <a:ext cx="4479816"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2345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 xmlns:a16="http://schemas.microsoft.com/office/drawing/2014/main" id="{B701B125-4BF3-4575-825F-184D7BE584F5}"/>
              </a:ext>
            </a:extLst>
          </p:cNvPr>
          <p:cNvSpPr txBox="1"/>
          <p:nvPr/>
        </p:nvSpPr>
        <p:spPr>
          <a:xfrm>
            <a:off x="79290" y="1428117"/>
            <a:ext cx="9078747" cy="7048083"/>
          </a:xfrm>
          <a:prstGeom prst="rect">
            <a:avLst/>
          </a:prstGeom>
          <a:noFill/>
        </p:spPr>
        <p:txBody>
          <a:bodyPr wrap="square" rtlCol="0">
            <a:spAutoFit/>
          </a:bodyPr>
          <a:lstStyle/>
          <a:p>
            <a:pPr>
              <a:spcAft>
                <a:spcPts val="1200"/>
              </a:spcAft>
            </a:pPr>
            <a:r>
              <a:rPr lang="en-US" sz="2400" b="1">
                <a:solidFill>
                  <a:prstClr val="black"/>
                </a:solidFill>
                <a:effectLst>
                  <a:outerShdw blurRad="38100" dist="38100" dir="2700000" algn="tl">
                    <a:srgbClr val="000000">
                      <a:alpha val="43137"/>
                    </a:srgbClr>
                  </a:outerShdw>
                </a:effectLst>
                <a:latin typeface="+mj-lt"/>
                <a:cs typeface="Times New Roman" pitchFamily="18" charset="0"/>
              </a:rPr>
              <a:t>	</a:t>
            </a:r>
            <a:r>
              <a:rPr lang="vi-VN" sz="3600" b="1">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3600" b="1">
                <a:effectLst>
                  <a:outerShdw blurRad="38100" dist="38100" dir="2700000" algn="tl">
                    <a:srgbClr val="000000">
                      <a:alpha val="43137"/>
                    </a:srgbClr>
                  </a:outerShdw>
                </a:effectLst>
                <a:latin typeface="+mj-lt"/>
              </a:rPr>
              <a:t>    - </a:t>
            </a:r>
            <a:r>
              <a:rPr lang="vi-VN" sz="3600" b="1">
                <a:effectLst>
                  <a:outerShdw blurRad="38100" dist="38100" dir="2700000" algn="tl">
                    <a:srgbClr val="000000">
                      <a:alpha val="43137"/>
                    </a:srgbClr>
                  </a:outerShdw>
                </a:effectLst>
                <a:latin typeface="+mj-lt"/>
              </a:rPr>
              <a:t>Các 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đáng yêu.</a:t>
            </a:r>
            <a:endParaRPr lang="en-US" sz="3600" b="1">
              <a:effectLst>
                <a:outerShdw blurRad="38100" dist="38100" dir="2700000" algn="tl">
                  <a:srgbClr val="000000">
                    <a:alpha val="43137"/>
                  </a:srgbClr>
                </a:outerShdw>
              </a:effectLst>
              <a:latin typeface="+mj-lt"/>
            </a:endParaRPr>
          </a:p>
          <a:p>
            <a:pPr marL="457200" indent="-457200">
              <a:spcAft>
                <a:spcPts val="1200"/>
              </a:spcAft>
              <a:buFontTx/>
              <a:buChar char="-"/>
            </a:pPr>
            <a:r>
              <a:rPr lang="en-US" sz="3600" b="1">
                <a:effectLst>
                  <a:outerShdw blurRad="38100" dist="38100" dir="2700000" algn="tl">
                    <a:srgbClr val="000000">
                      <a:alpha val="43137"/>
                    </a:srgbClr>
                  </a:outerShdw>
                </a:effectLst>
                <a:latin typeface="+mj-lt"/>
              </a:rPr>
              <a:t>                                                  </a:t>
            </a:r>
            <a:r>
              <a:rPr lang="vi-VN" sz="3600" b="1">
                <a:effectLst>
                  <a:outerShdw blurRad="38100" dist="38100" dir="2700000" algn="tl">
                    <a:srgbClr val="000000">
                      <a:alpha val="43137"/>
                    </a:srgbClr>
                  </a:outerShdw>
                </a:effectLst>
                <a:latin typeface="+mj-lt"/>
              </a:rPr>
              <a:t>Theo Từ Nguyên Tĩnh</a:t>
            </a:r>
            <a:endParaRPr lang="en-US" sz="3600" b="1" dirty="0">
              <a:effectLst>
                <a:outerShdw blurRad="38100" dist="38100" dir="2700000" algn="tl">
                  <a:srgbClr val="000000">
                    <a:alpha val="43137"/>
                  </a:srgbClr>
                </a:outerShdw>
              </a:effectLst>
              <a:latin typeface="+mj-lt"/>
            </a:endParaRPr>
          </a:p>
        </p:txBody>
      </p:sp>
      <p:sp>
        <p:nvSpPr>
          <p:cNvPr id="9" name="Rounded Rectangle 8"/>
          <p:cNvSpPr/>
          <p:nvPr/>
        </p:nvSpPr>
        <p:spPr>
          <a:xfrm>
            <a:off x="0" y="28487"/>
            <a:ext cx="2914650" cy="1339632"/>
          </a:xfrm>
          <a:prstGeom prst="roundRect">
            <a:avLst>
              <a:gd name="adj" fmla="val 18361"/>
            </a:avLst>
          </a:prstGeom>
          <a:solidFill>
            <a:srgbClr val="FFF1C6"/>
          </a:solidFill>
        </p:spPr>
        <p:txBody>
          <a:bodyPr wrap="square">
            <a:spAutoFit/>
          </a:bodyPr>
          <a:lstStyle/>
          <a:p>
            <a:pPr lvl="0" algn="ctr">
              <a:defRPr/>
            </a:pPr>
            <a:r>
              <a:rPr lang="en-US" altLang="zh-CN" sz="3600" b="1" kern="0">
                <a:solidFill>
                  <a:srgbClr val="FF0000"/>
                </a:solidFill>
                <a:latin typeface="Times New Roman" pitchFamily="18" charset="0"/>
                <a:ea typeface="inpin heiti" charset="-122"/>
                <a:cs typeface="Times New Roman" pitchFamily="18" charset="0"/>
              </a:rPr>
              <a:t>Đọc nối tiếp đoạn</a:t>
            </a:r>
            <a:endParaRPr lang="zh-CN" altLang="en-US" sz="3600" b="1" kern="0" dirty="0">
              <a:solidFill>
                <a:srgbClr val="FF0000"/>
              </a:solidFill>
              <a:latin typeface="Times New Roman" pitchFamily="18" charset="0"/>
              <a:ea typeface="inpin heiti" charset="-122"/>
              <a:cs typeface="Times New Roman" pitchFamily="18" charset="0"/>
            </a:endParaRPr>
          </a:p>
        </p:txBody>
      </p:sp>
      <p:sp>
        <p:nvSpPr>
          <p:cNvPr id="18" name="Oval 17">
            <a:extLst>
              <a:ext uri="{FF2B5EF4-FFF2-40B4-BE49-F238E27FC236}">
                <a16:creationId xmlns="" xmlns:a16="http://schemas.microsoft.com/office/drawing/2014/main" id="{7D33F7FF-D45A-4EBA-BA8C-3D50D9E119DD}"/>
              </a:ext>
            </a:extLst>
          </p:cNvPr>
          <p:cNvSpPr/>
          <p:nvPr/>
        </p:nvSpPr>
        <p:spPr>
          <a:xfrm>
            <a:off x="181648" y="1297677"/>
            <a:ext cx="596424" cy="683641"/>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3</a:t>
            </a:r>
          </a:p>
        </p:txBody>
      </p:sp>
      <p:sp>
        <p:nvSpPr>
          <p:cNvPr id="23" name="TextBox 22">
            <a:extLst>
              <a:ext uri="{FF2B5EF4-FFF2-40B4-BE49-F238E27FC236}">
                <a16:creationId xmlns="" xmlns:a16="http://schemas.microsoft.com/office/drawing/2014/main" id="{33209D32-826F-4017-BBCF-AC5317326F7A}"/>
              </a:ext>
            </a:extLst>
          </p:cNvPr>
          <p:cNvSpPr txBox="1"/>
          <p:nvPr/>
        </p:nvSpPr>
        <p:spPr>
          <a:xfrm>
            <a:off x="3580251" y="28488"/>
            <a:ext cx="4479816" cy="769441"/>
          </a:xfrm>
          <a:prstGeom prst="rect">
            <a:avLst/>
          </a:prstGeom>
          <a:noFill/>
        </p:spPr>
        <p:txBody>
          <a:bodyPr wrap="square" rtlCol="0">
            <a:spAutoFit/>
          </a:bodyPr>
          <a:lstStyle/>
          <a:p>
            <a:pPr algn="just" defTabSz="913981">
              <a:defRPr/>
            </a:pPr>
            <a:r>
              <a:rPr lang="en-US" sz="44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1783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538" y="1825803"/>
            <a:ext cx="4124281" cy="34094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5803"/>
            <a:ext cx="4260379" cy="34494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15"/>
          <p:cNvSpPr txBox="1">
            <a:spLocks noChangeArrowheads="1"/>
          </p:cNvSpPr>
          <p:nvPr/>
        </p:nvSpPr>
        <p:spPr bwMode="auto">
          <a:xfrm>
            <a:off x="348019" y="572048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4800" b="1" dirty="0" err="1">
                <a:solidFill>
                  <a:srgbClr val="FF0000"/>
                </a:solidFill>
              </a:rPr>
              <a:t>Đâm</a:t>
            </a:r>
            <a:r>
              <a:rPr lang="en-US" altLang="en-US" sz="4800" b="1" dirty="0">
                <a:solidFill>
                  <a:srgbClr val="FF0000"/>
                </a:solidFill>
              </a:rPr>
              <a:t> </a:t>
            </a:r>
            <a:r>
              <a:rPr lang="en-US" altLang="en-US" sz="4800" b="1" dirty="0" err="1">
                <a:solidFill>
                  <a:srgbClr val="FF0000"/>
                </a:solidFill>
              </a:rPr>
              <a:t>chồi</a:t>
            </a:r>
            <a:r>
              <a:rPr lang="en-US" altLang="en-US" sz="4800" b="1" dirty="0">
                <a:solidFill>
                  <a:srgbClr val="FF0000"/>
                </a:solidFill>
              </a:rPr>
              <a:t>:</a:t>
            </a:r>
            <a:r>
              <a:rPr lang="en-US" altLang="en-US" sz="4800" b="1" dirty="0"/>
              <a:t> </a:t>
            </a:r>
            <a:r>
              <a:rPr lang="en-US" altLang="en-US" sz="4800" b="1" dirty="0" err="1"/>
              <a:t>mọc</a:t>
            </a:r>
            <a:r>
              <a:rPr lang="en-US" altLang="en-US" sz="4800" b="1" dirty="0"/>
              <a:t> </a:t>
            </a:r>
            <a:r>
              <a:rPr lang="en-US" altLang="en-US" sz="4800" b="1" dirty="0" err="1"/>
              <a:t>ra</a:t>
            </a:r>
            <a:r>
              <a:rPr lang="en-US" altLang="en-US" sz="4800" b="1" dirty="0"/>
              <a:t> </a:t>
            </a:r>
            <a:r>
              <a:rPr lang="en-US" altLang="en-US" sz="4800" b="1" dirty="0" err="1"/>
              <a:t>những</a:t>
            </a:r>
            <a:r>
              <a:rPr lang="en-US" altLang="en-US" sz="4800" b="1" dirty="0"/>
              <a:t> </a:t>
            </a:r>
            <a:r>
              <a:rPr lang="en-US" altLang="en-US" sz="4800" b="1" dirty="0" err="1"/>
              <a:t>mầm</a:t>
            </a:r>
            <a:r>
              <a:rPr lang="en-US" altLang="en-US" sz="4800" b="1" dirty="0"/>
              <a:t> non, </a:t>
            </a:r>
            <a:r>
              <a:rPr lang="en-US" altLang="en-US" sz="4800" b="1" dirty="0" err="1"/>
              <a:t>lá</a:t>
            </a:r>
            <a:r>
              <a:rPr lang="en-US" altLang="en-US" sz="4800" b="1" dirty="0"/>
              <a:t> non.</a:t>
            </a:r>
          </a:p>
        </p:txBody>
      </p:sp>
      <p:sp>
        <p:nvSpPr>
          <p:cNvPr id="2" name="Oval 1"/>
          <p:cNvSpPr/>
          <p:nvPr/>
        </p:nvSpPr>
        <p:spPr>
          <a:xfrm>
            <a:off x="1988819" y="197980"/>
            <a:ext cx="5153297" cy="1031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NGHĨA TỪ</a:t>
            </a:r>
          </a:p>
        </p:txBody>
      </p:sp>
    </p:spTree>
    <p:extLst>
      <p:ext uri="{BB962C8B-B14F-4D97-AF65-F5344CB8AC3E}">
        <p14:creationId xmlns:p14="http://schemas.microsoft.com/office/powerpoint/2010/main" val="8849616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ổng Hợp Hình Ảnh Chồi Non Đẹp Về Những Chồi Non Đầy Sứ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20" y="368489"/>
            <a:ext cx="7840639" cy="49268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1729853" y="5484472"/>
            <a:ext cx="49541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4800" b="1">
                <a:solidFill>
                  <a:srgbClr val="FF0000"/>
                </a:solidFill>
                <a:effectLst>
                  <a:outerShdw blurRad="38100" dist="38100" dir="2700000" algn="tl">
                    <a:srgbClr val="000000">
                      <a:alpha val="43137"/>
                    </a:srgbClr>
                  </a:outerShdw>
                </a:effectLst>
              </a:rPr>
              <a:t>Nảy lộc: </a:t>
            </a:r>
            <a:r>
              <a:rPr lang="vi-VN" sz="4800" b="1">
                <a:effectLst>
                  <a:outerShdw blurRad="38100" dist="38100" dir="2700000" algn="tl">
                    <a:srgbClr val="000000">
                      <a:alpha val="43137"/>
                    </a:srgbClr>
                  </a:outerShdw>
                </a:effectLst>
              </a:rPr>
              <a:t>chồi lá non</a:t>
            </a:r>
            <a:r>
              <a:rPr lang="en-US" altLang="en-US" sz="4800" b="1"/>
              <a:t>.</a:t>
            </a:r>
            <a:endParaRPr lang="en-US" altLang="en-US" sz="4800" b="1" dirty="0"/>
          </a:p>
        </p:txBody>
      </p:sp>
    </p:spTree>
    <p:extLst>
      <p:ext uri="{BB962C8B-B14F-4D97-AF65-F5344CB8AC3E}">
        <p14:creationId xmlns:p14="http://schemas.microsoft.com/office/powerpoint/2010/main" val="1058688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5"/>
          <p:cNvGrpSpPr>
            <a:grpSpLocks/>
          </p:cNvGrpSpPr>
          <p:nvPr/>
        </p:nvGrpSpPr>
        <p:grpSpPr bwMode="auto">
          <a:xfrm>
            <a:off x="61371" y="4267201"/>
            <a:ext cx="9082629" cy="2555875"/>
            <a:chOff x="-6350" y="6061075"/>
            <a:chExt cx="12204701" cy="2527300"/>
          </a:xfrm>
        </p:grpSpPr>
        <p:sp>
          <p:nvSpPr>
            <p:cNvPr id="10" name="Freeform 9"/>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5" name="Freeform 14"/>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Freeform 24"/>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Freeform 34"/>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Freeform 44"/>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Freeform 54"/>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4" name="Oval 63"/>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1" name="Freeform 80"/>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2" name="Freeform 91"/>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Freeform 101"/>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Oval 110"/>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3" name="Freeform 122"/>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Oval 131"/>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3" name="Rectangle 132"/>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1" name="Freeform 150"/>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908" y="482059"/>
            <a:ext cx="4262509" cy="3901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7465" y="508933"/>
            <a:ext cx="4441946" cy="3840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p:cNvSpPr txBox="1">
            <a:spLocks noChangeArrowheads="1"/>
          </p:cNvSpPr>
          <p:nvPr/>
        </p:nvSpPr>
        <p:spPr bwMode="auto">
          <a:xfrm>
            <a:off x="3052896" y="4986754"/>
            <a:ext cx="379554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spcBef>
                <a:spcPct val="50000"/>
              </a:spcBef>
            </a:pPr>
            <a:r>
              <a:rPr lang="en-US" altLang="en-US" sz="5400" b="1" dirty="0" err="1">
                <a:solidFill>
                  <a:srgbClr val="FF0000"/>
                </a:solidFill>
              </a:rPr>
              <a:t>Đơm</a:t>
            </a:r>
            <a:r>
              <a:rPr lang="en-US" altLang="en-US" sz="5400" b="1" dirty="0">
                <a:solidFill>
                  <a:srgbClr val="FF0000"/>
                </a:solidFill>
              </a:rPr>
              <a:t>:</a:t>
            </a:r>
            <a:r>
              <a:rPr lang="en-US" altLang="en-US" sz="5400" b="1" dirty="0"/>
              <a:t> </a:t>
            </a:r>
            <a:r>
              <a:rPr lang="en-US" altLang="en-US" sz="5400" b="1" dirty="0" err="1"/>
              <a:t>nảy</a:t>
            </a:r>
            <a:r>
              <a:rPr lang="en-US" altLang="en-US" sz="5400" b="1" dirty="0"/>
              <a:t> ra.</a:t>
            </a:r>
          </a:p>
        </p:txBody>
      </p:sp>
    </p:spTree>
    <p:extLst>
      <p:ext uri="{BB962C8B-B14F-4D97-AF65-F5344CB8AC3E}">
        <p14:creationId xmlns:p14="http://schemas.microsoft.com/office/powerpoint/2010/main" val="23792380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697" y="1641081"/>
            <a:ext cx="8047772" cy="1277914"/>
          </a:xfrm>
          <a:prstGeom prst="rect">
            <a:avLst/>
          </a:prstGeom>
        </p:spPr>
        <p:txBody>
          <a:bodyPr wrap="square">
            <a:spAutoFit/>
          </a:bodyPr>
          <a:lstStyle/>
          <a:p>
            <a:pPr algn="just">
              <a:lnSpc>
                <a:spcPct val="107000"/>
              </a:lnSpc>
              <a:spcAft>
                <a:spcPts val="0"/>
              </a:spcAft>
            </a:pP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bập</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bùng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bếp</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lửa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sàn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ngủ</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ấm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chăn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59690" y="280539"/>
            <a:ext cx="6191118" cy="1015663"/>
          </a:xfrm>
          <a:prstGeom prst="rect">
            <a:avLst/>
          </a:prstGeom>
          <a:solidFill>
            <a:srgbClr val="92D050"/>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8047" y="3134519"/>
            <a:ext cx="7836917" cy="1870705"/>
          </a:xfrm>
          <a:prstGeom prst="rect">
            <a:avLst/>
          </a:prstGeom>
        </p:spPr>
        <p:txBody>
          <a:bodyPr wrap="square">
            <a:spAutoFit/>
          </a:bodyPr>
          <a:lstStyle/>
          <a:p>
            <a:pPr algn="just">
              <a:lnSpc>
                <a:spcPct val="107000"/>
              </a:lnSpc>
              <a:spcAft>
                <a:spcPts val="0"/>
              </a:spcAft>
            </a:pPr>
            <a:r>
              <a:rPr lang="en-US" sz="3600" i="1" dirty="0" err="1">
                <a:latin typeface="Times New Roman" panose="02020603050405020304" pitchFamily="18" charset="0"/>
                <a:ea typeface="Calibri" panose="020F0502020204030204" pitchFamily="34" charset="0"/>
                <a:cs typeface="Times New Roman" panose="02020603050405020304" pitchFamily="18" charset="0"/>
              </a:rPr>
              <a:t>Còn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cháu</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ấp</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ủ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cối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đâm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chồi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nảy</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lộc</a:t>
            </a:r>
            <a:r>
              <a:rPr lang="en-US" sz="3600"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组合 5"/>
          <p:cNvGrpSpPr>
            <a:grpSpLocks/>
          </p:cNvGrpSpPr>
          <p:nvPr/>
        </p:nvGrpSpPr>
        <p:grpSpPr bwMode="auto">
          <a:xfrm>
            <a:off x="61371" y="4350367"/>
            <a:ext cx="9082629"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3" name="TextBox 2"/>
          <p:cNvSpPr txBox="1"/>
          <p:nvPr/>
        </p:nvSpPr>
        <p:spPr>
          <a:xfrm>
            <a:off x="1534871" y="1607607"/>
            <a:ext cx="504065" cy="646331"/>
          </a:xfrm>
          <a:prstGeom prst="rect">
            <a:avLst/>
          </a:prstGeom>
          <a:noFill/>
        </p:spPr>
        <p:txBody>
          <a:bodyPr wrap="square" rtlCol="0">
            <a:spAutoFit/>
          </a:bodyPr>
          <a:lstStyle/>
          <a:p>
            <a:r>
              <a:rPr lang="en-US" sz="3600" dirty="0">
                <a:solidFill>
                  <a:srgbClr val="FF0000"/>
                </a:solidFill>
              </a:rPr>
              <a:t>/</a:t>
            </a:r>
          </a:p>
        </p:txBody>
      </p:sp>
      <p:sp>
        <p:nvSpPr>
          <p:cNvPr id="150" name="TextBox 149"/>
          <p:cNvSpPr txBox="1"/>
          <p:nvPr/>
        </p:nvSpPr>
        <p:spPr>
          <a:xfrm>
            <a:off x="6760716" y="1641082"/>
            <a:ext cx="504065" cy="646331"/>
          </a:xfrm>
          <a:prstGeom prst="rect">
            <a:avLst/>
          </a:prstGeom>
          <a:noFill/>
        </p:spPr>
        <p:txBody>
          <a:bodyPr wrap="square" rtlCol="0">
            <a:spAutoFit/>
          </a:bodyPr>
          <a:lstStyle/>
          <a:p>
            <a:r>
              <a:rPr lang="en-US" sz="3600" dirty="0">
                <a:solidFill>
                  <a:srgbClr val="FF0000"/>
                </a:solidFill>
              </a:rPr>
              <a:t>/</a:t>
            </a:r>
          </a:p>
        </p:txBody>
      </p:sp>
      <p:sp>
        <p:nvSpPr>
          <p:cNvPr id="151" name="TextBox 150"/>
          <p:cNvSpPr txBox="1"/>
          <p:nvPr/>
        </p:nvSpPr>
        <p:spPr>
          <a:xfrm>
            <a:off x="4943962" y="2158153"/>
            <a:ext cx="504065" cy="1200329"/>
          </a:xfrm>
          <a:prstGeom prst="rect">
            <a:avLst/>
          </a:prstGeom>
          <a:noFill/>
        </p:spPr>
        <p:txBody>
          <a:bodyPr wrap="square" rtlCol="0">
            <a:spAutoFit/>
          </a:bodyPr>
          <a:lstStyle/>
          <a:p>
            <a:r>
              <a:rPr lang="en-US" sz="3600" dirty="0">
                <a:solidFill>
                  <a:srgbClr val="FF0000"/>
                </a:solidFill>
              </a:rPr>
              <a:t>//</a:t>
            </a:r>
          </a:p>
        </p:txBody>
      </p:sp>
      <p:sp>
        <p:nvSpPr>
          <p:cNvPr id="152" name="TextBox 151"/>
          <p:cNvSpPr txBox="1"/>
          <p:nvPr/>
        </p:nvSpPr>
        <p:spPr>
          <a:xfrm>
            <a:off x="2922805" y="3105371"/>
            <a:ext cx="504065" cy="646331"/>
          </a:xfrm>
          <a:prstGeom prst="rect">
            <a:avLst/>
          </a:prstGeom>
          <a:noFill/>
        </p:spPr>
        <p:txBody>
          <a:bodyPr wrap="square" rtlCol="0">
            <a:spAutoFit/>
          </a:bodyPr>
          <a:lstStyle/>
          <a:p>
            <a:r>
              <a:rPr lang="en-US" sz="3600" dirty="0">
                <a:solidFill>
                  <a:srgbClr val="FF0000"/>
                </a:solidFill>
              </a:rPr>
              <a:t>/</a:t>
            </a:r>
          </a:p>
        </p:txBody>
      </p:sp>
      <p:sp>
        <p:nvSpPr>
          <p:cNvPr id="153" name="TextBox 152"/>
          <p:cNvSpPr txBox="1"/>
          <p:nvPr/>
        </p:nvSpPr>
        <p:spPr>
          <a:xfrm>
            <a:off x="7713621" y="3105364"/>
            <a:ext cx="504065" cy="646331"/>
          </a:xfrm>
          <a:prstGeom prst="rect">
            <a:avLst/>
          </a:prstGeom>
          <a:noFill/>
        </p:spPr>
        <p:txBody>
          <a:bodyPr wrap="square" rtlCol="0">
            <a:spAutoFit/>
          </a:bodyPr>
          <a:lstStyle/>
          <a:p>
            <a:r>
              <a:rPr lang="en-US" sz="3600" dirty="0"/>
              <a:t>/</a:t>
            </a:r>
          </a:p>
        </p:txBody>
      </p:sp>
      <p:sp>
        <p:nvSpPr>
          <p:cNvPr id="154" name="TextBox 153"/>
          <p:cNvSpPr txBox="1"/>
          <p:nvPr/>
        </p:nvSpPr>
        <p:spPr>
          <a:xfrm>
            <a:off x="5352176" y="3668968"/>
            <a:ext cx="504065" cy="1200329"/>
          </a:xfrm>
          <a:prstGeom prst="rect">
            <a:avLst/>
          </a:prstGeom>
          <a:noFill/>
        </p:spPr>
        <p:txBody>
          <a:bodyPr wrap="square" rtlCol="0">
            <a:spAutoFit/>
          </a:bodyPr>
          <a:lstStyle/>
          <a:p>
            <a:r>
              <a:rPr lang="en-US" sz="3600" dirty="0">
                <a:solidFill>
                  <a:srgbClr val="FF0000"/>
                </a:solidFill>
              </a:rPr>
              <a:t>//</a:t>
            </a:r>
          </a:p>
        </p:txBody>
      </p:sp>
      <p:sp>
        <p:nvSpPr>
          <p:cNvPr id="155" name="TextBox 154"/>
          <p:cNvSpPr txBox="1"/>
          <p:nvPr/>
        </p:nvSpPr>
        <p:spPr>
          <a:xfrm>
            <a:off x="1636114" y="3662724"/>
            <a:ext cx="504065"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31501950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ppt_x"/>
                                          </p:val>
                                        </p:tav>
                                        <p:tav tm="100000">
                                          <p:val>
                                            <p:strVal val="#ppt_x"/>
                                          </p:val>
                                        </p:tav>
                                      </p:tavLst>
                                    </p:anim>
                                    <p:anim calcmode="lin" valueType="num">
                                      <p:cBhvr additive="base">
                                        <p:cTn id="18" dur="500" fill="hold"/>
                                        <p:tgtEl>
                                          <p:spTgt spid="1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1"/>
                                        </p:tgtEl>
                                        <p:attrNameLst>
                                          <p:attrName>style.visibility</p:attrName>
                                        </p:attrNameLst>
                                      </p:cBhvr>
                                      <p:to>
                                        <p:strVal val="visible"/>
                                      </p:to>
                                    </p:set>
                                    <p:anim calcmode="lin" valueType="num">
                                      <p:cBhvr additive="base">
                                        <p:cTn id="21" dur="500" fill="hold"/>
                                        <p:tgtEl>
                                          <p:spTgt spid="151"/>
                                        </p:tgtEl>
                                        <p:attrNameLst>
                                          <p:attrName>ppt_x</p:attrName>
                                        </p:attrNameLst>
                                      </p:cBhvr>
                                      <p:tavLst>
                                        <p:tav tm="0">
                                          <p:val>
                                            <p:strVal val="#ppt_x"/>
                                          </p:val>
                                        </p:tav>
                                        <p:tav tm="100000">
                                          <p:val>
                                            <p:strVal val="#ppt_x"/>
                                          </p:val>
                                        </p:tav>
                                      </p:tavLst>
                                    </p:anim>
                                    <p:anim calcmode="lin" valueType="num">
                                      <p:cBhvr additive="base">
                                        <p:cTn id="22"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cBhvr additive="base">
                                        <p:cTn id="33" dur="500" fill="hold"/>
                                        <p:tgtEl>
                                          <p:spTgt spid="152"/>
                                        </p:tgtEl>
                                        <p:attrNameLst>
                                          <p:attrName>ppt_x</p:attrName>
                                        </p:attrNameLst>
                                      </p:cBhvr>
                                      <p:tavLst>
                                        <p:tav tm="0">
                                          <p:val>
                                            <p:strVal val="#ppt_x"/>
                                          </p:val>
                                        </p:tav>
                                        <p:tav tm="100000">
                                          <p:val>
                                            <p:strVal val="#ppt_x"/>
                                          </p:val>
                                        </p:tav>
                                      </p:tavLst>
                                    </p:anim>
                                    <p:anim calcmode="lin" valueType="num">
                                      <p:cBhvr additive="base">
                                        <p:cTn id="34" dur="500" fill="hold"/>
                                        <p:tgtEl>
                                          <p:spTgt spid="15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additive="base">
                                        <p:cTn id="41" dur="500" fill="hold"/>
                                        <p:tgtEl>
                                          <p:spTgt spid="154"/>
                                        </p:tgtEl>
                                        <p:attrNameLst>
                                          <p:attrName>ppt_x</p:attrName>
                                        </p:attrNameLst>
                                      </p:cBhvr>
                                      <p:tavLst>
                                        <p:tav tm="0">
                                          <p:val>
                                            <p:strVal val="#ppt_x"/>
                                          </p:val>
                                        </p:tav>
                                        <p:tav tm="100000">
                                          <p:val>
                                            <p:strVal val="#ppt_x"/>
                                          </p:val>
                                        </p:tav>
                                      </p:tavLst>
                                    </p:anim>
                                    <p:anim calcmode="lin" valueType="num">
                                      <p:cBhvr additive="base">
                                        <p:cTn id="42" dur="500" fill="hold"/>
                                        <p:tgtEl>
                                          <p:spTgt spid="1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additive="base">
                                        <p:cTn id="45" dur="500" fill="hold"/>
                                        <p:tgtEl>
                                          <p:spTgt spid="155"/>
                                        </p:tgtEl>
                                        <p:attrNameLst>
                                          <p:attrName>ppt_x</p:attrName>
                                        </p:attrNameLst>
                                      </p:cBhvr>
                                      <p:tavLst>
                                        <p:tav tm="0">
                                          <p:val>
                                            <p:strVal val="#ppt_x"/>
                                          </p:val>
                                        </p:tav>
                                        <p:tav tm="100000">
                                          <p:val>
                                            <p:strVal val="#ppt_x"/>
                                          </p:val>
                                        </p:tav>
                                      </p:tavLst>
                                    </p:anim>
                                    <p:anim calcmode="lin" valueType="num">
                                      <p:cBhvr additive="base">
                                        <p:cTn id="46"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0" grpId="0"/>
      <p:bldP spid="151" grpId="0"/>
      <p:bldP spid="152" grpId="0"/>
      <p:bldP spid="153" grpId="0"/>
      <p:bldP spid="154"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7456" y="2365394"/>
            <a:ext cx="273426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panose="020B0604020202090204"/>
            </a:endParaRPr>
          </a:p>
        </p:txBody>
      </p:sp>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a:fillRect/>
          </a:stretch>
        </p:blipFill>
        <p:spPr>
          <a:xfrm>
            <a:off x="6720841" y="5748126"/>
            <a:ext cx="2587289" cy="1109874"/>
          </a:xfrm>
          <a:prstGeom prst="rect">
            <a:avLst/>
          </a:prstGeom>
        </p:spPr>
      </p:pic>
      <p:sp>
        <p:nvSpPr>
          <p:cNvPr id="3" name="Rectangle 2"/>
          <p:cNvSpPr/>
          <p:nvPr/>
        </p:nvSpPr>
        <p:spPr>
          <a:xfrm>
            <a:off x="704129" y="182745"/>
            <a:ext cx="352951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Luyện</a:t>
            </a:r>
            <a:r>
              <a:rPr kumimoji="0" lang="en-US" altLang="zh-CN" sz="40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40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đọc</a:t>
            </a:r>
            <a:r>
              <a:rPr kumimoji="0" lang="en-US" altLang="zh-CN" sz="40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40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trước</a:t>
            </a:r>
            <a:r>
              <a:rPr kumimoji="0" lang="en-US" altLang="zh-CN" sz="40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40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lớp</a:t>
            </a:r>
            <a:endParaRPr kumimoji="0" lang="zh-CN" altLang="en-US" sz="40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endParaRPr>
          </a:p>
        </p:txBody>
      </p:sp>
      <p:sp>
        <p:nvSpPr>
          <p:cNvPr id="6" name="Rectangle 5"/>
          <p:cNvSpPr/>
          <p:nvPr/>
        </p:nvSpPr>
        <p:spPr>
          <a:xfrm>
            <a:off x="2436608" y="1286833"/>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endParaRPr>
          </a:p>
        </p:txBody>
      </p:sp>
      <p:sp>
        <p:nvSpPr>
          <p:cNvPr id="7" name="Rectangle 6"/>
          <p:cNvSpPr/>
          <p:nvPr/>
        </p:nvSpPr>
        <p:spPr>
          <a:xfrm>
            <a:off x="2311721" y="2472331"/>
            <a:ext cx="179247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đúng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endParaRPr>
          </a:p>
        </p:txBody>
      </p:sp>
      <p:sp>
        <p:nvSpPr>
          <p:cNvPr id="9" name="Oval 8"/>
          <p:cNvSpPr/>
          <p:nvPr/>
        </p:nvSpPr>
        <p:spPr>
          <a:xfrm>
            <a:off x="1853156" y="2512719"/>
            <a:ext cx="378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1</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anose="020B0604020202090204"/>
            </a:endParaRPr>
          </a:p>
        </p:txBody>
      </p:sp>
      <p:sp>
        <p:nvSpPr>
          <p:cNvPr id="10" name="Rounded Rectangle 9"/>
          <p:cNvSpPr/>
          <p:nvPr/>
        </p:nvSpPr>
        <p:spPr>
          <a:xfrm>
            <a:off x="1747456" y="3342382"/>
            <a:ext cx="273426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panose="020B0604020202090204"/>
            </a:endParaRPr>
          </a:p>
        </p:txBody>
      </p:sp>
      <p:sp>
        <p:nvSpPr>
          <p:cNvPr id="11" name="Rectangle 10"/>
          <p:cNvSpPr/>
          <p:nvPr/>
        </p:nvSpPr>
        <p:spPr>
          <a:xfrm>
            <a:off x="2311721" y="3449319"/>
            <a:ext cx="183736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 to,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rõ</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endParaRPr>
          </a:p>
        </p:txBody>
      </p:sp>
      <p:sp>
        <p:nvSpPr>
          <p:cNvPr id="12" name="Oval 11"/>
          <p:cNvSpPr/>
          <p:nvPr/>
        </p:nvSpPr>
        <p:spPr>
          <a:xfrm>
            <a:off x="1853156" y="3489707"/>
            <a:ext cx="378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2</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endParaRPr>
          </a:p>
        </p:txBody>
      </p:sp>
      <p:sp>
        <p:nvSpPr>
          <p:cNvPr id="13" name="Rounded Rectangle 12"/>
          <p:cNvSpPr/>
          <p:nvPr/>
        </p:nvSpPr>
        <p:spPr>
          <a:xfrm>
            <a:off x="1747455" y="4408124"/>
            <a:ext cx="3839455"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endParaRPr kumimoji="0" lang="en-US" sz="1865"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panose="020B0604020202090204"/>
            </a:endParaRPr>
          </a:p>
        </p:txBody>
      </p:sp>
      <p:sp>
        <p:nvSpPr>
          <p:cNvPr id="14" name="Rectangle 13"/>
          <p:cNvSpPr/>
          <p:nvPr/>
        </p:nvSpPr>
        <p:spPr>
          <a:xfrm>
            <a:off x="2311722" y="4515062"/>
            <a:ext cx="34339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Ngắt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nghỉ</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đúng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rPr>
              <a:t>chỗ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endParaRPr>
          </a:p>
        </p:txBody>
      </p:sp>
      <p:sp>
        <p:nvSpPr>
          <p:cNvPr id="15" name="Oval 14"/>
          <p:cNvSpPr/>
          <p:nvPr/>
        </p:nvSpPr>
        <p:spPr>
          <a:xfrm>
            <a:off x="1853156" y="4555449"/>
            <a:ext cx="378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90204"/>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panose="020B0604020202090204"/>
              </a:rPr>
              <a:t>3</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panose="020B0604020202090204"/>
            </a:endParaRPr>
          </a:p>
        </p:txBody>
      </p:sp>
      <p:pic>
        <p:nvPicPr>
          <p:cNvPr id="102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23778" y="2339135"/>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801953" y="3327786"/>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750884" y="4446668"/>
            <a:ext cx="1897862" cy="721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676"/>
            <a:ext cx="545814" cy="816445"/>
          </a:xfrm>
          <a:prstGeom prst="rect">
            <a:avLst/>
          </a:prstGeom>
        </p:spPr>
      </p:pic>
    </p:spTree>
    <p:extLst>
      <p:ext uri="{BB962C8B-B14F-4D97-AF65-F5344CB8AC3E}">
        <p14:creationId xmlns:p14="http://schemas.microsoft.com/office/powerpoint/2010/main" val="40511795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579" y="666390"/>
            <a:ext cx="1260054" cy="1409713"/>
          </a:xfrm>
          <a:prstGeom prst="rect">
            <a:avLst/>
          </a:prstGeom>
        </p:spPr>
      </p:pic>
      <p:grpSp>
        <p:nvGrpSpPr>
          <p:cNvPr id="9" name="组合 8"/>
          <p:cNvGrpSpPr/>
          <p:nvPr/>
        </p:nvGrpSpPr>
        <p:grpSpPr>
          <a:xfrm>
            <a:off x="1223994" y="5087828"/>
            <a:ext cx="1289245"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7330821" y="29334"/>
            <a:ext cx="2048705" cy="896634"/>
          </a:xfrm>
          <a:prstGeom prst="rect">
            <a:avLst/>
          </a:prstGeom>
        </p:spPr>
      </p:pic>
      <p:pic>
        <p:nvPicPr>
          <p:cNvPr id="83" name="图片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6854248" y="-241720"/>
            <a:ext cx="2415774" cy="1057285"/>
          </a:xfrm>
          <a:prstGeom prst="rect">
            <a:avLst/>
          </a:prstGeom>
        </p:spPr>
      </p:pic>
      <p:grpSp>
        <p:nvGrpSpPr>
          <p:cNvPr id="84" name="组合 83"/>
          <p:cNvGrpSpPr/>
          <p:nvPr/>
        </p:nvGrpSpPr>
        <p:grpSpPr>
          <a:xfrm>
            <a:off x="-13188" y="5729324"/>
            <a:ext cx="9152792" cy="1123362"/>
            <a:chOff x="-17585" y="5729324"/>
            <a:chExt cx="12203723" cy="1123362"/>
          </a:xfrm>
        </p:grpSpPr>
        <p:pic>
          <p:nvPicPr>
            <p:cNvPr id="85" name="图片 84"/>
            <p:cNvPicPr>
              <a:picLocks noChangeAspect="1"/>
            </p:cNvPicPr>
            <p:nvPr/>
          </p:nvPicPr>
          <p:blipFill rotWithShape="1">
            <a:blip r:embed="rId7"/>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a:fillRect/>
            </a:stretch>
          </p:blipFill>
          <p:spPr>
            <a:xfrm>
              <a:off x="5398477" y="5729324"/>
              <a:ext cx="6787661" cy="1123362"/>
            </a:xfrm>
            <a:prstGeom prst="rect">
              <a:avLst/>
            </a:prstGeom>
          </p:spPr>
        </p:pic>
      </p:grpSp>
      <p:sp>
        <p:nvSpPr>
          <p:cNvPr id="28" name="Rounded Rectangle 27"/>
          <p:cNvSpPr/>
          <p:nvPr/>
        </p:nvSpPr>
        <p:spPr>
          <a:xfrm>
            <a:off x="2022493" y="1785307"/>
            <a:ext cx="4878401"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rotWithShape="1">
          <a:blip r:embed="rId8"/>
          <a:srcRect l="16127" t="11921" r="14764" b="20863"/>
          <a:stretch>
            <a:fillRect/>
          </a:stretch>
        </p:blipFill>
        <p:spPr>
          <a:xfrm>
            <a:off x="2782912" y="2196156"/>
            <a:ext cx="3357562" cy="2258786"/>
          </a:xfrm>
          <a:prstGeom prst="rect">
            <a:avLst/>
          </a:prstGeom>
        </p:spPr>
      </p:pic>
    </p:spTree>
    <p:extLst>
      <p:ext uri="{BB962C8B-B14F-4D97-AF65-F5344CB8AC3E}">
        <p14:creationId xmlns:p14="http://schemas.microsoft.com/office/powerpoint/2010/main" val="33197005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4484" y="82740"/>
            <a:ext cx="3504084" cy="1446550"/>
          </a:xfrm>
          <a:prstGeom prst="rect">
            <a:avLst/>
          </a:prstGeom>
        </p:spPr>
        <p:txBody>
          <a:bodyPr wrap="square">
            <a:spAutoFit/>
          </a:bodyPr>
          <a:lstStyle/>
          <a:p>
            <a:pPr algn="ctr">
              <a:buClrTx/>
              <a:buFontTx/>
              <a:buNone/>
              <a:defRPr/>
            </a:pPr>
            <a:r>
              <a:rPr lang="en-US" altLang="zh-CN" sz="4400" b="1">
                <a:solidFill>
                  <a:srgbClr val="FF0000"/>
                </a:solidFill>
                <a:latin typeface="Times New Roman" pitchFamily="18" charset="0"/>
                <a:ea typeface="inpin heiti" charset="-122"/>
                <a:cs typeface="Times New Roman" pitchFamily="18" charset="0"/>
              </a:rPr>
              <a:t>Cùng tìm hiểu</a:t>
            </a:r>
            <a:endParaRPr lang="zh-CN" altLang="en-US" sz="4400" b="1" dirty="0">
              <a:solidFill>
                <a:srgbClr val="FF0000"/>
              </a:solidFill>
              <a:latin typeface="Times New Roman" pitchFamily="18" charset="0"/>
              <a:ea typeface="inpin heiti" charset="-122"/>
              <a:cs typeface="Times New Roman" pitchFamily="18" charset="0"/>
            </a:endParaRPr>
          </a:p>
        </p:txBody>
      </p:sp>
      <p:pic>
        <p:nvPicPr>
          <p:cNvPr id="3" name="Picture 2"/>
          <p:cNvPicPr>
            <a:picLocks noChangeAspect="1"/>
          </p:cNvPicPr>
          <p:nvPr/>
        </p:nvPicPr>
        <p:blipFill>
          <a:blip r:embed="rId7"/>
          <a:stretch>
            <a:fillRect/>
          </a:stretch>
        </p:blipFill>
        <p:spPr>
          <a:xfrm rot="16200000">
            <a:off x="79430" y="237547"/>
            <a:ext cx="511318" cy="383489"/>
          </a:xfrm>
          <a:prstGeom prst="rect">
            <a:avLst/>
          </a:prstGeom>
        </p:spPr>
      </p:pic>
      <p:grpSp>
        <p:nvGrpSpPr>
          <p:cNvPr id="4" name="Group 3"/>
          <p:cNvGrpSpPr/>
          <p:nvPr/>
        </p:nvGrpSpPr>
        <p:grpSpPr>
          <a:xfrm>
            <a:off x="108269" y="699337"/>
            <a:ext cx="8880986" cy="1127780"/>
            <a:chOff x="947754" y="684952"/>
            <a:chExt cx="11841315" cy="1127780"/>
          </a:xfrm>
        </p:grpSpPr>
        <p:grpSp>
          <p:nvGrpSpPr>
            <p:cNvPr id="5" name="PA_库_组合 5"/>
            <p:cNvGrpSpPr/>
            <p:nvPr>
              <p:custDataLst>
                <p:tags r:id="rId4"/>
              </p:custDataLst>
            </p:nvPr>
          </p:nvGrpSpPr>
          <p:grpSpPr>
            <a:xfrm>
              <a:off x="947754" y="684952"/>
              <a:ext cx="587835" cy="784830"/>
              <a:chOff x="1836099" y="2332000"/>
              <a:chExt cx="1572830" cy="958190"/>
            </a:xfrm>
          </p:grpSpPr>
          <p:sp>
            <p:nvSpPr>
              <p:cNvPr id="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7" name="任意多边形 11"/>
              <p:cNvSpPr/>
              <p:nvPr/>
            </p:nvSpPr>
            <p:spPr>
              <a:xfrm>
                <a:off x="1836099" y="2454748"/>
                <a:ext cx="1456447"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8"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9" name="Rectangle 8"/>
            <p:cNvSpPr/>
            <p:nvPr/>
          </p:nvSpPr>
          <p:spPr>
            <a:xfrm>
              <a:off x="1679947" y="735514"/>
              <a:ext cx="11109122" cy="1077218"/>
            </a:xfrm>
            <a:prstGeom prst="rect">
              <a:avLst/>
            </a:prstGeom>
          </p:spPr>
          <p:txBody>
            <a:bodyPr wrap="square">
              <a:spAutoFit/>
            </a:bodyPr>
            <a:lstStyle/>
            <a:p>
              <a:pPr algn="just">
                <a:buClrTx/>
                <a:buFontTx/>
                <a:buNone/>
                <a:defRPr/>
              </a:pPr>
              <a:r>
                <a:rPr lang="vi-VN" altLang="zh-CN" sz="3200" b="1" dirty="0">
                  <a:solidFill>
                    <a:srgbClr val="0070C0"/>
                  </a:solidFill>
                  <a:effectLst>
                    <a:outerShdw blurRad="38100" dist="38100" dir="2700000" algn="tl">
                      <a:srgbClr val="000000">
                        <a:alpha val="43137"/>
                      </a:srgbClr>
                    </a:outerShdw>
                  </a:effectLst>
                  <a:latin typeface="+mj-lt"/>
                  <a:ea typeface="inpin heiti" charset="-122"/>
                  <a:cs typeface="Arial" panose="020B0604020202090204" pitchFamily="34" charset="0"/>
                </a:rPr>
                <a:t>Chọn hình vẽ các nàng tiên phù hợp với tên từng mùa trong năm ?</a:t>
              </a:r>
              <a:endParaRPr lang="zh-CN" altLang="en-US" sz="3200" b="1" dirty="0">
                <a:solidFill>
                  <a:srgbClr val="0070C0"/>
                </a:solidFill>
                <a:effectLst>
                  <a:outerShdw blurRad="38100" dist="38100" dir="2700000" algn="tl">
                    <a:srgbClr val="000000">
                      <a:alpha val="43137"/>
                    </a:srgbClr>
                  </a:outerShdw>
                </a:effectLst>
                <a:latin typeface="+mj-lt"/>
                <a:ea typeface="inpin heiti" charset="-122"/>
                <a:cs typeface="Arial" panose="020B0604020202090204" pitchFamily="34" charset="0"/>
              </a:endParaRPr>
            </a:p>
          </p:txBody>
        </p:sp>
      </p:grpSp>
      <p:grpSp>
        <p:nvGrpSpPr>
          <p:cNvPr id="10" name="Group 9"/>
          <p:cNvGrpSpPr/>
          <p:nvPr/>
        </p:nvGrpSpPr>
        <p:grpSpPr>
          <a:xfrm>
            <a:off x="53230" y="2609277"/>
            <a:ext cx="8944946" cy="1127780"/>
            <a:chOff x="947754" y="1631149"/>
            <a:chExt cx="10234654" cy="1127780"/>
          </a:xfrm>
        </p:grpSpPr>
        <p:grpSp>
          <p:nvGrpSpPr>
            <p:cNvPr id="35" name="PA_库_组合 5"/>
            <p:cNvGrpSpPr/>
            <p:nvPr>
              <p:custDataLst>
                <p:tags r:id="rId3"/>
              </p:custDataLst>
            </p:nvPr>
          </p:nvGrpSpPr>
          <p:grpSpPr>
            <a:xfrm>
              <a:off x="947754" y="1631149"/>
              <a:ext cx="587835" cy="784830"/>
              <a:chOff x="1836100" y="2332000"/>
              <a:chExt cx="1572829" cy="958190"/>
            </a:xfrm>
          </p:grpSpPr>
          <p:sp>
            <p:nvSpPr>
              <p:cNvPr id="3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38"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39" name="Rectangle 38"/>
            <p:cNvSpPr/>
            <p:nvPr/>
          </p:nvSpPr>
          <p:spPr>
            <a:xfrm>
              <a:off x="1679948" y="1681711"/>
              <a:ext cx="9502460" cy="1077218"/>
            </a:xfrm>
            <a:prstGeom prst="rect">
              <a:avLst/>
            </a:prstGeom>
          </p:spPr>
          <p:txBody>
            <a:bodyPr wrap="square">
              <a:spAutoFit/>
            </a:bodyPr>
            <a:lstStyle/>
            <a:p>
              <a:pPr algn="just">
                <a:buClrTx/>
                <a:buFontTx/>
                <a:buNone/>
                <a:defRPr/>
              </a:pPr>
              <a:r>
                <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Theo lời bà Đất, mỗi mùa trong năm có gì đáng yêu?</a:t>
              </a:r>
            </a:p>
          </p:txBody>
        </p:sp>
      </p:grpSp>
      <p:grpSp>
        <p:nvGrpSpPr>
          <p:cNvPr id="11" name="Group 10"/>
          <p:cNvGrpSpPr/>
          <p:nvPr/>
        </p:nvGrpSpPr>
        <p:grpSpPr>
          <a:xfrm>
            <a:off x="130070" y="3740130"/>
            <a:ext cx="8548852" cy="784830"/>
            <a:chOff x="966613" y="2873030"/>
            <a:chExt cx="11398469" cy="784830"/>
          </a:xfrm>
        </p:grpSpPr>
        <p:grpSp>
          <p:nvGrpSpPr>
            <p:cNvPr id="41" name="PA_库_组合 5"/>
            <p:cNvGrpSpPr/>
            <p:nvPr>
              <p:custDataLst>
                <p:tags r:id="rId2"/>
              </p:custDataLst>
            </p:nvPr>
          </p:nvGrpSpPr>
          <p:grpSpPr>
            <a:xfrm>
              <a:off x="966613" y="2873030"/>
              <a:ext cx="587835" cy="784830"/>
              <a:chOff x="1836100" y="2332000"/>
              <a:chExt cx="1572829" cy="958190"/>
            </a:xfrm>
          </p:grpSpPr>
          <p:sp>
            <p:nvSpPr>
              <p:cNvPr id="42"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3"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4"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45" name="Rectangle 44"/>
            <p:cNvSpPr/>
            <p:nvPr/>
          </p:nvSpPr>
          <p:spPr>
            <a:xfrm>
              <a:off x="1698806" y="2923592"/>
              <a:ext cx="10666276" cy="584775"/>
            </a:xfrm>
            <a:prstGeom prst="rect">
              <a:avLst/>
            </a:prstGeom>
          </p:spPr>
          <p:txBody>
            <a:bodyPr wrap="square">
              <a:spAutoFit/>
            </a:bodyPr>
            <a:lstStyle/>
            <a:p>
              <a:pPr algn="just">
                <a:buClrTx/>
                <a:buFontTx/>
                <a:buNone/>
                <a:defRPr/>
              </a:pPr>
              <a:r>
                <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Bài đọc nói lên điều gì?</a:t>
              </a:r>
              <a:endParaRPr lang="zh-CN" altLang="en-US"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12" name="Group 11"/>
          <p:cNvGrpSpPr/>
          <p:nvPr/>
        </p:nvGrpSpPr>
        <p:grpSpPr>
          <a:xfrm>
            <a:off x="221333" y="5106873"/>
            <a:ext cx="8043740" cy="784830"/>
            <a:chOff x="947754" y="4099072"/>
            <a:chExt cx="10724986" cy="784830"/>
          </a:xfrm>
        </p:grpSpPr>
        <p:grpSp>
          <p:nvGrpSpPr>
            <p:cNvPr id="46" name="PA_库_组合 5"/>
            <p:cNvGrpSpPr/>
            <p:nvPr>
              <p:custDataLst>
                <p:tags r:id="rId1"/>
              </p:custDataLst>
            </p:nvPr>
          </p:nvGrpSpPr>
          <p:grpSpPr>
            <a:xfrm>
              <a:off x="947754" y="4099072"/>
              <a:ext cx="587835" cy="784830"/>
              <a:chOff x="1836100" y="2332000"/>
              <a:chExt cx="1572829" cy="958190"/>
            </a:xfrm>
          </p:grpSpPr>
          <p:sp>
            <p:nvSpPr>
              <p:cNvPr id="4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49"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50" name="Rectangle 49"/>
            <p:cNvSpPr/>
            <p:nvPr/>
          </p:nvSpPr>
          <p:spPr>
            <a:xfrm>
              <a:off x="1679947" y="4149634"/>
              <a:ext cx="9992793" cy="584775"/>
            </a:xfrm>
            <a:prstGeom prst="rect">
              <a:avLst/>
            </a:prstGeom>
          </p:spPr>
          <p:txBody>
            <a:bodyPr wrap="square">
              <a:spAutoFit/>
            </a:bodyPr>
            <a:lstStyle/>
            <a:p>
              <a:pPr algn="just">
                <a:buClrTx/>
                <a:buFontTx/>
                <a:buNone/>
                <a:defRPr/>
              </a:pPr>
              <a:r>
                <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Em thích nhân vật nào nhất? Vì sao?</a:t>
              </a:r>
              <a:endParaRPr lang="zh-CN" altLang="en-US"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51" name="Group 50"/>
          <p:cNvGrpSpPr/>
          <p:nvPr/>
        </p:nvGrpSpPr>
        <p:grpSpPr>
          <a:xfrm>
            <a:off x="6927134" y="2415654"/>
            <a:ext cx="2328107" cy="4476528"/>
            <a:chOff x="7656474" y="831396"/>
            <a:chExt cx="3689350" cy="3375796"/>
          </a:xfrm>
        </p:grpSpPr>
        <p:pic>
          <p:nvPicPr>
            <p:cNvPr id="52" name="图片 2" descr="2"/>
            <p:cNvPicPr>
              <a:picLocks noChangeAspect="1"/>
            </p:cNvPicPr>
            <p:nvPr/>
          </p:nvPicPr>
          <p:blipFill>
            <a:blip r:embed="rId8"/>
            <a:stretch>
              <a:fillRect/>
            </a:stretch>
          </p:blipFill>
          <p:spPr>
            <a:xfrm>
              <a:off x="7656474" y="831396"/>
              <a:ext cx="3689350" cy="3127375"/>
            </a:xfrm>
            <a:prstGeom prst="rect">
              <a:avLst/>
            </a:prstGeom>
          </p:spPr>
        </p:pic>
        <p:sp>
          <p:nvSpPr>
            <p:cNvPr id="53" name="Rounded Rectangle 52"/>
            <p:cNvSpPr/>
            <p:nvPr/>
          </p:nvSpPr>
          <p:spPr>
            <a:xfrm>
              <a:off x="7656474" y="3119493"/>
              <a:ext cx="3513067" cy="10876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Thảo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luận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đôi</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3314" name="Picture 2" descr="Bài 1: Chuyện bốn mù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4960" y="1371026"/>
            <a:ext cx="35718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556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0B6B68F-13E3-B952-8DDC-00E38D354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1"/>
            <a:ext cx="896217" cy="1153161"/>
          </a:xfrm>
          <a:prstGeom prst="rect">
            <a:avLst/>
          </a:prstGeom>
        </p:spPr>
      </p:pic>
      <p:sp>
        <p:nvSpPr>
          <p:cNvPr id="3" name="TextBox 2">
            <a:extLst>
              <a:ext uri="{FF2B5EF4-FFF2-40B4-BE49-F238E27FC236}">
                <a16:creationId xmlns="" xmlns:a16="http://schemas.microsoft.com/office/drawing/2014/main" id="{634B49F2-19F2-CF19-0244-6B6EF3BE4078}"/>
              </a:ext>
            </a:extLst>
          </p:cNvPr>
          <p:cNvSpPr txBox="1"/>
          <p:nvPr/>
        </p:nvSpPr>
        <p:spPr>
          <a:xfrm>
            <a:off x="1014413" y="442734"/>
            <a:ext cx="5711820" cy="707886"/>
          </a:xfrm>
          <a:prstGeom prst="rect">
            <a:avLst/>
          </a:prstGeom>
          <a:noFill/>
        </p:spPr>
        <p:txBody>
          <a:bodyPr wrap="none" rtlCol="0">
            <a:spAutoFit/>
          </a:bodyPr>
          <a:lstStyle/>
          <a:p>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D3B82081-C77B-3B45-B14E-A004FDD5259E}"/>
              </a:ext>
            </a:extLst>
          </p:cNvPr>
          <p:cNvSpPr txBox="1"/>
          <p:nvPr/>
        </p:nvSpPr>
        <p:spPr>
          <a:xfrm>
            <a:off x="0" y="1538110"/>
            <a:ext cx="9144000" cy="1323439"/>
          </a:xfrm>
          <a:prstGeom prst="rect">
            <a:avLst/>
          </a:prstGeom>
          <a:noFill/>
        </p:spPr>
        <p:txBody>
          <a:bodyPr wrap="square" rtlCol="0">
            <a:spAutoFit/>
          </a:bodyPr>
          <a:lstStyle/>
          <a:p>
            <a:r>
              <a:rPr lang="en-US" sz="4000" dirty="0" err="1">
                <a:solidFill>
                  <a:srgbClr val="002060"/>
                </a:solidFill>
                <a:latin typeface="Times New Roman" panose="02020603050405020304" pitchFamily="18" charset="0"/>
                <a:cs typeface="Times New Roman" panose="02020603050405020304" pitchFamily="18" charset="0"/>
              </a:rPr>
              <a:t>Các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mùa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năm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mùa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xuân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mùa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hạ</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mùa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thu</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mùa</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đông</a:t>
            </a:r>
            <a:r>
              <a:rPr lang="en-US" sz="40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2413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188" y="5831952"/>
            <a:ext cx="9152792"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sp>
        <p:nvSpPr>
          <p:cNvPr id="40" name="Rectangle 39"/>
          <p:cNvSpPr/>
          <p:nvPr/>
        </p:nvSpPr>
        <p:spPr>
          <a:xfrm>
            <a:off x="1349114" y="144214"/>
            <a:ext cx="6347235"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pic>
        <p:nvPicPr>
          <p:cNvPr id="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3641" y="2819400"/>
            <a:ext cx="457200" cy="609600"/>
          </a:xfrm>
          <a:prstGeom prst="rect">
            <a:avLst/>
          </a:prstGeom>
        </p:spPr>
      </p:pic>
      <p:grpSp>
        <p:nvGrpSpPr>
          <p:cNvPr id="13" name="Group 12"/>
          <p:cNvGrpSpPr/>
          <p:nvPr/>
        </p:nvGrpSpPr>
        <p:grpSpPr>
          <a:xfrm>
            <a:off x="108269" y="809699"/>
            <a:ext cx="8880986" cy="1127780"/>
            <a:chOff x="947754" y="684952"/>
            <a:chExt cx="11841315" cy="1127780"/>
          </a:xfrm>
        </p:grpSpPr>
        <p:grpSp>
          <p:nvGrpSpPr>
            <p:cNvPr id="14" name="PA_库_组合 5"/>
            <p:cNvGrpSpPr/>
            <p:nvPr>
              <p:custDataLst>
                <p:tags r:id="rId3"/>
              </p:custDataLst>
            </p:nvPr>
          </p:nvGrpSpPr>
          <p:grpSpPr>
            <a:xfrm>
              <a:off x="947754" y="684952"/>
              <a:ext cx="587835" cy="784830"/>
              <a:chOff x="1836100" y="2332000"/>
              <a:chExt cx="1572829" cy="958190"/>
            </a:xfrm>
          </p:grpSpPr>
          <p:sp>
            <p:nvSpPr>
              <p:cNvPr id="21"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cs typeface="Arial" panose="020B0604020202090204" pitchFamily="34" charset="0"/>
                </a:endParaRPr>
              </a:p>
            </p:txBody>
          </p:sp>
          <p:sp>
            <p:nvSpPr>
              <p:cNvPr id="23" name="文本框 12"/>
              <p:cNvSpPr txBox="1"/>
              <p:nvPr/>
            </p:nvSpPr>
            <p:spPr>
              <a:xfrm>
                <a:off x="2222351"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Arial" panose="020B0604020202090204" pitchFamily="34" charset="0"/>
                    <a:ea typeface="方正静蕾简体" panose="02000000000000000000" pitchFamily="2" charset="-122"/>
                    <a:cs typeface="Arial" panose="020B0604020202090204" pitchFamily="34" charset="0"/>
                  </a:rPr>
                  <a:t>1</a:t>
                </a:r>
              </a:p>
            </p:txBody>
          </p:sp>
        </p:grpSp>
        <p:sp>
          <p:nvSpPr>
            <p:cNvPr id="15" name="Rectangle 14"/>
            <p:cNvSpPr/>
            <p:nvPr/>
          </p:nvSpPr>
          <p:spPr>
            <a:xfrm>
              <a:off x="1679947" y="735514"/>
              <a:ext cx="11109122" cy="1077218"/>
            </a:xfrm>
            <a:prstGeom prst="rect">
              <a:avLst/>
            </a:prstGeom>
          </p:spPr>
          <p:txBody>
            <a:bodyPr wrap="square">
              <a:spAutoFit/>
            </a:bodyPr>
            <a:lstStyle/>
            <a:p>
              <a:pPr algn="just">
                <a:buClrTx/>
                <a:buFontTx/>
                <a:buNone/>
                <a:defRPr/>
              </a:pPr>
              <a:r>
                <a:rPr lang="vi-VN" altLang="zh-CN" sz="3200" dirty="0">
                  <a:solidFill>
                    <a:srgbClr val="0070C0"/>
                  </a:solidFill>
                  <a:latin typeface="+mj-lt"/>
                  <a:ea typeface="inpin heiti" charset="-122"/>
                  <a:cs typeface="Arial" panose="020B0604020202090204" pitchFamily="34" charset="0"/>
                </a:rPr>
                <a:t>Chọn hình vẽ các nàng tiên phù hợp với tên từng mùa trong năm ?</a:t>
              </a:r>
              <a:endParaRPr lang="zh-CN" altLang="en-US" sz="3200" dirty="0">
                <a:solidFill>
                  <a:srgbClr val="0070C0"/>
                </a:solidFill>
                <a:latin typeface="+mj-lt"/>
                <a:ea typeface="inpin heiti" charset="-122"/>
                <a:cs typeface="Arial" panose="020B0604020202090204" pitchFamily="34" charset="0"/>
              </a:endParaRPr>
            </a:p>
          </p:txBody>
        </p:sp>
      </p:grpSp>
      <p:pic>
        <p:nvPicPr>
          <p:cNvPr id="24" name="Picture 2" descr="Bài 1: Chuyện bốn mù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755" y="1434089"/>
            <a:ext cx="7129955" cy="3579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9515" y="5249918"/>
            <a:ext cx="2032085" cy="1200329"/>
          </a:xfrm>
          <a:prstGeom prst="rect">
            <a:avLst/>
          </a:prstGeom>
          <a:noFill/>
        </p:spPr>
        <p:txBody>
          <a:bodyPr wrap="square" rtlCol="0">
            <a:spAutoFit/>
          </a:bodyPr>
          <a:lstStyle/>
          <a:p>
            <a:r>
              <a:rPr lang="vi-VN" sz="3600" dirty="0">
                <a:latin typeface="+mj-lt"/>
              </a:rPr>
              <a:t>Mùa Xuân</a:t>
            </a:r>
            <a:endParaRPr lang="en-US" sz="3600" dirty="0">
              <a:latin typeface="+mj-lt"/>
            </a:endParaRPr>
          </a:p>
        </p:txBody>
      </p:sp>
      <p:sp>
        <p:nvSpPr>
          <p:cNvPr id="25" name="TextBox 24"/>
          <p:cNvSpPr txBox="1"/>
          <p:nvPr/>
        </p:nvSpPr>
        <p:spPr>
          <a:xfrm>
            <a:off x="2980292" y="5289303"/>
            <a:ext cx="2032085" cy="646331"/>
          </a:xfrm>
          <a:prstGeom prst="rect">
            <a:avLst/>
          </a:prstGeom>
          <a:noFill/>
        </p:spPr>
        <p:txBody>
          <a:bodyPr wrap="square" rtlCol="0">
            <a:spAutoFit/>
          </a:bodyPr>
          <a:lstStyle/>
          <a:p>
            <a:r>
              <a:rPr lang="vi-VN" sz="3600" dirty="0">
                <a:latin typeface="+mj-lt"/>
              </a:rPr>
              <a:t>Mùa Thu</a:t>
            </a:r>
            <a:endParaRPr lang="en-US" sz="3600" dirty="0">
              <a:latin typeface="+mj-lt"/>
            </a:endParaRPr>
          </a:p>
        </p:txBody>
      </p:sp>
      <p:sp>
        <p:nvSpPr>
          <p:cNvPr id="26" name="TextBox 25"/>
          <p:cNvSpPr txBox="1"/>
          <p:nvPr/>
        </p:nvSpPr>
        <p:spPr>
          <a:xfrm>
            <a:off x="4759222" y="5281449"/>
            <a:ext cx="2032085" cy="646331"/>
          </a:xfrm>
          <a:prstGeom prst="rect">
            <a:avLst/>
          </a:prstGeom>
          <a:noFill/>
        </p:spPr>
        <p:txBody>
          <a:bodyPr wrap="square" rtlCol="0">
            <a:spAutoFit/>
          </a:bodyPr>
          <a:lstStyle/>
          <a:p>
            <a:r>
              <a:rPr lang="vi-VN" sz="3600" dirty="0">
                <a:latin typeface="+mj-lt"/>
              </a:rPr>
              <a:t>Mùa Hạ</a:t>
            </a:r>
            <a:endParaRPr lang="en-US" sz="3600" dirty="0">
              <a:latin typeface="+mj-lt"/>
            </a:endParaRPr>
          </a:p>
        </p:txBody>
      </p:sp>
      <p:sp>
        <p:nvSpPr>
          <p:cNvPr id="27" name="TextBox 26"/>
          <p:cNvSpPr txBox="1"/>
          <p:nvPr/>
        </p:nvSpPr>
        <p:spPr>
          <a:xfrm>
            <a:off x="6476019" y="5217098"/>
            <a:ext cx="2032085" cy="1200329"/>
          </a:xfrm>
          <a:prstGeom prst="rect">
            <a:avLst/>
          </a:prstGeom>
          <a:noFill/>
        </p:spPr>
        <p:txBody>
          <a:bodyPr wrap="square" rtlCol="0">
            <a:spAutoFit/>
          </a:bodyPr>
          <a:lstStyle/>
          <a:p>
            <a:r>
              <a:rPr lang="vi-VN" sz="3600" dirty="0">
                <a:latin typeface="+mj-lt"/>
              </a:rPr>
              <a:t>Mùa Đông</a:t>
            </a:r>
            <a:endParaRPr lang="en-US" sz="3600" dirty="0">
              <a:latin typeface="+mj-lt"/>
            </a:endParaRPr>
          </a:p>
        </p:txBody>
      </p:sp>
    </p:spTree>
    <p:extLst>
      <p:ext uri="{BB962C8B-B14F-4D97-AF65-F5344CB8AC3E}">
        <p14:creationId xmlns:p14="http://schemas.microsoft.com/office/powerpoint/2010/main" val="303845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188" y="5831952"/>
            <a:ext cx="9152792"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6"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1475" y="3124200"/>
            <a:ext cx="457200" cy="609600"/>
          </a:xfrm>
          <a:prstGeom prst="rect">
            <a:avLst/>
          </a:prstGeom>
        </p:spPr>
      </p:pic>
      <p:grpSp>
        <p:nvGrpSpPr>
          <p:cNvPr id="17" name="Group 16"/>
          <p:cNvGrpSpPr/>
          <p:nvPr/>
        </p:nvGrpSpPr>
        <p:grpSpPr>
          <a:xfrm>
            <a:off x="99527" y="875226"/>
            <a:ext cx="8944946" cy="1127780"/>
            <a:chOff x="947754" y="1631149"/>
            <a:chExt cx="10234654" cy="1127780"/>
          </a:xfrm>
        </p:grpSpPr>
        <p:grpSp>
          <p:nvGrpSpPr>
            <p:cNvPr id="18" name="PA_库_组合 5"/>
            <p:cNvGrpSpPr/>
            <p:nvPr>
              <p:custDataLst>
                <p:tags r:id="rId3"/>
              </p:custDataLst>
            </p:nvPr>
          </p:nvGrpSpPr>
          <p:grpSpPr>
            <a:xfrm>
              <a:off x="947754" y="1631149"/>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3" name="文本框 12"/>
              <p:cNvSpPr txBox="1"/>
              <p:nvPr/>
            </p:nvSpPr>
            <p:spPr>
              <a:xfrm>
                <a:off x="2222350" y="2332000"/>
                <a:ext cx="756776"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2</a:t>
                </a:r>
              </a:p>
            </p:txBody>
          </p:sp>
        </p:grpSp>
        <p:sp>
          <p:nvSpPr>
            <p:cNvPr id="19" name="Rectangle 18"/>
            <p:cNvSpPr/>
            <p:nvPr/>
          </p:nvSpPr>
          <p:spPr>
            <a:xfrm>
              <a:off x="1679948" y="1681711"/>
              <a:ext cx="9502460" cy="1077218"/>
            </a:xfrm>
            <a:prstGeom prst="rect">
              <a:avLst/>
            </a:prstGeom>
          </p:spPr>
          <p:txBody>
            <a:bodyPr wrap="square">
              <a:spAutoFit/>
            </a:bodyPr>
            <a:lstStyle/>
            <a:p>
              <a:pPr algn="just">
                <a:buClrTx/>
                <a:buFontTx/>
                <a:buNone/>
                <a:defRPr/>
              </a:pPr>
              <a:r>
                <a:rPr lang="vi-VN" altLang="zh-CN" sz="32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Theo lời bà Đất, mỗi mùa trong năm có gì đáng yêu?</a:t>
              </a:r>
            </a:p>
          </p:txBody>
        </p:sp>
      </p:grpSp>
      <p:grpSp>
        <p:nvGrpSpPr>
          <p:cNvPr id="24" name="Group 23"/>
          <p:cNvGrpSpPr/>
          <p:nvPr/>
        </p:nvGrpSpPr>
        <p:grpSpPr>
          <a:xfrm>
            <a:off x="5502665" y="1714714"/>
            <a:ext cx="3678072" cy="4999074"/>
            <a:chOff x="953739" y="1619250"/>
            <a:chExt cx="6661006" cy="5238750"/>
          </a:xfrm>
        </p:grpSpPr>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150929" y="1983905"/>
            <a:ext cx="5286531" cy="4031873"/>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mj-lt"/>
              </a:rPr>
              <a:t>   </a:t>
            </a:r>
            <a:r>
              <a:rPr lang="vi-VN" sz="3200" b="1" dirty="0">
                <a:solidFill>
                  <a:srgbClr val="FF0000"/>
                </a:solidFill>
                <a:effectLst>
                  <a:outerShdw blurRad="38100" dist="38100" dir="2700000" algn="tl">
                    <a:srgbClr val="000000">
                      <a:alpha val="43137"/>
                    </a:srgbClr>
                  </a:outerShdw>
                </a:effectLst>
                <a:latin typeface="+mj-lt"/>
              </a:rPr>
              <a:t>Xuân làm cho cây lá tươi tốt. Hạ cho trái ngọt, hoa thơm. Thu làm cho trời xanh cao, cho học sinh nhớ ngày tựu trường. Còn cháu Đông, ai mà ghét cháu được! Cháu có công ấp ủ mầm sống để cây cối đâm chồi nảy lộc.</a:t>
            </a:r>
            <a:endParaRPr lang="en-US" sz="3200" b="1" dirty="0">
              <a:solidFill>
                <a:srgbClr val="FF0000"/>
              </a:solidFill>
              <a:effectLst>
                <a:outerShdw blurRad="38100" dist="38100" dir="2700000" algn="tl">
                  <a:srgbClr val="000000">
                    <a:alpha val="43137"/>
                  </a:srgbClr>
                </a:outerShdw>
              </a:effectLst>
              <a:latin typeface="+mj-lt"/>
            </a:endParaRPr>
          </a:p>
        </p:txBody>
      </p:sp>
      <p:sp>
        <p:nvSpPr>
          <p:cNvPr id="21" name="Rectangle 20"/>
          <p:cNvSpPr/>
          <p:nvPr/>
        </p:nvSpPr>
        <p:spPr>
          <a:xfrm>
            <a:off x="1349114" y="144214"/>
            <a:ext cx="6347235"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11889701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6"/>
                </p:tgtEl>
              </p:cMediaNode>
            </p:audio>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188" y="5831952"/>
            <a:ext cx="9152792"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3641" y="2819400"/>
            <a:ext cx="457200" cy="609600"/>
          </a:xfrm>
          <a:prstGeom prst="rect">
            <a:avLst/>
          </a:prstGeom>
        </p:spPr>
      </p:pic>
      <p:grpSp>
        <p:nvGrpSpPr>
          <p:cNvPr id="15" name="Group 14"/>
          <p:cNvGrpSpPr/>
          <p:nvPr/>
        </p:nvGrpSpPr>
        <p:grpSpPr>
          <a:xfrm>
            <a:off x="199195" y="719619"/>
            <a:ext cx="8548852" cy="784830"/>
            <a:chOff x="966613" y="2873030"/>
            <a:chExt cx="11398469" cy="784830"/>
          </a:xfrm>
        </p:grpSpPr>
        <p:grpSp>
          <p:nvGrpSpPr>
            <p:cNvPr id="21" name="PA_库_组合 5"/>
            <p:cNvGrpSpPr/>
            <p:nvPr>
              <p:custDataLst>
                <p:tags r:id="rId3"/>
              </p:custDataLst>
            </p:nvPr>
          </p:nvGrpSpPr>
          <p:grpSpPr>
            <a:xfrm>
              <a:off x="966613" y="2873030"/>
              <a:ext cx="587835" cy="784830"/>
              <a:chOff x="1836100" y="2332000"/>
              <a:chExt cx="1572829" cy="958190"/>
            </a:xfrm>
          </p:grpSpPr>
          <p:sp>
            <p:nvSpPr>
              <p:cNvPr id="24"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6"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3</a:t>
                </a:r>
              </a:p>
            </p:txBody>
          </p:sp>
        </p:grpSp>
        <p:sp>
          <p:nvSpPr>
            <p:cNvPr id="23" name="Rectangle 22"/>
            <p:cNvSpPr/>
            <p:nvPr/>
          </p:nvSpPr>
          <p:spPr>
            <a:xfrm>
              <a:off x="1698806" y="2923592"/>
              <a:ext cx="10666276" cy="707886"/>
            </a:xfrm>
            <a:prstGeom prst="rect">
              <a:avLst/>
            </a:prstGeom>
          </p:spPr>
          <p:txBody>
            <a:bodyPr wrap="square">
              <a:spAutoFit/>
            </a:bodyPr>
            <a:lstStyle/>
            <a:p>
              <a:pPr algn="just">
                <a:buClrTx/>
                <a:buFontTx/>
                <a:buNone/>
                <a:defRPr/>
              </a:pPr>
              <a:r>
                <a:rPr lang="vi-VN" altLang="zh-CN" sz="40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Bài đọc nói lên điều gì?</a:t>
              </a:r>
              <a:endParaRPr lang="zh-CN" altLang="en-US" sz="40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27" name="Group 26"/>
          <p:cNvGrpSpPr/>
          <p:nvPr/>
        </p:nvGrpSpPr>
        <p:grpSpPr>
          <a:xfrm>
            <a:off x="2026693" y="3766783"/>
            <a:ext cx="7117307" cy="3097667"/>
            <a:chOff x="953739" y="1619250"/>
            <a:chExt cx="6661006" cy="5238750"/>
          </a:xfrm>
        </p:grpSpPr>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138023" y="1491850"/>
            <a:ext cx="8769418" cy="3046988"/>
          </a:xfrm>
          <a:prstGeom prst="rect">
            <a:avLst/>
          </a:prstGeom>
        </p:spPr>
        <p:txBody>
          <a:bodyPr wrap="square">
            <a:spAutoFit/>
          </a:bodyPr>
          <a:lstStyle/>
          <a:p>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effectLst>
                  <a:outerShdw blurRad="38100" dist="38100" dir="2700000" algn="tl">
                    <a:srgbClr val="000000">
                      <a:alpha val="43137"/>
                    </a:srgbClr>
                  </a:outerShdw>
                </a:effectLst>
                <a:latin typeface="Times New Roman" pitchFamily="18" charset="0"/>
                <a:cs typeface="Times New Roman" pitchFamily="18" charset="0"/>
              </a:rPr>
              <a:t>Bài đọc nói về</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dụng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bốn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mùa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năm</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Mùa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xuân</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hạ</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đông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mùa</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nào</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cũng</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4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effectLst>
                  <a:outerShdw blurRad="38100" dist="38100" dir="2700000" algn="tl">
                    <a:srgbClr val="000000">
                      <a:alpha val="43137"/>
                    </a:srgbClr>
                  </a:outerShdw>
                </a:effectLst>
                <a:latin typeface="Times New Roman" pitchFamily="18" charset="0"/>
                <a:cs typeface="Times New Roman" pitchFamily="18" charset="0"/>
              </a:rPr>
              <a:t>ích</a:t>
            </a:r>
            <a:r>
              <a:rPr lang="vi-VN" sz="3600" dirty="0">
                <a:latin typeface="Times New Roman" pitchFamily="18" charset="0"/>
                <a:cs typeface="Times New Roman" pitchFamily="18" charset="0"/>
              </a:rPr>
              <a:t>.</a:t>
            </a:r>
            <a:r>
              <a:rPr lang="en-US" dirty="0"/>
              <a:t> </a:t>
            </a:r>
            <a:endParaRPr lang="en-US" sz="3600" dirty="0">
              <a:latin typeface="Times New Roman" pitchFamily="18" charset="0"/>
              <a:cs typeface="Times New Roman" pitchFamily="18" charset="0"/>
            </a:endParaRPr>
          </a:p>
        </p:txBody>
      </p:sp>
      <p:sp>
        <p:nvSpPr>
          <p:cNvPr id="17" name="Rectangle 16"/>
          <p:cNvSpPr/>
          <p:nvPr/>
        </p:nvSpPr>
        <p:spPr>
          <a:xfrm>
            <a:off x="1349114" y="144214"/>
            <a:ext cx="6347235"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1135341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4"/>
                </p:tgtEl>
              </p:cMediaNode>
            </p:audio>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188" y="5831952"/>
            <a:ext cx="9152792" cy="1123362"/>
            <a:chOff x="-17585" y="5729324"/>
            <a:chExt cx="12203723" cy="1123362"/>
          </a:xfrm>
        </p:grpSpPr>
        <p:pic>
          <p:nvPicPr>
            <p:cNvPr id="32" name="图片 31"/>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6"/>
            <a:srcRect r="21459"/>
            <a:stretch>
              <a:fillRect/>
            </a:stretch>
          </p:blipFill>
          <p:spPr>
            <a:xfrm>
              <a:off x="5398477" y="5729324"/>
              <a:ext cx="6787661" cy="1123362"/>
            </a:xfrm>
            <a:prstGeom prst="rect">
              <a:avLst/>
            </a:prstGeom>
          </p:spPr>
        </p:pic>
      </p:grpSp>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3641" y="2819400"/>
            <a:ext cx="457200" cy="609600"/>
          </a:xfrm>
          <a:prstGeom prst="rect">
            <a:avLst/>
          </a:prstGeom>
        </p:spPr>
      </p:pic>
      <p:grpSp>
        <p:nvGrpSpPr>
          <p:cNvPr id="17" name="Group 16"/>
          <p:cNvGrpSpPr/>
          <p:nvPr/>
        </p:nvGrpSpPr>
        <p:grpSpPr>
          <a:xfrm>
            <a:off x="495906" y="896000"/>
            <a:ext cx="8043739" cy="1446550"/>
            <a:chOff x="947754" y="3971467"/>
            <a:chExt cx="10724985" cy="1446550"/>
          </a:xfrm>
        </p:grpSpPr>
        <p:grpSp>
          <p:nvGrpSpPr>
            <p:cNvPr id="18" name="PA_库_组合 5"/>
            <p:cNvGrpSpPr/>
            <p:nvPr>
              <p:custDataLst>
                <p:tags r:id="rId3"/>
              </p:custDataLst>
            </p:nvPr>
          </p:nvGrpSpPr>
          <p:grpSpPr>
            <a:xfrm>
              <a:off x="947754" y="4099072"/>
              <a:ext cx="587835" cy="784830"/>
              <a:chOff x="1836100" y="2332000"/>
              <a:chExt cx="1572829" cy="958190"/>
            </a:xfrm>
          </p:grpSpPr>
          <p:sp>
            <p:nvSpPr>
              <p:cNvPr id="20"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 name="connsiteX0-61" fmla="*/ 920229 w 1891187"/>
                  <a:gd name="connsiteY0-62" fmla="*/ 80158 h 828882"/>
                  <a:gd name="connsiteX1-63" fmla="*/ 1760230 w 1891187"/>
                  <a:gd name="connsiteY1-64" fmla="*/ 70373 h 828882"/>
                  <a:gd name="connsiteX2-65" fmla="*/ 1867806 w 1891187"/>
                  <a:gd name="connsiteY2-66" fmla="*/ 801892 h 828882"/>
                  <a:gd name="connsiteX3-67" fmla="*/ 60522 w 1891187"/>
                  <a:gd name="connsiteY3-68" fmla="*/ 769620 h 828882"/>
                  <a:gd name="connsiteX4-69" fmla="*/ 28249 w 1891187"/>
                  <a:gd name="connsiteY4-70" fmla="*/ 102646 h 828882"/>
                  <a:gd name="connsiteX0-71" fmla="*/ 953754 w 2038657"/>
                  <a:gd name="connsiteY0-72" fmla="*/ 80158 h 875087"/>
                  <a:gd name="connsiteX1-73" fmla="*/ 1793755 w 2038657"/>
                  <a:gd name="connsiteY1-74" fmla="*/ 70373 h 875087"/>
                  <a:gd name="connsiteX2-75" fmla="*/ 1901331 w 2038657"/>
                  <a:gd name="connsiteY2-76" fmla="*/ 801892 h 875087"/>
                  <a:gd name="connsiteX3-77" fmla="*/ 37845 w 2038657"/>
                  <a:gd name="connsiteY3-78" fmla="*/ 792108 h 875087"/>
                  <a:gd name="connsiteX4-79" fmla="*/ 61774 w 2038657"/>
                  <a:gd name="connsiteY4-80" fmla="*/ 102646 h 875087"/>
                  <a:gd name="connsiteX0-81" fmla="*/ 984916 w 2069819"/>
                  <a:gd name="connsiteY0-82" fmla="*/ 80158 h 887366"/>
                  <a:gd name="connsiteX1-83" fmla="*/ 1824917 w 2069819"/>
                  <a:gd name="connsiteY1-84" fmla="*/ 70373 h 887366"/>
                  <a:gd name="connsiteX2-85" fmla="*/ 1932493 w 2069819"/>
                  <a:gd name="connsiteY2-86" fmla="*/ 801892 h 887366"/>
                  <a:gd name="connsiteX3-87" fmla="*/ 69007 w 2069819"/>
                  <a:gd name="connsiteY3-88" fmla="*/ 792108 h 887366"/>
                  <a:gd name="connsiteX4-89" fmla="*/ 389999 w 2069819"/>
                  <a:gd name="connsiteY4-90" fmla="*/ 80159 h 887366"/>
                  <a:gd name="connsiteX0-91" fmla="*/ 1007612 w 2092515"/>
                  <a:gd name="connsiteY0-92" fmla="*/ 80158 h 887365"/>
                  <a:gd name="connsiteX1-93" fmla="*/ 1847613 w 2092515"/>
                  <a:gd name="connsiteY1-94" fmla="*/ 70373 h 887365"/>
                  <a:gd name="connsiteX2-95" fmla="*/ 1955189 w 2092515"/>
                  <a:gd name="connsiteY2-96" fmla="*/ 801892 h 887365"/>
                  <a:gd name="connsiteX3-97" fmla="*/ 91703 w 2092515"/>
                  <a:gd name="connsiteY3-98" fmla="*/ 792108 h 887365"/>
                  <a:gd name="connsiteX4-99" fmla="*/ 412695 w 2092515"/>
                  <a:gd name="connsiteY4-100" fmla="*/ 80159 h 887365"/>
                  <a:gd name="connsiteX0-101" fmla="*/ 1087979 w 2172882"/>
                  <a:gd name="connsiteY0-102" fmla="*/ 80158 h 865313"/>
                  <a:gd name="connsiteX1-103" fmla="*/ 1927980 w 2172882"/>
                  <a:gd name="connsiteY1-104" fmla="*/ 70373 h 865313"/>
                  <a:gd name="connsiteX2-105" fmla="*/ 2035556 w 2172882"/>
                  <a:gd name="connsiteY2-106" fmla="*/ 801892 h 865313"/>
                  <a:gd name="connsiteX3-107" fmla="*/ 172070 w 2172882"/>
                  <a:gd name="connsiteY3-108" fmla="*/ 792108 h 865313"/>
                  <a:gd name="connsiteX4-109" fmla="*/ 244170 w 2172882"/>
                  <a:gd name="connsiteY4-110" fmla="*/ 492446 h 865313"/>
                  <a:gd name="connsiteX0-111" fmla="*/ 1043749 w 2128652"/>
                  <a:gd name="connsiteY0-112" fmla="*/ 80158 h 865313"/>
                  <a:gd name="connsiteX1-113" fmla="*/ 1883750 w 2128652"/>
                  <a:gd name="connsiteY1-114" fmla="*/ 70373 h 865313"/>
                  <a:gd name="connsiteX2-115" fmla="*/ 1991326 w 2128652"/>
                  <a:gd name="connsiteY2-116" fmla="*/ 801892 h 865313"/>
                  <a:gd name="connsiteX3-117" fmla="*/ 127840 w 2128652"/>
                  <a:gd name="connsiteY3-118" fmla="*/ 792108 h 865313"/>
                  <a:gd name="connsiteX4-119" fmla="*/ 199940 w 2128652"/>
                  <a:gd name="connsiteY4-120" fmla="*/ 492446 h 865313"/>
                  <a:gd name="connsiteX0-121" fmla="*/ 1078008 w 2162911"/>
                  <a:gd name="connsiteY0-122" fmla="*/ 80158 h 865313"/>
                  <a:gd name="connsiteX1-123" fmla="*/ 1918009 w 2162911"/>
                  <a:gd name="connsiteY1-124" fmla="*/ 70373 h 865313"/>
                  <a:gd name="connsiteX2-125" fmla="*/ 2025585 w 2162911"/>
                  <a:gd name="connsiteY2-126" fmla="*/ 801892 h 865313"/>
                  <a:gd name="connsiteX3-127" fmla="*/ 162099 w 2162911"/>
                  <a:gd name="connsiteY3-128" fmla="*/ 792108 h 865313"/>
                  <a:gd name="connsiteX4-129" fmla="*/ 137854 w 2162911"/>
                  <a:gd name="connsiteY4-130" fmla="*/ 492446 h 865313"/>
                  <a:gd name="connsiteX0-131" fmla="*/ 1042572 w 2127475"/>
                  <a:gd name="connsiteY0-132" fmla="*/ 80158 h 865313"/>
                  <a:gd name="connsiteX1-133" fmla="*/ 1882573 w 2127475"/>
                  <a:gd name="connsiteY1-134" fmla="*/ 70373 h 865313"/>
                  <a:gd name="connsiteX2-135" fmla="*/ 1990149 w 2127475"/>
                  <a:gd name="connsiteY2-136" fmla="*/ 801892 h 865313"/>
                  <a:gd name="connsiteX3-137" fmla="*/ 126663 w 2127475"/>
                  <a:gd name="connsiteY3-138" fmla="*/ 792108 h 865313"/>
                  <a:gd name="connsiteX4-139" fmla="*/ 102418 w 2127475"/>
                  <a:gd name="connsiteY4-140" fmla="*/ 492446 h 865313"/>
                  <a:gd name="connsiteX0-141" fmla="*/ 971813 w 2049582"/>
                  <a:gd name="connsiteY0-142" fmla="*/ 80158 h 878885"/>
                  <a:gd name="connsiteX1-143" fmla="*/ 1811814 w 2049582"/>
                  <a:gd name="connsiteY1-144" fmla="*/ 70373 h 878885"/>
                  <a:gd name="connsiteX2-145" fmla="*/ 1919390 w 2049582"/>
                  <a:gd name="connsiteY2-146" fmla="*/ 801892 h 878885"/>
                  <a:gd name="connsiteX3-147" fmla="*/ 152249 w 2049582"/>
                  <a:gd name="connsiteY3-148" fmla="*/ 822093 h 878885"/>
                  <a:gd name="connsiteX4-149" fmla="*/ 31659 w 2049582"/>
                  <a:gd name="connsiteY4-150" fmla="*/ 492446 h 878885"/>
                  <a:gd name="connsiteX0-151" fmla="*/ 1009140 w 2086909"/>
                  <a:gd name="connsiteY0-152" fmla="*/ 80158 h 878885"/>
                  <a:gd name="connsiteX1-153" fmla="*/ 1849141 w 2086909"/>
                  <a:gd name="connsiteY1-154" fmla="*/ 70373 h 878885"/>
                  <a:gd name="connsiteX2-155" fmla="*/ 1956717 w 2086909"/>
                  <a:gd name="connsiteY2-156" fmla="*/ 801892 h 878885"/>
                  <a:gd name="connsiteX3-157" fmla="*/ 189576 w 2086909"/>
                  <a:gd name="connsiteY3-158" fmla="*/ 822093 h 878885"/>
                  <a:gd name="connsiteX4-159" fmla="*/ 68986 w 2086909"/>
                  <a:gd name="connsiteY4-160" fmla="*/ 492446 h 878885"/>
                  <a:gd name="connsiteX0-161" fmla="*/ 1041174 w 2118943"/>
                  <a:gd name="connsiteY0-162" fmla="*/ 80158 h 872392"/>
                  <a:gd name="connsiteX1-163" fmla="*/ 1881175 w 2118943"/>
                  <a:gd name="connsiteY1-164" fmla="*/ 70373 h 872392"/>
                  <a:gd name="connsiteX2-165" fmla="*/ 1988751 w 2118943"/>
                  <a:gd name="connsiteY2-166" fmla="*/ 801892 h 872392"/>
                  <a:gd name="connsiteX3-167" fmla="*/ 221610 w 2118943"/>
                  <a:gd name="connsiteY3-168" fmla="*/ 822093 h 872392"/>
                  <a:gd name="connsiteX4-169" fmla="*/ 44818 w 2118943"/>
                  <a:gd name="connsiteY4-170" fmla="*/ 612383 h 872392"/>
                  <a:gd name="connsiteX0-171" fmla="*/ 1010281 w 2088050"/>
                  <a:gd name="connsiteY0-172" fmla="*/ 80158 h 872392"/>
                  <a:gd name="connsiteX1-173" fmla="*/ 1850282 w 2088050"/>
                  <a:gd name="connsiteY1-174" fmla="*/ 70373 h 872392"/>
                  <a:gd name="connsiteX2-175" fmla="*/ 1957858 w 2088050"/>
                  <a:gd name="connsiteY2-176" fmla="*/ 801892 h 872392"/>
                  <a:gd name="connsiteX3-177" fmla="*/ 190717 w 2088050"/>
                  <a:gd name="connsiteY3-178" fmla="*/ 822093 h 872392"/>
                  <a:gd name="connsiteX4-179" fmla="*/ 13925 w 2088050"/>
                  <a:gd name="connsiteY4-180" fmla="*/ 612383 h 872392"/>
                  <a:gd name="connsiteX0-181" fmla="*/ 1010281 w 2088050"/>
                  <a:gd name="connsiteY0-182" fmla="*/ 80158 h 872392"/>
                  <a:gd name="connsiteX1-183" fmla="*/ 1850282 w 2088050"/>
                  <a:gd name="connsiteY1-184" fmla="*/ 70373 h 872392"/>
                  <a:gd name="connsiteX2-185" fmla="*/ 1957858 w 2088050"/>
                  <a:gd name="connsiteY2-186" fmla="*/ 801892 h 872392"/>
                  <a:gd name="connsiteX3-187" fmla="*/ 190717 w 2088050"/>
                  <a:gd name="connsiteY3-188" fmla="*/ 822093 h 872392"/>
                  <a:gd name="connsiteX4-189" fmla="*/ 13925 w 2088050"/>
                  <a:gd name="connsiteY4-190" fmla="*/ 612383 h 872392"/>
                  <a:gd name="connsiteX0-191" fmla="*/ 996356 w 2074125"/>
                  <a:gd name="connsiteY0-192" fmla="*/ 80158 h 861823"/>
                  <a:gd name="connsiteX1-193" fmla="*/ 1836357 w 2074125"/>
                  <a:gd name="connsiteY1-194" fmla="*/ 70373 h 861823"/>
                  <a:gd name="connsiteX2-195" fmla="*/ 1943933 w 2074125"/>
                  <a:gd name="connsiteY2-196" fmla="*/ 801892 h 861823"/>
                  <a:gd name="connsiteX3-197" fmla="*/ 176792 w 2074125"/>
                  <a:gd name="connsiteY3-198" fmla="*/ 822093 h 861823"/>
                  <a:gd name="connsiteX4-199" fmla="*/ 0 w 2074125"/>
                  <a:gd name="connsiteY4-200" fmla="*/ 612383 h 861823"/>
                  <a:gd name="connsiteX0-201" fmla="*/ 996356 w 1970804"/>
                  <a:gd name="connsiteY0-202" fmla="*/ 80158 h 823168"/>
                  <a:gd name="connsiteX1-203" fmla="*/ 1836357 w 1970804"/>
                  <a:gd name="connsiteY1-204" fmla="*/ 70373 h 823168"/>
                  <a:gd name="connsiteX2-205" fmla="*/ 1943933 w 1970804"/>
                  <a:gd name="connsiteY2-206" fmla="*/ 801892 h 823168"/>
                  <a:gd name="connsiteX3-207" fmla="*/ 176792 w 1970804"/>
                  <a:gd name="connsiteY3-208" fmla="*/ 822093 h 823168"/>
                  <a:gd name="connsiteX4-209" fmla="*/ 0 w 1970804"/>
                  <a:gd name="connsiteY4-210" fmla="*/ 612383 h 823168"/>
                  <a:gd name="connsiteX0-211" fmla="*/ 1010802 w 1991303"/>
                  <a:gd name="connsiteY0-212" fmla="*/ 81745 h 843471"/>
                  <a:gd name="connsiteX1-213" fmla="*/ 1850803 w 1991303"/>
                  <a:gd name="connsiteY1-214" fmla="*/ 71960 h 843471"/>
                  <a:gd name="connsiteX2-215" fmla="*/ 1966407 w 1991303"/>
                  <a:gd name="connsiteY2-216" fmla="*/ 825967 h 843471"/>
                  <a:gd name="connsiteX3-217" fmla="*/ 191238 w 1991303"/>
                  <a:gd name="connsiteY3-218" fmla="*/ 823680 h 843471"/>
                  <a:gd name="connsiteX4-219" fmla="*/ 14446 w 1991303"/>
                  <a:gd name="connsiteY4-220" fmla="*/ 613970 h 843471"/>
                  <a:gd name="connsiteX0-221" fmla="*/ 1009760 w 1978344"/>
                  <a:gd name="connsiteY0-222" fmla="*/ 81745 h 843471"/>
                  <a:gd name="connsiteX1-223" fmla="*/ 1849761 w 1978344"/>
                  <a:gd name="connsiteY1-224" fmla="*/ 71960 h 843471"/>
                  <a:gd name="connsiteX2-225" fmla="*/ 1949307 w 1978344"/>
                  <a:gd name="connsiteY2-226" fmla="*/ 825967 h 843471"/>
                  <a:gd name="connsiteX3-227" fmla="*/ 190196 w 1978344"/>
                  <a:gd name="connsiteY3-228" fmla="*/ 823680 h 843471"/>
                  <a:gd name="connsiteX4-229" fmla="*/ 13404 w 1978344"/>
                  <a:gd name="connsiteY4-230" fmla="*/ 613970 h 843471"/>
                  <a:gd name="connsiteX0-231" fmla="*/ 996356 w 1964940"/>
                  <a:gd name="connsiteY0-232" fmla="*/ 81745 h 840320"/>
                  <a:gd name="connsiteX1-233" fmla="*/ 1836357 w 1964940"/>
                  <a:gd name="connsiteY1-234" fmla="*/ 71960 h 840320"/>
                  <a:gd name="connsiteX2-235" fmla="*/ 1935903 w 1964940"/>
                  <a:gd name="connsiteY2-236" fmla="*/ 825967 h 840320"/>
                  <a:gd name="connsiteX3-237" fmla="*/ 176792 w 1964940"/>
                  <a:gd name="connsiteY3-238" fmla="*/ 823680 h 840320"/>
                  <a:gd name="connsiteX4-239" fmla="*/ 0 w 1964940"/>
                  <a:gd name="connsiteY4-240" fmla="*/ 613970 h 8403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2"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1" fmla="*/ 231302 w 2136910"/>
                  <a:gd name="connsiteY0-2" fmla="*/ 93920 h 850131"/>
                  <a:gd name="connsiteX1-3" fmla="*/ 1801919 w 2136910"/>
                  <a:gd name="connsiteY1-4" fmla="*/ 61647 h 850131"/>
                  <a:gd name="connsiteX2-5" fmla="*/ 1995556 w 2136910"/>
                  <a:gd name="connsiteY2-6" fmla="*/ 803924 h 850131"/>
                  <a:gd name="connsiteX3-7" fmla="*/ 102211 w 2136910"/>
                  <a:gd name="connsiteY3-8" fmla="*/ 760894 h 850131"/>
                  <a:gd name="connsiteX4-9" fmla="*/ 69938 w 2136910"/>
                  <a:gd name="connsiteY4-10" fmla="*/ 93920 h 850131"/>
                  <a:gd name="connsiteX0-11" fmla="*/ 231302 w 2027630"/>
                  <a:gd name="connsiteY0-12" fmla="*/ 93920 h 813269"/>
                  <a:gd name="connsiteX1-13" fmla="*/ 1801919 w 2027630"/>
                  <a:gd name="connsiteY1-14" fmla="*/ 61647 h 813269"/>
                  <a:gd name="connsiteX2-15" fmla="*/ 1995556 w 2027630"/>
                  <a:gd name="connsiteY2-16" fmla="*/ 803924 h 813269"/>
                  <a:gd name="connsiteX3-17" fmla="*/ 102211 w 2027630"/>
                  <a:gd name="connsiteY3-18" fmla="*/ 760894 h 813269"/>
                  <a:gd name="connsiteX4-19" fmla="*/ 69938 w 2027630"/>
                  <a:gd name="connsiteY4-20" fmla="*/ 93920 h 813269"/>
                  <a:gd name="connsiteX0-21" fmla="*/ 316247 w 2059225"/>
                  <a:gd name="connsiteY0-22" fmla="*/ 93133 h 831662"/>
                  <a:gd name="connsiteX1-23" fmla="*/ 1886864 w 2059225"/>
                  <a:gd name="connsiteY1-24" fmla="*/ 60860 h 831662"/>
                  <a:gd name="connsiteX2-25" fmla="*/ 1994440 w 2059225"/>
                  <a:gd name="connsiteY2-26" fmla="*/ 792379 h 831662"/>
                  <a:gd name="connsiteX3-27" fmla="*/ 187156 w 2059225"/>
                  <a:gd name="connsiteY3-28" fmla="*/ 760107 h 831662"/>
                  <a:gd name="connsiteX4-29" fmla="*/ 154883 w 2059225"/>
                  <a:gd name="connsiteY4-30" fmla="*/ 93133 h 831662"/>
                  <a:gd name="connsiteX0-31" fmla="*/ 316247 w 2006487"/>
                  <a:gd name="connsiteY0-32" fmla="*/ 60598 h 799127"/>
                  <a:gd name="connsiteX1-33" fmla="*/ 1886864 w 2006487"/>
                  <a:gd name="connsiteY1-34" fmla="*/ 28325 h 799127"/>
                  <a:gd name="connsiteX2-35" fmla="*/ 1994440 w 2006487"/>
                  <a:gd name="connsiteY2-36" fmla="*/ 759844 h 799127"/>
                  <a:gd name="connsiteX3-37" fmla="*/ 187156 w 2006487"/>
                  <a:gd name="connsiteY3-38" fmla="*/ 727572 h 799127"/>
                  <a:gd name="connsiteX4-39" fmla="*/ 154883 w 2006487"/>
                  <a:gd name="connsiteY4-40" fmla="*/ 60598 h 799127"/>
                  <a:gd name="connsiteX0-41" fmla="*/ 235854 w 1926094"/>
                  <a:gd name="connsiteY0-42" fmla="*/ 60598 h 786834"/>
                  <a:gd name="connsiteX1-43" fmla="*/ 1806471 w 1926094"/>
                  <a:gd name="connsiteY1-44" fmla="*/ 28325 h 786834"/>
                  <a:gd name="connsiteX2-45" fmla="*/ 1914047 w 1926094"/>
                  <a:gd name="connsiteY2-46" fmla="*/ 759844 h 786834"/>
                  <a:gd name="connsiteX3-47" fmla="*/ 106763 w 1926094"/>
                  <a:gd name="connsiteY3-48" fmla="*/ 727572 h 786834"/>
                  <a:gd name="connsiteX4-49" fmla="*/ 74490 w 1926094"/>
                  <a:gd name="connsiteY4-50" fmla="*/ 60598 h 786834"/>
                  <a:gd name="connsiteX0-51" fmla="*/ 189613 w 1879853"/>
                  <a:gd name="connsiteY0-52" fmla="*/ 60598 h 786834"/>
                  <a:gd name="connsiteX1-53" fmla="*/ 1760230 w 1879853"/>
                  <a:gd name="connsiteY1-54" fmla="*/ 28325 h 786834"/>
                  <a:gd name="connsiteX2-55" fmla="*/ 1867806 w 1879853"/>
                  <a:gd name="connsiteY2-56" fmla="*/ 759844 h 786834"/>
                  <a:gd name="connsiteX3-57" fmla="*/ 60522 w 1879853"/>
                  <a:gd name="connsiteY3-58" fmla="*/ 727572 h 786834"/>
                  <a:gd name="connsiteX4-59" fmla="*/ 28249 w 1879853"/>
                  <a:gd name="connsiteY4-60" fmla="*/ 60598 h 7868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cs typeface="Times New Roman" pitchFamily="18" charset="0"/>
                </a:endParaRPr>
              </a:p>
            </p:txBody>
          </p:sp>
          <p:sp>
            <p:nvSpPr>
              <p:cNvPr id="25" name="文本框 12"/>
              <p:cNvSpPr txBox="1"/>
              <p:nvPr/>
            </p:nvSpPr>
            <p:spPr>
              <a:xfrm>
                <a:off x="2222349" y="2332000"/>
                <a:ext cx="756775" cy="958190"/>
              </a:xfrm>
              <a:prstGeom prst="rect">
                <a:avLst/>
              </a:prstGeom>
              <a:noFill/>
              <a:ln>
                <a:noFill/>
              </a:ln>
            </p:spPr>
            <p:txBody>
              <a:bodyPr wrap="square" rtlCol="0">
                <a:spAutoFit/>
              </a:bodyPr>
              <a:lstStyle/>
              <a:p>
                <a:pPr algn="ctr">
                  <a:lnSpc>
                    <a:spcPct val="125000"/>
                  </a:lnSpc>
                </a:pPr>
                <a:r>
                  <a:rPr lang="en-US" altLang="zh-CN" sz="3600" b="1" dirty="0">
                    <a:solidFill>
                      <a:srgbClr val="F59C1F"/>
                    </a:solidFill>
                    <a:latin typeface="Times New Roman" pitchFamily="18" charset="0"/>
                    <a:ea typeface="方正静蕾简体" panose="02000000000000000000" pitchFamily="2" charset="-122"/>
                    <a:cs typeface="Times New Roman" pitchFamily="18" charset="0"/>
                  </a:rPr>
                  <a:t>4</a:t>
                </a:r>
              </a:p>
            </p:txBody>
          </p:sp>
        </p:grpSp>
        <p:sp>
          <p:nvSpPr>
            <p:cNvPr id="19" name="Rectangle 18"/>
            <p:cNvSpPr/>
            <p:nvPr/>
          </p:nvSpPr>
          <p:spPr>
            <a:xfrm>
              <a:off x="1679946" y="3971467"/>
              <a:ext cx="9992793" cy="1446550"/>
            </a:xfrm>
            <a:prstGeom prst="rect">
              <a:avLst/>
            </a:prstGeom>
          </p:spPr>
          <p:txBody>
            <a:bodyPr wrap="square">
              <a:spAutoFit/>
            </a:bodyPr>
            <a:lstStyle/>
            <a:p>
              <a:pPr algn="just">
                <a:buClrTx/>
                <a:buFontTx/>
                <a:buNone/>
                <a:defRPr/>
              </a:pPr>
              <a:r>
                <a:rPr lang="vi-VN" altLang="zh-CN" sz="44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rPr>
                <a:t>Em thích nhân vật nào nhất? Vì sao?</a:t>
              </a:r>
              <a:endParaRPr lang="zh-CN" altLang="en-US" sz="4400" b="1" dirty="0">
                <a:solidFill>
                  <a:srgbClr val="0070C0"/>
                </a:solidFill>
                <a:effectLst>
                  <a:outerShdw blurRad="38100" dist="38100" dir="2700000" algn="tl">
                    <a:srgbClr val="000000">
                      <a:alpha val="43137"/>
                    </a:srgbClr>
                  </a:outerShdw>
                </a:effectLst>
                <a:latin typeface="Times New Roman" pitchFamily="18" charset="0"/>
                <a:ea typeface="inpin heiti" charset="-122"/>
                <a:cs typeface="Times New Roman" pitchFamily="18" charset="0"/>
              </a:endParaRPr>
            </a:p>
          </p:txBody>
        </p:sp>
      </p:grpSp>
      <p:grpSp>
        <p:nvGrpSpPr>
          <p:cNvPr id="26" name="Group 25"/>
          <p:cNvGrpSpPr/>
          <p:nvPr/>
        </p:nvGrpSpPr>
        <p:grpSpPr>
          <a:xfrm>
            <a:off x="5687410" y="1658943"/>
            <a:ext cx="3456590" cy="5205507"/>
            <a:chOff x="953739" y="1619250"/>
            <a:chExt cx="6661006" cy="5238750"/>
          </a:xfrm>
        </p:grpSpPr>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399291" y="1886107"/>
            <a:ext cx="5288120" cy="5078313"/>
          </a:xfrm>
          <a:prstGeom prst="rect">
            <a:avLst/>
          </a:prstGeom>
        </p:spPr>
        <p:txBody>
          <a:bodyPr wrap="square">
            <a:spAutoFit/>
          </a:bodyPr>
          <a:lstStyle/>
          <a:p>
            <a:r>
              <a:rPr lang="en-US"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Em thích mùa xuân nhất. Vì mùa xuân đến, cây cối đâm chồi nảy lộc, em được nghỉ Tết, cùng bố mẹ đón năm mới.</a:t>
            </a:r>
          </a:p>
          <a:p>
            <a:r>
              <a:rPr lang="en-US"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effectLst>
                  <a:outerShdw blurRad="38100" dist="38100" dir="2700000" algn="tl">
                    <a:srgbClr val="000000">
                      <a:alpha val="43137"/>
                    </a:srgbClr>
                  </a:outerShdw>
                </a:effectLst>
                <a:latin typeface="Times New Roman" pitchFamily="18" charset="0"/>
                <a:cs typeface="Times New Roman" pitchFamily="18" charset="0"/>
              </a:rPr>
              <a:t>Em thích mùa thu nhất. Vì mùa thu có đêm Trung Thu, em được cùng bạn bè rước đèn phá cỗ</a:t>
            </a:r>
            <a:r>
              <a:rPr lang="vi-VN" sz="3200" dirty="0">
                <a:latin typeface="Times New Roman" pitchFamily="18" charset="0"/>
                <a:cs typeface="Times New Roman" pitchFamily="18" charset="0"/>
              </a:rPr>
              <a:t>.</a:t>
            </a:r>
          </a:p>
        </p:txBody>
      </p:sp>
      <p:sp>
        <p:nvSpPr>
          <p:cNvPr id="21" name="Rectangle 20"/>
          <p:cNvSpPr/>
          <p:nvPr/>
        </p:nvSpPr>
        <p:spPr>
          <a:xfrm>
            <a:off x="1389757" y="1"/>
            <a:ext cx="6347235" cy="769441"/>
          </a:xfrm>
          <a:prstGeom prst="rect">
            <a:avLst/>
          </a:prstGeom>
        </p:spPr>
        <p:txBody>
          <a:bodyPr wrap="square">
            <a:spAutoFit/>
          </a:bodyPr>
          <a:lstStyle/>
          <a:p>
            <a:pPr algn="ctr">
              <a:buClrTx/>
              <a:buFontTx/>
              <a:buNone/>
              <a:defRPr/>
            </a:pPr>
            <a:r>
              <a:rPr lang="en-US" altLang="zh-CN" sz="4400" b="1" dirty="0" err="1">
                <a:solidFill>
                  <a:srgbClr val="FF0000"/>
                </a:solidFill>
                <a:latin typeface="Times New Roman" pitchFamily="18" charset="0"/>
                <a:ea typeface="inpin heiti" charset="-122"/>
                <a:cs typeface="Times New Roman" pitchFamily="18" charset="0"/>
              </a:rPr>
              <a:t>Cùng</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tìm</a:t>
            </a:r>
            <a:r>
              <a:rPr lang="en-US" altLang="zh-CN" sz="4400" b="1" dirty="0">
                <a:solidFill>
                  <a:srgbClr val="FF0000"/>
                </a:solidFill>
                <a:latin typeface="Times New Roman" pitchFamily="18" charset="0"/>
                <a:ea typeface="inpin heiti" charset="-122"/>
                <a:cs typeface="Times New Roman" pitchFamily="18" charset="0"/>
              </a:rPr>
              <a:t> </a:t>
            </a:r>
            <a:r>
              <a:rPr lang="en-US" altLang="zh-CN" sz="4400" b="1" dirty="0" err="1">
                <a:solidFill>
                  <a:srgbClr val="FF0000"/>
                </a:solidFill>
                <a:latin typeface="Times New Roman" pitchFamily="18" charset="0"/>
                <a:ea typeface="inpin heiti" charset="-122"/>
                <a:cs typeface="Times New Roman" pitchFamily="18" charset="0"/>
              </a:rPr>
              <a:t>hiểu</a:t>
            </a:r>
            <a:endParaRPr lang="zh-CN" altLang="en-US" sz="4400" b="1" dirty="0">
              <a:solidFill>
                <a:srgbClr val="FF0000"/>
              </a:solidFill>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26261524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1" presetClass="mediacall" presetSubtype="0" fill="hold" nodeType="withEffect">
                                  <p:stCondLst>
                                    <p:cond delay="0"/>
                                  </p:stCondLst>
                                  <p:childTnLst>
                                    <p:cmd type="call" cmd="playFrom(0.0)">
                                      <p:cBhvr>
                                        <p:cTn id="14" dur="952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13188" y="-15670"/>
            <a:ext cx="9177971"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组合 30"/>
          <p:cNvGrpSpPr/>
          <p:nvPr/>
        </p:nvGrpSpPr>
        <p:grpSpPr>
          <a:xfrm>
            <a:off x="-13188" y="5913701"/>
            <a:ext cx="9152792" cy="1123362"/>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grpSp>
        <p:nvGrpSpPr>
          <p:cNvPr id="19" name="组合 1"/>
          <p:cNvGrpSpPr/>
          <p:nvPr/>
        </p:nvGrpSpPr>
        <p:grpSpPr>
          <a:xfrm>
            <a:off x="3325270" y="1596459"/>
            <a:ext cx="5958619" cy="3320203"/>
            <a:chOff x="2710462" y="2030194"/>
            <a:chExt cx="8587865" cy="2492009"/>
          </a:xfrm>
        </p:grpSpPr>
        <p:pic>
          <p:nvPicPr>
            <p:cNvPr id="20" name="图片 2"/>
            <p:cNvPicPr>
              <a:picLocks noChangeAspect="1"/>
            </p:cNvPicPr>
            <p:nvPr/>
          </p:nvPicPr>
          <p:blipFill>
            <a:blip r:embed="rId4"/>
            <a:stretch>
              <a:fillRect/>
            </a:stretch>
          </p:blipFill>
          <p:spPr>
            <a:xfrm>
              <a:off x="2882550" y="2030194"/>
              <a:ext cx="8410489" cy="1372660"/>
            </a:xfrm>
            <a:prstGeom prst="rect">
              <a:avLst/>
            </a:prstGeom>
          </p:spPr>
        </p:pic>
        <p:pic>
          <p:nvPicPr>
            <p:cNvPr id="21" name="图片 3"/>
            <p:cNvPicPr>
              <a:picLocks noChangeAspect="1"/>
            </p:cNvPicPr>
            <p:nvPr/>
          </p:nvPicPr>
          <p:blipFill>
            <a:blip r:embed="rId5"/>
            <a:stretch>
              <a:fillRect/>
            </a:stretch>
          </p:blipFill>
          <p:spPr>
            <a:xfrm>
              <a:off x="2710462" y="3335552"/>
              <a:ext cx="8587865" cy="1186651"/>
            </a:xfrm>
            <a:prstGeom prst="rect">
              <a:avLst/>
            </a:prstGeom>
          </p:spPr>
        </p:pic>
      </p:grpSp>
      <p:sp>
        <p:nvSpPr>
          <p:cNvPr id="18" name="文本框 18"/>
          <p:cNvSpPr txBox="1"/>
          <p:nvPr/>
        </p:nvSpPr>
        <p:spPr>
          <a:xfrm>
            <a:off x="2674353" y="166953"/>
            <a:ext cx="5161867" cy="923330"/>
          </a:xfrm>
          <a:prstGeom prst="rect">
            <a:avLst/>
          </a:prstGeom>
          <a:noFill/>
        </p:spPr>
        <p:txBody>
          <a:bodyPr wrap="square" rtlCol="0">
            <a:spAutoFit/>
          </a:bodyPr>
          <a:lstStyle/>
          <a:p>
            <a:pPr algn="ctr"/>
            <a:r>
              <a:rPr lang="en-US" altLang="zh-CN" sz="5400" b="1" kern="1200" dirty="0" err="1">
                <a:solidFill>
                  <a:srgbClr val="FF6600"/>
                </a:solidFill>
                <a:latin typeface="Times New Roman" pitchFamily="18" charset="0"/>
                <a:cs typeface="Times New Roman" pitchFamily="18" charset="0"/>
              </a:rPr>
              <a:t>Nội</a:t>
            </a:r>
            <a:r>
              <a:rPr lang="zh-CN" altLang="en-US" sz="5400" b="1" kern="1200" dirty="0">
                <a:solidFill>
                  <a:srgbClr val="FF6600"/>
                </a:solidFill>
                <a:latin typeface="Times New Roman" pitchFamily="18" charset="0"/>
                <a:cs typeface="Times New Roman" pitchFamily="18" charset="0"/>
              </a:rPr>
              <a:t> </a:t>
            </a:r>
            <a:r>
              <a:rPr lang="en-US" altLang="zh-CN" sz="5400" b="1" kern="1200" dirty="0">
                <a:solidFill>
                  <a:srgbClr val="FF6600"/>
                </a:solidFill>
                <a:latin typeface="Times New Roman" pitchFamily="18" charset="0"/>
                <a:cs typeface="Times New Roman" pitchFamily="18" charset="0"/>
              </a:rPr>
              <a:t>dung </a:t>
            </a:r>
            <a:r>
              <a:rPr lang="en-US" altLang="zh-CN" sz="5400" b="1" kern="1200" dirty="0" err="1">
                <a:solidFill>
                  <a:srgbClr val="FF6600"/>
                </a:solidFill>
                <a:latin typeface="Times New Roman" pitchFamily="18" charset="0"/>
                <a:cs typeface="Times New Roman" pitchFamily="18" charset="0"/>
              </a:rPr>
              <a:t>bài</a:t>
            </a:r>
            <a:r>
              <a:rPr lang="zh-CN" altLang="en-US" sz="5400" b="1" kern="1200" dirty="0">
                <a:solidFill>
                  <a:srgbClr val="FF6600"/>
                </a:solidFill>
                <a:latin typeface="Times New Roman" pitchFamily="18" charset="0"/>
                <a:cs typeface="Times New Roman" pitchFamily="18" charset="0"/>
              </a:rPr>
              <a:t> </a:t>
            </a:r>
            <a:r>
              <a:rPr lang="en-US" altLang="zh-CN" sz="5400" b="1" kern="1200" dirty="0" err="1">
                <a:solidFill>
                  <a:srgbClr val="FF6600"/>
                </a:solidFill>
                <a:latin typeface="Times New Roman" pitchFamily="18" charset="0"/>
                <a:cs typeface="Times New Roman" pitchFamily="18" charset="0"/>
              </a:rPr>
              <a:t>học</a:t>
            </a:r>
            <a:endParaRPr lang="zh-CN" altLang="en-US" sz="5400" b="1" kern="1200" dirty="0">
              <a:solidFill>
                <a:srgbClr val="FF6600"/>
              </a:solidFill>
              <a:latin typeface="Times New Roman" pitchFamily="18" charset="0"/>
              <a:cs typeface="Times New Roman" pitchFamily="18" charset="0"/>
            </a:endParaRPr>
          </a:p>
        </p:txBody>
      </p:sp>
      <p:sp>
        <p:nvSpPr>
          <p:cNvPr id="3" name="Rectangle 2"/>
          <p:cNvSpPr/>
          <p:nvPr/>
        </p:nvSpPr>
        <p:spPr>
          <a:xfrm>
            <a:off x="3469050" y="2548941"/>
            <a:ext cx="5374700" cy="1754326"/>
          </a:xfrm>
          <a:prstGeom prst="rect">
            <a:avLst/>
          </a:prstGeom>
        </p:spPr>
        <p:txBody>
          <a:bodyPr wrap="square">
            <a:spAutoFit/>
          </a:bodyPr>
          <a:lstStyle/>
          <a:p>
            <a:r>
              <a:rPr lang="en-US" sz="3600" b="1" i="1">
                <a:solidFill>
                  <a:srgbClr val="C00000"/>
                </a:solidFill>
                <a:latin typeface="Times New Roman" pitchFamily="18" charset="0"/>
                <a:cs typeface="Times New Roman" pitchFamily="18" charset="0"/>
              </a:rPr>
              <a:t>    Mỗi </a:t>
            </a:r>
            <a:r>
              <a:rPr lang="en-US" sz="3600" b="1" i="1" dirty="0" err="1">
                <a:solidFill>
                  <a:srgbClr val="C00000"/>
                </a:solidFill>
                <a:latin typeface="Times New Roman" pitchFamily="18" charset="0"/>
                <a:cs typeface="Times New Roman" pitchFamily="18" charset="0"/>
              </a:rPr>
              <a:t>mùa</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trong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năm</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vẻ</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đẹp</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riêng</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đều</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có</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ích</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cho</a:t>
            </a:r>
            <a:r>
              <a:rPr lang="en-US" sz="3600" b="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cuộc</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sống</a:t>
            </a:r>
            <a:r>
              <a:rPr lang="en-US" sz="3600" b="1" i="1" dirty="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grpSp>
        <p:nvGrpSpPr>
          <p:cNvPr id="14" name="Group 13"/>
          <p:cNvGrpSpPr/>
          <p:nvPr/>
        </p:nvGrpSpPr>
        <p:grpSpPr>
          <a:xfrm>
            <a:off x="12460" y="1227921"/>
            <a:ext cx="3456590" cy="5809143"/>
            <a:chOff x="953739" y="1619250"/>
            <a:chExt cx="6661006" cy="5238750"/>
          </a:xfrm>
        </p:grpSpPr>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3278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 y="1240"/>
            <a:ext cx="9140694" cy="6855520"/>
          </a:xfrm>
          <a:prstGeom prst="rect">
            <a:avLst/>
          </a:prstGeom>
        </p:spPr>
      </p:pic>
      <p:pic>
        <p:nvPicPr>
          <p:cNvPr id="5" name="图片 2" descr="59af418a3766c"/>
          <p:cNvPicPr/>
          <p:nvPr/>
        </p:nvPicPr>
        <p:blipFill>
          <a:blip r:embed="rId4" cstate="screen"/>
          <a:stretch>
            <a:fillRect/>
          </a:stretch>
        </p:blipFill>
        <p:spPr>
          <a:xfrm>
            <a:off x="3275696" y="2963166"/>
            <a:ext cx="2915190" cy="38935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048" y="250074"/>
            <a:ext cx="6968332" cy="3383573"/>
          </a:xfrm>
          <a:prstGeom prst="rect">
            <a:avLst/>
          </a:prstGeom>
        </p:spPr>
      </p:pic>
    </p:spTree>
    <p:extLst>
      <p:ext uri="{BB962C8B-B14F-4D97-AF65-F5344CB8AC3E}">
        <p14:creationId xmlns:p14="http://schemas.microsoft.com/office/powerpoint/2010/main" val="196157625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331c5afe5f647f440cd4aa0ac0913fb"/>
          <p:cNvPicPr/>
          <p:nvPr/>
        </p:nvPicPr>
        <p:blipFill>
          <a:blip r:embed="rId2" cstate="screen"/>
          <a:stretch>
            <a:fillRect/>
          </a:stretch>
        </p:blipFill>
        <p:spPr>
          <a:xfrm>
            <a:off x="-641907" y="1284922"/>
            <a:ext cx="4011182" cy="3785552"/>
          </a:xfrm>
          <a:prstGeom prst="rect">
            <a:avLst/>
          </a:prstGeom>
        </p:spPr>
      </p:pic>
      <p:sp>
        <p:nvSpPr>
          <p:cNvPr id="3" name="文本框 18"/>
          <p:cNvSpPr txBox="1"/>
          <p:nvPr/>
        </p:nvSpPr>
        <p:spPr>
          <a:xfrm>
            <a:off x="249971" y="2557849"/>
            <a:ext cx="2812706" cy="1446550"/>
          </a:xfrm>
          <a:prstGeom prst="rect">
            <a:avLst/>
          </a:prstGeom>
          <a:noFill/>
        </p:spPr>
        <p:txBody>
          <a:bodyPr wrap="square" rtlCol="0">
            <a:spAutoFit/>
          </a:bodyPr>
          <a:lstStyle/>
          <a:p>
            <a:pPr algn="ct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Đoạn</a:t>
            </a:r>
            <a:r>
              <a:rPr lang="en-US" altLang="zh-CN"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 </a:t>
            </a: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đọc</a:t>
            </a:r>
            <a:r>
              <a:rPr lang="en-US" altLang="zh-CN"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 </a:t>
            </a:r>
            <a:r>
              <a:rPr lang="en-US" altLang="zh-CN" sz="4400" b="1" dirty="0" err="1">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rPr>
              <a:t>lại</a:t>
            </a:r>
            <a:endParaRPr lang="zh-CN" altLang="en-US" sz="4400" b="1" dirty="0">
              <a:solidFill>
                <a:srgbClr val="C00000"/>
              </a:solidFill>
              <a:effectLst>
                <a:outerShdw blurRad="38100" dist="38100" dir="2700000" algn="tl">
                  <a:srgbClr val="000000">
                    <a:alpha val="43137"/>
                  </a:srgbClr>
                </a:outerShdw>
              </a:effectLst>
              <a:latin typeface="Times New Roman" pitchFamily="18" charset="0"/>
              <a:ea typeface="仓耳今楷05-6763 W05" panose="02020400000000000000" pitchFamily="18" charset="-122"/>
              <a:cs typeface="Times New Roman" pitchFamily="18" charset="0"/>
            </a:endParaRPr>
          </a:p>
        </p:txBody>
      </p:sp>
      <p:sp>
        <p:nvSpPr>
          <p:cNvPr id="4" name="Rounded Rectangle 16"/>
          <p:cNvSpPr/>
          <p:nvPr/>
        </p:nvSpPr>
        <p:spPr>
          <a:xfrm>
            <a:off x="3369275" y="598327"/>
            <a:ext cx="5628012" cy="6000851"/>
          </a:xfrm>
          <a:prstGeom prst="roundRect">
            <a:avLst>
              <a:gd name="adj" fmla="val 11248"/>
            </a:avLst>
          </a:prstGeom>
          <a:noFill/>
          <a:ln w="28575" cap="flat" cmpd="sng" algn="ctr">
            <a:solidFill>
              <a:srgbClr val="0070C0"/>
            </a:solidFill>
            <a:prstDash val="solid"/>
            <a:miter lim="800000"/>
          </a:ln>
          <a:effectLst/>
        </p:spPr>
        <p:txBody>
          <a:bodyPr rtlCol="0" anchor="ctr"/>
          <a:lstStyle/>
          <a:p>
            <a:pPr algn="ctr" defTabSz="914400">
              <a:defRPr/>
            </a:pPr>
            <a:endParaRPr lang="en-US">
              <a:solidFill>
                <a:srgbClr val="FFFFFF"/>
              </a:solidFill>
              <a:latin typeface="等线"/>
              <a:ea typeface="Microsoft YaHei" panose="020B0503020204020204" charset="-122"/>
            </a:endParaRPr>
          </a:p>
        </p:txBody>
      </p:sp>
      <p:sp>
        <p:nvSpPr>
          <p:cNvPr id="5" name="Rectangle 4"/>
          <p:cNvSpPr/>
          <p:nvPr/>
        </p:nvSpPr>
        <p:spPr>
          <a:xfrm>
            <a:off x="3369945" y="1038860"/>
            <a:ext cx="5444014" cy="6463308"/>
          </a:xfrm>
          <a:prstGeom prst="rect">
            <a:avLst/>
          </a:prstGeom>
        </p:spPr>
        <p:txBody>
          <a:bodyPr wrap="square">
            <a:spAutoFit/>
          </a:bodyPr>
          <a:lstStyle/>
          <a:p>
            <a:pPr>
              <a:spcAft>
                <a:spcPts val="1200"/>
              </a:spcAft>
            </a:pPr>
            <a:r>
              <a:rPr lang="en-US" altLang="zh-CN" sz="3200">
                <a:solidFill>
                  <a:srgbClr val="000000"/>
                </a:solidFill>
                <a:latin typeface="Arial" panose="020B0604020202020204" pitchFamily="34" charset="0"/>
                <a:ea typeface="Microsoft YaHei" panose="020B0503020204020204" charset="-122"/>
                <a:cs typeface="Arial" panose="020B0604020202020204" pitchFamily="34" charset="0"/>
              </a:rPr>
              <a:t>	</a:t>
            </a:r>
            <a:r>
              <a:rPr lang="vi-VN" sz="3200" b="1">
                <a:effectLst>
                  <a:outerShdw blurRad="38100" dist="38100" dir="2700000" algn="tl">
                    <a:srgbClr val="000000">
                      <a:alpha val="43137"/>
                    </a:srgbClr>
                  </a:outerShdw>
                </a:effectLst>
                <a:latin typeface="Times New Roman" pitchFamily="18" charset="0"/>
                <a:cs typeface="Times New Roman" pitchFamily="18" charset="0"/>
              </a:rPr>
              <a:t>Một ngày đầu năm, bốn nàng tiên Xuân, Hạ, Thu, Đông gặp nhau. Đông cầm tay Xuân, bảo:</a:t>
            </a:r>
          </a:p>
          <a:p>
            <a:pPr>
              <a:spcAft>
                <a:spcPts val="1200"/>
              </a:spcAft>
            </a:pP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vi-VN" sz="3200" b="1">
                <a:effectLst>
                  <a:outerShdw blurRad="38100" dist="38100" dir="2700000" algn="tl">
                    <a:srgbClr val="000000">
                      <a:alpha val="43137"/>
                    </a:srgbClr>
                  </a:outerShdw>
                </a:effectLst>
                <a:latin typeface="Times New Roman" pitchFamily="18" charset="0"/>
                <a:cs typeface="Times New Roman" pitchFamily="18" charset="0"/>
              </a:rPr>
              <a:t>- Ai cũng yêu chị. Chị về, vườn cây nào cũng đâm chồi nảy lộc.</a:t>
            </a:r>
          </a:p>
          <a:p>
            <a:pPr>
              <a:spcAft>
                <a:spcPts val="1200"/>
              </a:spcAft>
            </a:pP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vi-VN" sz="3200" b="1">
                <a:effectLst>
                  <a:outerShdw blurRad="38100" dist="38100" dir="2700000" algn="tl">
                    <a:srgbClr val="000000">
                      <a:alpha val="43137"/>
                    </a:srgbClr>
                  </a:outerShdw>
                </a:effectLst>
                <a:latin typeface="Times New Roman" pitchFamily="18" charset="0"/>
                <a:cs typeface="Times New Roman" pitchFamily="18" charset="0"/>
              </a:rPr>
              <a:t>Xuân nói:</a:t>
            </a:r>
          </a:p>
          <a:p>
            <a:pPr>
              <a:spcAft>
                <a:spcPts val="1200"/>
              </a:spcAft>
            </a:pPr>
            <a:r>
              <a:rPr lang="en-US" sz="3200" b="1">
                <a:effectLst>
                  <a:outerShdw blurRad="38100" dist="38100" dir="2700000" algn="tl">
                    <a:srgbClr val="000000">
                      <a:alpha val="43137"/>
                    </a:srgbClr>
                  </a:outerShdw>
                </a:effectLst>
                <a:latin typeface="Times New Roman" pitchFamily="18" charset="0"/>
                <a:cs typeface="Times New Roman" pitchFamily="18" charset="0"/>
              </a:rPr>
              <a:t>   </a:t>
            </a:r>
            <a:r>
              <a:rPr lang="vi-VN" sz="3200" b="1">
                <a:effectLst>
                  <a:outerShdw blurRad="38100" dist="38100" dir="2700000" algn="tl">
                    <a:srgbClr val="000000">
                      <a:alpha val="43137"/>
                    </a:srgbClr>
                  </a:outerShdw>
                </a:effectLst>
                <a:latin typeface="Times New Roman" pitchFamily="18" charset="0"/>
                <a:cs typeface="Times New Roman" pitchFamily="18" charset="0"/>
              </a:rPr>
              <a:t>- Nhưng phải có nắng của em Hạ, cây trong vườn mới đơm trái ngọt, các cô cậu học trò mới được nghỉ hè.</a:t>
            </a:r>
            <a:endParaRPr lang="vi-VN"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26" y="4914960"/>
            <a:ext cx="2343150" cy="1684219"/>
          </a:xfrm>
          <a:prstGeom prst="rect">
            <a:avLst/>
          </a:prstGeom>
        </p:spPr>
      </p:pic>
    </p:spTree>
    <p:extLst>
      <p:ext uri="{BB962C8B-B14F-4D97-AF65-F5344CB8AC3E}">
        <p14:creationId xmlns:p14="http://schemas.microsoft.com/office/powerpoint/2010/main" val="286679192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3188" y="6400800"/>
            <a:ext cx="9152792" cy="636263"/>
            <a:chOff x="-17585" y="5729324"/>
            <a:chExt cx="12203723" cy="1123362"/>
          </a:xfrm>
        </p:grpSpPr>
        <p:pic>
          <p:nvPicPr>
            <p:cNvPr id="32" name="图片 31"/>
            <p:cNvPicPr>
              <a:picLocks noChangeAspect="1"/>
            </p:cNvPicPr>
            <p:nvPr/>
          </p:nvPicPr>
          <p:blipFill rotWithShape="1">
            <a:blip r:embed="rId3"/>
            <a:srcRect l="1990"/>
            <a:stretch>
              <a:fillRect/>
            </a:stretch>
          </p:blipFill>
          <p:spPr>
            <a:xfrm>
              <a:off x="-17585" y="5729324"/>
              <a:ext cx="8659753" cy="1123362"/>
            </a:xfrm>
            <a:prstGeom prst="rect">
              <a:avLst/>
            </a:prstGeom>
          </p:spPr>
        </p:pic>
        <p:pic>
          <p:nvPicPr>
            <p:cNvPr id="33" name="图片 32"/>
            <p:cNvPicPr>
              <a:picLocks noChangeAspect="1"/>
            </p:cNvPicPr>
            <p:nvPr/>
          </p:nvPicPr>
          <p:blipFill rotWithShape="1">
            <a:blip r:embed="rId3"/>
            <a:srcRect r="21459"/>
            <a:stretch>
              <a:fillRect/>
            </a:stretch>
          </p:blipFill>
          <p:spPr>
            <a:xfrm>
              <a:off x="5398477" y="5729324"/>
              <a:ext cx="6787661" cy="1123362"/>
            </a:xfrm>
            <a:prstGeom prst="rect">
              <a:avLst/>
            </a:prstGeom>
          </p:spPr>
        </p:pic>
      </p:grpSp>
      <p:pic>
        <p:nvPicPr>
          <p:cNvPr id="1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9852" y="-152400"/>
            <a:ext cx="1394930" cy="914400"/>
          </a:xfrm>
          <a:prstGeom prst="rect">
            <a:avLst/>
          </a:prstGeom>
        </p:spPr>
      </p:pic>
      <p:pic>
        <p:nvPicPr>
          <p:cNvPr id="14"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3227" y="4800600"/>
            <a:ext cx="1394930" cy="914400"/>
          </a:xfrm>
          <a:prstGeom prst="rect">
            <a:avLst/>
          </a:prstGeom>
        </p:spPr>
      </p:pic>
      <p:sp>
        <p:nvSpPr>
          <p:cNvPr id="13" name="TextBox 12"/>
          <p:cNvSpPr txBox="1"/>
          <p:nvPr/>
        </p:nvSpPr>
        <p:spPr>
          <a:xfrm>
            <a:off x="446171" y="1179640"/>
            <a:ext cx="7615989" cy="1323439"/>
          </a:xfrm>
          <a:prstGeom prst="rect">
            <a:avLst/>
          </a:prstGeom>
          <a:noFill/>
        </p:spPr>
        <p:txBody>
          <a:bodyPr wrap="square" rtlCol="0">
            <a:spAutoFit/>
          </a:bodyPr>
          <a:lstStyle/>
          <a:p>
            <a:pPr lvl="0" algn="ctr">
              <a:spcAft>
                <a:spcPts val="1200"/>
              </a:spcAft>
              <a:defRPr/>
            </a:pPr>
            <a:r>
              <a:rPr kumimoji="0" lang="vi-VN" sz="4000" b="0" i="0" u="none" strike="noStrike" kern="1200" cap="none" spc="0" normalizeH="0" baseline="0" noProof="0" dirty="0">
                <a:ln>
                  <a:noFill/>
                </a:ln>
                <a:solidFill>
                  <a:srgbClr val="C00000"/>
                </a:solidFill>
                <a:effectLst/>
                <a:uLnTx/>
                <a:uFillTx/>
                <a:latin typeface="+mj-lt"/>
              </a:rPr>
              <a:t>Kể tên các loại hoa quả, thường có ở mỗi mùa.</a:t>
            </a:r>
            <a:endParaRPr kumimoji="0" lang="en-US" sz="4000" b="0" i="0" u="none" strike="noStrike" kern="1200" cap="none" spc="0" normalizeH="0" baseline="0" noProof="0" dirty="0">
              <a:ln>
                <a:noFill/>
              </a:ln>
              <a:solidFill>
                <a:srgbClr val="C00000"/>
              </a:solidFill>
              <a:effectLst/>
              <a:uLnTx/>
              <a:uFillTx/>
              <a:latin typeface="+mj-lt"/>
            </a:endParaRPr>
          </a:p>
        </p:txBody>
      </p:sp>
      <p:sp>
        <p:nvSpPr>
          <p:cNvPr id="15" name="Rectangle 14"/>
          <p:cNvSpPr/>
          <p:nvPr/>
        </p:nvSpPr>
        <p:spPr>
          <a:xfrm>
            <a:off x="764006" y="219806"/>
            <a:ext cx="3842239" cy="1446550"/>
          </a:xfrm>
          <a:prstGeom prst="rect">
            <a:avLst/>
          </a:prstGeom>
        </p:spPr>
        <p:txBody>
          <a:bodyPr wrap="square">
            <a:spAutoFit/>
          </a:bodyPr>
          <a:lstStyle/>
          <a:p>
            <a:pPr lvl="0" algn="ctr">
              <a:buClr>
                <a:srgbClr val="0C1D3F"/>
              </a:buClr>
              <a:buSzPts val="3200"/>
              <a:defRPr/>
            </a:pPr>
            <a:r>
              <a:rPr kumimoji="0" lang="vi-VN" sz="4400" b="0" i="0" u="none" strike="noStrike" kern="1200" cap="none" spc="0" normalizeH="0" baseline="0" noProof="0" dirty="0">
                <a:ln>
                  <a:noFill/>
                </a:ln>
                <a:solidFill>
                  <a:srgbClr val="00B0F0"/>
                </a:solidFill>
                <a:effectLst/>
                <a:uLnTx/>
                <a:uFillTx/>
                <a:latin typeface="+mj-lt"/>
                <a:ea typeface="+mn-ea"/>
                <a:cs typeface="+mn-cs"/>
                <a:sym typeface="Bubblegum Sans"/>
              </a:rPr>
              <a:t>Hoa thơm trái ngọt</a:t>
            </a:r>
            <a:endParaRPr kumimoji="0" lang="en-US" sz="4400" b="0" i="0" u="none" strike="noStrike" kern="1200" cap="none" spc="0" normalizeH="0" baseline="0" noProof="0" dirty="0">
              <a:ln>
                <a:noFill/>
              </a:ln>
              <a:solidFill>
                <a:srgbClr val="00B0F0"/>
              </a:solidFill>
              <a:effectLst/>
              <a:uLnTx/>
              <a:uFillTx/>
              <a:latin typeface="+mj-lt"/>
              <a:ea typeface="+mn-ea"/>
              <a:cs typeface="+mn-cs"/>
              <a:sym typeface="Bubblegum San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578"/>
            <a:ext cx="892342" cy="1189789"/>
          </a:xfrm>
          <a:prstGeom prst="rect">
            <a:avLst/>
          </a:prstGeom>
        </p:spPr>
      </p:pic>
      <p:sp>
        <p:nvSpPr>
          <p:cNvPr id="2" name="AutoShape 2" descr="Tiếng Việt lớp 2 Bài 1: Chuyện bốn mùa trang 26, 27, 28 - Chân trời">
            <a:extLst>
              <a:ext uri="{FF2B5EF4-FFF2-40B4-BE49-F238E27FC236}">
                <a16:creationId xmlns="" xmlns:a16="http://schemas.microsoft.com/office/drawing/2014/main" id="{9199C2EF-C7A7-2179-249B-36FE680A4A37}"/>
              </a:ext>
            </a:extLst>
          </p:cNvPr>
          <p:cNvSpPr>
            <a:spLocks noChangeAspect="1" noChangeArrowheads="1"/>
          </p:cNvSpPr>
          <p:nvPr/>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iếng Việt lớp 2 Bài 1: Chuyện bốn mùa trang 26, 27, 28 - Chân trời">
            <a:extLst>
              <a:ext uri="{FF2B5EF4-FFF2-40B4-BE49-F238E27FC236}">
                <a16:creationId xmlns="" xmlns:a16="http://schemas.microsoft.com/office/drawing/2014/main" id="{7050C901-7260-51FB-FC02-7BCA9F6A03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931" y="2177250"/>
            <a:ext cx="3006583"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52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926124"/>
            <a:ext cx="9093994" cy="5931876"/>
            <a:chOff x="953739" y="1619250"/>
            <a:chExt cx="6661006" cy="523875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ounded Rectangular Callout 4"/>
          <p:cNvSpPr/>
          <p:nvPr/>
        </p:nvSpPr>
        <p:spPr>
          <a:xfrm>
            <a:off x="3145194" y="0"/>
            <a:ext cx="4684356" cy="1199162"/>
          </a:xfrm>
          <a:prstGeom prst="wedgeRoundRectCallout">
            <a:avLst>
              <a:gd name="adj1" fmla="val -38037"/>
              <a:gd name="adj2" fmla="val 76630"/>
              <a:gd name="adj3" fmla="val 16667"/>
            </a:avLst>
          </a:prstGeom>
          <a:solidFill>
            <a:srgbClr val="BDEEFF"/>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6" name="Rectangle 5"/>
          <p:cNvSpPr/>
          <p:nvPr/>
        </p:nvSpPr>
        <p:spPr>
          <a:xfrm>
            <a:off x="3222193" y="173084"/>
            <a:ext cx="4535920" cy="1323439"/>
          </a:xfrm>
          <a:prstGeom prst="rect">
            <a:avLst/>
          </a:prstGeom>
          <a:solidFill>
            <a:srgbClr val="BDEE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Bức</a:t>
            </a:r>
            <a:r>
              <a:rPr lang="en-US" sz="40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tranh</a:t>
            </a:r>
            <a:r>
              <a:rPr lang="en-US" sz="40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vẽ</a:t>
            </a:r>
            <a:r>
              <a:rPr lang="en-US" sz="40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những</a:t>
            </a:r>
            <a:r>
              <a:rPr lang="en-US" sz="40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gì</a:t>
            </a:r>
            <a:r>
              <a:rPr lang="en-US" sz="4000" b="1" dirty="0">
                <a:solidFill>
                  <a:srgbClr val="FF0000"/>
                </a:solidFill>
                <a:effectLst>
                  <a:outerShdw blurRad="38100" dist="38100" dir="2700000" algn="tl">
                    <a:srgbClr val="000000">
                      <a:alpha val="43137"/>
                    </a:srgbClr>
                  </a:outerShdw>
                </a:effectLst>
                <a:latin typeface="Times New Roman" pitchFamily="18" charset="0"/>
                <a:ea typeface="字魂27号-布丁体" panose="00000500000000000000" pitchFamily="2" charset="-122"/>
                <a:cs typeface="Times New Roman" pitchFamily="18"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3502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23994" y="5087828"/>
            <a:ext cx="1289245"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a:fillRect/>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a:fillRect/>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7330821" y="29334"/>
            <a:ext cx="2048705" cy="896634"/>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6854248" y="-241720"/>
            <a:ext cx="2415774" cy="1057285"/>
          </a:xfrm>
          <a:prstGeom prst="rect">
            <a:avLst/>
          </a:prstGeom>
        </p:spPr>
      </p:pic>
      <p:grpSp>
        <p:nvGrpSpPr>
          <p:cNvPr id="84" name="组合 83"/>
          <p:cNvGrpSpPr/>
          <p:nvPr/>
        </p:nvGrpSpPr>
        <p:grpSpPr>
          <a:xfrm>
            <a:off x="-13188" y="5729324"/>
            <a:ext cx="9152792" cy="1123362"/>
            <a:chOff x="-17585" y="5729324"/>
            <a:chExt cx="12203723" cy="1123362"/>
          </a:xfrm>
        </p:grpSpPr>
        <p:pic>
          <p:nvPicPr>
            <p:cNvPr id="85" name="图片 84"/>
            <p:cNvPicPr>
              <a:picLocks noChangeAspect="1"/>
            </p:cNvPicPr>
            <p:nvPr/>
          </p:nvPicPr>
          <p:blipFill rotWithShape="1">
            <a:blip r:embed="rId6"/>
            <a:srcRect l="1990"/>
            <a:stretch>
              <a:fillRect/>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a:fillRect/>
            </a:stretch>
          </p:blipFill>
          <p:spPr>
            <a:xfrm>
              <a:off x="5398477" y="5729324"/>
              <a:ext cx="6787661" cy="1123362"/>
            </a:xfrm>
            <a:prstGeom prst="rect">
              <a:avLst/>
            </a:prstGeom>
          </p:spPr>
        </p:pic>
      </p:grpSp>
      <p:grpSp>
        <p:nvGrpSpPr>
          <p:cNvPr id="11" name="Group 10"/>
          <p:cNvGrpSpPr/>
          <p:nvPr/>
        </p:nvGrpSpPr>
        <p:grpSpPr>
          <a:xfrm>
            <a:off x="2022493" y="669431"/>
            <a:ext cx="4878401" cy="4355855"/>
            <a:chOff x="2696657" y="669430"/>
            <a:chExt cx="6504535" cy="4355855"/>
          </a:xfrm>
        </p:grpSpPr>
        <p:pic>
          <p:nvPicPr>
            <p:cNvPr id="79" name="图片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9" name="Picture 28"/>
            <p:cNvPicPr>
              <a:picLocks noChangeAspect="1"/>
            </p:cNvPicPr>
            <p:nvPr/>
          </p:nvPicPr>
          <p:blipFill>
            <a:blip r:embed="rId8"/>
            <a:stretch>
              <a:fillRect/>
            </a:stretch>
          </p:blipFill>
          <p:spPr>
            <a:xfrm>
              <a:off x="2964673" y="2115274"/>
              <a:ext cx="5968501" cy="2780017"/>
            </a:xfrm>
            <a:prstGeom prst="rect">
              <a:avLst/>
            </a:prstGeom>
          </p:spPr>
        </p:pic>
      </p:grpSp>
    </p:spTree>
    <p:extLst>
      <p:ext uri="{BB962C8B-B14F-4D97-AF65-F5344CB8AC3E}">
        <p14:creationId xmlns:p14="http://schemas.microsoft.com/office/powerpoint/2010/main" val="1209657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250"/>
                                        <p:tgtEl>
                                          <p:spTgt spid="84"/>
                                        </p:tgtEl>
                                      </p:cBhvr>
                                    </p:animEffect>
                                    <p:anim calcmode="lin" valueType="num">
                                      <p:cBhvr>
                                        <p:cTn id="8" dur="1250" fill="hold"/>
                                        <p:tgtEl>
                                          <p:spTgt spid="84"/>
                                        </p:tgtEl>
                                        <p:attrNameLst>
                                          <p:attrName>ppt_x</p:attrName>
                                        </p:attrNameLst>
                                      </p:cBhvr>
                                      <p:tavLst>
                                        <p:tav tm="0">
                                          <p:val>
                                            <p:strVal val="#ppt_x"/>
                                          </p:val>
                                        </p:tav>
                                        <p:tav tm="100000">
                                          <p:val>
                                            <p:strVal val="#ppt_x"/>
                                          </p:val>
                                        </p:tav>
                                      </p:tavLst>
                                    </p:anim>
                                    <p:anim calcmode="lin" valueType="num">
                                      <p:cBhvr>
                                        <p:cTn id="9" dur="1250" fill="hold"/>
                                        <p:tgtEl>
                                          <p:spTgt spid="8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3430" y="636476"/>
            <a:ext cx="8950570" cy="7109639"/>
          </a:xfrm>
          <a:prstGeom prst="rect">
            <a:avLst/>
          </a:prstGeom>
          <a:noFill/>
        </p:spPr>
        <p:txBody>
          <a:bodyPr wrap="square" rtlCol="0">
            <a:spAutoFit/>
          </a:bodyPr>
          <a:lstStyle/>
          <a:p>
            <a:pPr>
              <a:spcAft>
                <a:spcPts val="1200"/>
              </a:spcAft>
            </a:pPr>
            <a:r>
              <a:rPr lang="vi-VN" sz="2400" dirty="0">
                <a:latin typeface="+mj-lt"/>
              </a:rPr>
              <a:t>      </a:t>
            </a:r>
            <a:r>
              <a:rPr lang="vi-VN" sz="2400" b="1" dirty="0">
                <a:effectLst>
                  <a:outerShdw blurRad="38100" dist="38100" dir="2700000" algn="tl">
                    <a:srgbClr val="000000">
                      <a:alpha val="43137"/>
                    </a:srgbClr>
                  </a:outerShdw>
                </a:effectLst>
                <a:latin typeface="+mj-lt"/>
              </a:rPr>
              <a:t>Một ngày đầu năm, bốn nàng tiên Xuân, Hạ, Thu, Đông gặp nhau. Đông cầm tay Xuân, bảo:</a:t>
            </a:r>
          </a:p>
          <a:p>
            <a:pPr>
              <a:spcAft>
                <a:spcPts val="1200"/>
              </a:spcAft>
            </a:pPr>
            <a:r>
              <a:rPr lang="vi-VN" sz="2400" b="1" dirty="0">
                <a:effectLst>
                  <a:outerShdw blurRad="38100" dist="38100" dir="2700000" algn="tl">
                    <a:srgbClr val="000000">
                      <a:alpha val="43137"/>
                    </a:srgbClr>
                  </a:outerShdw>
                </a:effectLst>
                <a:latin typeface="+mj-lt"/>
              </a:rPr>
              <a:t>- Ai cũng yêu chị. Chị về, vườn cây nào cũng đâm chồi nảy lộc.</a:t>
            </a:r>
          </a:p>
          <a:p>
            <a:pPr>
              <a:spcAft>
                <a:spcPts val="1200"/>
              </a:spcAft>
            </a:pPr>
            <a:r>
              <a:rPr lang="vi-VN" sz="2400" b="1" dirty="0">
                <a:effectLst>
                  <a:outerShdw blurRad="38100" dist="38100" dir="2700000" algn="tl">
                    <a:srgbClr val="000000">
                      <a:alpha val="43137"/>
                    </a:srgbClr>
                  </a:outerShdw>
                </a:effectLst>
                <a:latin typeface="+mj-lt"/>
              </a:rPr>
              <a:t>Xuân nói:</a:t>
            </a:r>
          </a:p>
          <a:p>
            <a:pPr>
              <a:spcAft>
                <a:spcPts val="1200"/>
              </a:spcAft>
            </a:pPr>
            <a:r>
              <a:rPr lang="vi-VN" sz="2400" b="1" dirty="0">
                <a:effectLst>
                  <a:outerShdw blurRad="38100" dist="38100" dir="2700000" algn="tl">
                    <a:srgbClr val="000000">
                      <a:alpha val="43137"/>
                    </a:srgbClr>
                  </a:outerShdw>
                </a:effectLst>
                <a:latin typeface="+mj-lt"/>
              </a:rPr>
              <a:t>- Nhưng phải có nắng của em Hạ, cây trong vườn mới đơm trái ngọt, các cô cậu học trò mới được nghỉ hè.</a:t>
            </a:r>
          </a:p>
          <a:p>
            <a:pPr>
              <a:spcAft>
                <a:spcPts val="1200"/>
              </a:spcAft>
            </a:pPr>
            <a:r>
              <a:rPr lang="vi-VN" sz="2400" b="1" dirty="0">
                <a:effectLst>
                  <a:outerShdw blurRad="38100" dist="38100" dir="2700000" algn="tl">
                    <a:srgbClr val="000000">
                      <a:alpha val="43137"/>
                    </a:srgbClr>
                  </a:outerShdw>
                </a:effectLst>
                <a:latin typeface="+mj-lt"/>
              </a:rPr>
              <a:t>    Cô nàng hạ tinh nghịch xen vào:</a:t>
            </a:r>
          </a:p>
          <a:p>
            <a:pPr>
              <a:spcAft>
                <a:spcPts val="1200"/>
              </a:spcAft>
            </a:pPr>
            <a:r>
              <a:rPr lang="vi-VN" sz="2400" b="1" dirty="0">
                <a:effectLst>
                  <a:outerShdw blurRad="38100" dist="38100" dir="2700000" algn="tl">
                    <a:srgbClr val="000000">
                      <a:alpha val="43137"/>
                    </a:srgbClr>
                  </a:outerShdw>
                </a:effectLst>
                <a:latin typeface="+mj-lt"/>
              </a:rPr>
              <a:t>- Thế mà thiếu nhi lại thích em Thu nhất. Không có Thu làm sao có vườn bưởi chín vàng, có đêm trăng rằm rước đèn phá cỗ,..</a:t>
            </a:r>
          </a:p>
          <a:p>
            <a:pPr>
              <a:spcAft>
                <a:spcPts val="1200"/>
              </a:spcAft>
            </a:pPr>
            <a:r>
              <a:rPr lang="vi-VN" sz="2400" b="1" dirty="0">
                <a:effectLst>
                  <a:outerShdw blurRad="38100" dist="38100" dir="2700000" algn="tl">
                    <a:srgbClr val="000000">
                      <a:alpha val="43137"/>
                    </a:srgbClr>
                  </a:outerShdw>
                </a:effectLst>
                <a:latin typeface="+mj-lt"/>
              </a:rPr>
              <a:t>    Đông giọng buồn buồn:</a:t>
            </a:r>
          </a:p>
          <a:p>
            <a:pPr marL="342900" indent="-342900">
              <a:spcAft>
                <a:spcPts val="1200"/>
              </a:spcAft>
              <a:buFontTx/>
              <a:buChar char="-"/>
            </a:pPr>
            <a:r>
              <a:rPr lang="vi-VN" sz="2400" b="1" dirty="0">
                <a:effectLst>
                  <a:outerShdw blurRad="38100" dist="38100" dir="2700000" algn="tl">
                    <a:srgbClr val="000000">
                      <a:alpha val="43137"/>
                    </a:srgbClr>
                  </a:outerShdw>
                </a:effectLst>
                <a:latin typeface="+mj-lt"/>
              </a:rPr>
              <a:t>Chỉ có em là chẳng ai yêu.</a:t>
            </a:r>
          </a:p>
          <a:p>
            <a:pPr>
              <a:spcAft>
                <a:spcPts val="1200"/>
              </a:spcAft>
            </a:pPr>
            <a:r>
              <a:rPr lang="vi-VN" sz="2400" b="1" dirty="0">
                <a:effectLst>
                  <a:outerShdw blurRad="38100" dist="38100" dir="2700000" algn="tl">
                    <a:srgbClr val="000000">
                      <a:alpha val="43137"/>
                    </a:srgbClr>
                  </a:outerShdw>
                </a:effectLst>
                <a:latin typeface="+mj-lt"/>
              </a:rPr>
              <a:t>    Thu đặt tay lên vai Đông, thủ thỉ:</a:t>
            </a:r>
          </a:p>
          <a:p>
            <a:pPr>
              <a:spcAft>
                <a:spcPts val="1200"/>
              </a:spcAft>
            </a:pPr>
            <a:r>
              <a:rPr lang="vi-VN" sz="2400" b="1" dirty="0">
                <a:effectLst>
                  <a:outerShdw blurRad="38100" dist="38100" dir="2700000" algn="tl">
                    <a:srgbClr val="000000">
                      <a:alpha val="43137"/>
                    </a:srgbClr>
                  </a:outerShdw>
                </a:effectLst>
                <a:latin typeface="+mj-lt"/>
              </a:rPr>
              <a:t>- Có em mới có bập bùng bếp lửa, có giấc ngủ ấm trong chăn. Sao lại không yêu em được?</a:t>
            </a:r>
          </a:p>
          <a:p>
            <a:pPr>
              <a:spcAft>
                <a:spcPts val="1200"/>
              </a:spcAft>
            </a:pPr>
            <a:endParaRPr lang="en-US" sz="2000" b="1"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 xmlns:a16="http://schemas.microsoft.com/office/drawing/2014/main" id="{8C7F0CA0-3241-4F08-89CE-594F23B1C4C8}"/>
              </a:ext>
            </a:extLst>
          </p:cNvPr>
          <p:cNvSpPr txBox="1"/>
          <p:nvPr/>
        </p:nvSpPr>
        <p:spPr>
          <a:xfrm>
            <a:off x="2585169" y="12387"/>
            <a:ext cx="3507901" cy="1323439"/>
          </a:xfrm>
          <a:prstGeom prst="rect">
            <a:avLst/>
          </a:prstGeom>
          <a:noFill/>
        </p:spPr>
        <p:txBody>
          <a:bodyPr wrap="square" rtlCol="0">
            <a:spAutoFit/>
          </a:bodyPr>
          <a:lstStyle/>
          <a:p>
            <a:pPr algn="just" defTabSz="913981">
              <a:defRPr/>
            </a:pPr>
            <a:r>
              <a:rPr lang="en-US" sz="40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ounded Rectangle 7"/>
          <p:cNvSpPr/>
          <p:nvPr/>
        </p:nvSpPr>
        <p:spPr>
          <a:xfrm>
            <a:off x="1" y="-2803"/>
            <a:ext cx="1764926" cy="133963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err="1">
                <a:solidFill>
                  <a:srgbClr val="FF0000"/>
                </a:solidFill>
                <a:latin typeface="Times New Roman" pitchFamily="18" charset="0"/>
                <a:ea typeface="inpin heiti" charset="-122"/>
                <a:cs typeface="Times New Roman" pitchFamily="18" charset="0"/>
              </a:rPr>
              <a:t>Đọc</a:t>
            </a:r>
            <a:r>
              <a:rPr lang="en-US" altLang="zh-CN" sz="3600" b="1" kern="0" dirty="0">
                <a:solidFill>
                  <a:srgbClr val="FF0000"/>
                </a:solidFill>
                <a:latin typeface="Times New Roman" pitchFamily="18" charset="0"/>
                <a:ea typeface="inpin heiti" charset="-122"/>
                <a:cs typeface="Times New Roman" pitchFamily="18" charset="0"/>
              </a:rPr>
              <a:t> </a:t>
            </a:r>
            <a:r>
              <a:rPr lang="en-US" altLang="zh-CN" sz="3600" b="1" kern="0" dirty="0" err="1">
                <a:solidFill>
                  <a:srgbClr val="FF0000"/>
                </a:solidFill>
                <a:latin typeface="Times New Roman" pitchFamily="18" charset="0"/>
                <a:ea typeface="inpin heiti" charset="-122"/>
                <a:cs typeface="Times New Roman" pitchFamily="18" charset="0"/>
              </a:rPr>
              <a:t>mẫu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24334157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08" y="720273"/>
            <a:ext cx="8809892" cy="3385542"/>
          </a:xfrm>
          <a:prstGeom prst="rect">
            <a:avLst/>
          </a:prstGeom>
          <a:noFill/>
        </p:spPr>
        <p:txBody>
          <a:bodyPr wrap="square" rtlCol="0">
            <a:spAutoFit/>
          </a:bodyPr>
          <a:lstStyle/>
          <a:p>
            <a:pPr>
              <a:spcAft>
                <a:spcPts val="1200"/>
              </a:spcAft>
            </a:pPr>
            <a:r>
              <a:rPr lang="vi-VN" sz="2600" dirty="0">
                <a:latin typeface="+mj-lt"/>
              </a:rPr>
              <a:t>      </a:t>
            </a:r>
            <a:r>
              <a:rPr lang="vi-VN" sz="2400" b="1" dirty="0">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2400" b="1">
                <a:effectLst>
                  <a:outerShdw blurRad="38100" dist="38100" dir="2700000" algn="tl">
                    <a:srgbClr val="000000">
                      <a:alpha val="43137"/>
                    </a:srgbClr>
                  </a:outerShdw>
                </a:effectLst>
                <a:latin typeface="+mj-lt"/>
              </a:rPr>
              <a:t>    - </a:t>
            </a:r>
            <a:r>
              <a:rPr lang="vi-VN" sz="2400" b="1">
                <a:effectLst>
                  <a:outerShdw blurRad="38100" dist="38100" dir="2700000" algn="tl">
                    <a:srgbClr val="000000">
                      <a:alpha val="43137"/>
                    </a:srgbClr>
                  </a:outerShdw>
                </a:effectLst>
                <a:latin typeface="+mj-lt"/>
              </a:rPr>
              <a:t>Các </a:t>
            </a:r>
            <a:r>
              <a:rPr lang="vi-VN" sz="2400" b="1" dirty="0">
                <a:effectLst>
                  <a:outerShdw blurRad="38100" dist="38100" dir="2700000" algn="tl">
                    <a:srgbClr val="000000">
                      <a:alpha val="43137"/>
                    </a:srgbClr>
                  </a:outerShdw>
                </a:effectLst>
                <a:latin typeface="+mj-lt"/>
              </a:rPr>
              <a:t>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a:t>
            </a:r>
            <a:r>
              <a:rPr lang="vi-VN" sz="2400" b="1">
                <a:effectLst>
                  <a:outerShdw blurRad="38100" dist="38100" dir="2700000" algn="tl">
                    <a:srgbClr val="000000">
                      <a:alpha val="43137"/>
                    </a:srgbClr>
                  </a:outerShdw>
                </a:effectLst>
                <a:latin typeface="+mj-lt"/>
              </a:rPr>
              <a:t>đáng yêu.</a:t>
            </a:r>
            <a:endParaRPr lang="en-US" sz="2400" b="1">
              <a:effectLst>
                <a:outerShdw blurRad="38100" dist="38100" dir="2700000" algn="tl">
                  <a:srgbClr val="000000">
                    <a:alpha val="43137"/>
                  </a:srgbClr>
                </a:outerShdw>
              </a:effectLst>
              <a:latin typeface="+mj-lt"/>
            </a:endParaRPr>
          </a:p>
          <a:p>
            <a:pPr marL="457200" indent="-457200">
              <a:spcAft>
                <a:spcPts val="1200"/>
              </a:spcAft>
              <a:buFontTx/>
              <a:buChar char="-"/>
            </a:pPr>
            <a:r>
              <a:rPr lang="en-US" sz="2400" b="1">
                <a:effectLst>
                  <a:outerShdw blurRad="38100" dist="38100" dir="2700000" algn="tl">
                    <a:srgbClr val="000000">
                      <a:alpha val="43137"/>
                    </a:srgbClr>
                  </a:outerShdw>
                </a:effectLst>
                <a:latin typeface="+mj-lt"/>
              </a:rPr>
              <a:t>                                                  </a:t>
            </a:r>
            <a:r>
              <a:rPr lang="vi-VN" sz="2400" b="1">
                <a:effectLst>
                  <a:outerShdw blurRad="38100" dist="38100" dir="2700000" algn="tl">
                    <a:srgbClr val="000000">
                      <a:alpha val="43137"/>
                    </a:srgbClr>
                  </a:outerShdw>
                </a:effectLst>
                <a:latin typeface="+mj-lt"/>
              </a:rPr>
              <a:t>Theo </a:t>
            </a:r>
            <a:r>
              <a:rPr lang="vi-VN" sz="2400" b="1" dirty="0">
                <a:effectLst>
                  <a:outerShdw blurRad="38100" dist="38100" dir="2700000" algn="tl">
                    <a:srgbClr val="000000">
                      <a:alpha val="43137"/>
                    </a:srgbClr>
                  </a:outerShdw>
                </a:effectLst>
                <a:latin typeface="+mj-lt"/>
              </a:rPr>
              <a:t>Từ Nguyên Tĩnh</a:t>
            </a:r>
            <a:endParaRPr lang="en-US" sz="2400" b="1" dirty="0">
              <a:effectLst>
                <a:outerShdw blurRad="38100" dist="38100" dir="2700000" algn="tl">
                  <a:srgbClr val="000000">
                    <a:alpha val="43137"/>
                  </a:srgbClr>
                </a:outerShdw>
              </a:effectLst>
              <a:latin typeface="+mj-lt"/>
            </a:endParaRPr>
          </a:p>
        </p:txBody>
      </p:sp>
      <p:grpSp>
        <p:nvGrpSpPr>
          <p:cNvPr id="6" name="Group 5"/>
          <p:cNvGrpSpPr/>
          <p:nvPr/>
        </p:nvGrpSpPr>
        <p:grpSpPr>
          <a:xfrm>
            <a:off x="1" y="4003210"/>
            <a:ext cx="8642838" cy="2684584"/>
            <a:chOff x="953739" y="1619250"/>
            <a:chExt cx="6661006" cy="52387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 xmlns:a16="http://schemas.microsoft.com/office/drawing/2014/main" id="{8C7F0CA0-3241-4F08-89CE-594F23B1C4C8}"/>
              </a:ext>
            </a:extLst>
          </p:cNvPr>
          <p:cNvSpPr txBox="1"/>
          <p:nvPr/>
        </p:nvSpPr>
        <p:spPr>
          <a:xfrm>
            <a:off x="2585169" y="12387"/>
            <a:ext cx="3507901" cy="1323439"/>
          </a:xfrm>
          <a:prstGeom prst="rect">
            <a:avLst/>
          </a:prstGeom>
          <a:noFill/>
        </p:spPr>
        <p:txBody>
          <a:bodyPr wrap="square" rtlCol="0">
            <a:spAutoFit/>
          </a:bodyPr>
          <a:lstStyle/>
          <a:p>
            <a:pPr algn="just" defTabSz="913981">
              <a:defRPr/>
            </a:pPr>
            <a:r>
              <a:rPr lang="en-US" sz="40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ounded Rectangle 9"/>
          <p:cNvSpPr/>
          <p:nvPr/>
        </p:nvSpPr>
        <p:spPr>
          <a:xfrm>
            <a:off x="1" y="-2803"/>
            <a:ext cx="1764926" cy="133963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dirty="0" err="1">
                <a:solidFill>
                  <a:srgbClr val="FF0000"/>
                </a:solidFill>
                <a:latin typeface="Times New Roman" pitchFamily="18" charset="0"/>
                <a:ea typeface="inpin heiti" charset="-122"/>
                <a:cs typeface="Times New Roman" pitchFamily="18" charset="0"/>
              </a:rPr>
              <a:t>Đọc</a:t>
            </a:r>
            <a:r>
              <a:rPr lang="en-US" altLang="zh-CN" sz="3600" b="1" kern="0" dirty="0">
                <a:solidFill>
                  <a:srgbClr val="FF0000"/>
                </a:solidFill>
                <a:latin typeface="Times New Roman" pitchFamily="18" charset="0"/>
                <a:ea typeface="inpin heiti" charset="-122"/>
                <a:cs typeface="Times New Roman" pitchFamily="18" charset="0"/>
              </a:rPr>
              <a:t> </a:t>
            </a:r>
            <a:r>
              <a:rPr lang="en-US" altLang="zh-CN" sz="3600" b="1" kern="0" dirty="0" err="1">
                <a:solidFill>
                  <a:srgbClr val="FF0000"/>
                </a:solidFill>
                <a:latin typeface="Times New Roman" pitchFamily="18" charset="0"/>
                <a:ea typeface="inpin heiti" charset="-122"/>
                <a:cs typeface="Times New Roman" pitchFamily="18" charset="0"/>
              </a:rPr>
              <a:t>mẫu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22299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3430" y="636476"/>
            <a:ext cx="8950570" cy="7109639"/>
          </a:xfrm>
          <a:prstGeom prst="rect">
            <a:avLst/>
          </a:prstGeom>
          <a:noFill/>
        </p:spPr>
        <p:txBody>
          <a:bodyPr wrap="square" rtlCol="0">
            <a:spAutoFit/>
          </a:bodyPr>
          <a:lstStyle/>
          <a:p>
            <a:pPr>
              <a:spcAft>
                <a:spcPts val="1200"/>
              </a:spcAft>
            </a:pPr>
            <a:r>
              <a:rPr lang="vi-VN" sz="2400" dirty="0">
                <a:latin typeface="+mj-lt"/>
              </a:rPr>
              <a:t>      </a:t>
            </a:r>
            <a:r>
              <a:rPr lang="vi-VN" sz="2400" b="1" dirty="0">
                <a:effectLst>
                  <a:outerShdw blurRad="38100" dist="38100" dir="2700000" algn="tl">
                    <a:srgbClr val="000000">
                      <a:alpha val="43137"/>
                    </a:srgbClr>
                  </a:outerShdw>
                </a:effectLst>
                <a:latin typeface="+mj-lt"/>
              </a:rPr>
              <a:t>Một ngày đầu năm, bốn nàng tiên Xuân, Hạ, Thu, Đông gặp nhau. Đông cầm tay Xuân, bảo:</a:t>
            </a:r>
          </a:p>
          <a:p>
            <a:pPr>
              <a:spcAft>
                <a:spcPts val="1200"/>
              </a:spcAft>
            </a:pPr>
            <a:r>
              <a:rPr lang="vi-VN" sz="2400" b="1" dirty="0">
                <a:effectLst>
                  <a:outerShdw blurRad="38100" dist="38100" dir="2700000" algn="tl">
                    <a:srgbClr val="000000">
                      <a:alpha val="43137"/>
                    </a:srgbClr>
                  </a:outerShdw>
                </a:effectLst>
                <a:latin typeface="+mj-lt"/>
              </a:rPr>
              <a:t>- Ai cũng yêu chị. Chị về, vườn cây nào cũng đâm chồi nảy lộc.</a:t>
            </a:r>
          </a:p>
          <a:p>
            <a:pPr>
              <a:spcAft>
                <a:spcPts val="1200"/>
              </a:spcAft>
            </a:pPr>
            <a:r>
              <a:rPr lang="vi-VN" sz="2400" b="1" dirty="0">
                <a:effectLst>
                  <a:outerShdw blurRad="38100" dist="38100" dir="2700000" algn="tl">
                    <a:srgbClr val="000000">
                      <a:alpha val="43137"/>
                    </a:srgbClr>
                  </a:outerShdw>
                </a:effectLst>
                <a:latin typeface="+mj-lt"/>
              </a:rPr>
              <a:t>Xuân nói:</a:t>
            </a:r>
          </a:p>
          <a:p>
            <a:pPr>
              <a:spcAft>
                <a:spcPts val="1200"/>
              </a:spcAft>
            </a:pPr>
            <a:r>
              <a:rPr lang="vi-VN" sz="2400" b="1" dirty="0">
                <a:effectLst>
                  <a:outerShdw blurRad="38100" dist="38100" dir="2700000" algn="tl">
                    <a:srgbClr val="000000">
                      <a:alpha val="43137"/>
                    </a:srgbClr>
                  </a:outerShdw>
                </a:effectLst>
                <a:latin typeface="+mj-lt"/>
              </a:rPr>
              <a:t>- Nhưng phải có nắng của em Hạ, cây trong vườn mới đơm trái ngọt, các cô cậu học trò mới được nghỉ hè.</a:t>
            </a:r>
          </a:p>
          <a:p>
            <a:pPr>
              <a:spcAft>
                <a:spcPts val="1200"/>
              </a:spcAft>
            </a:pPr>
            <a:r>
              <a:rPr lang="vi-VN" sz="2400" b="1" dirty="0">
                <a:effectLst>
                  <a:outerShdw blurRad="38100" dist="38100" dir="2700000" algn="tl">
                    <a:srgbClr val="000000">
                      <a:alpha val="43137"/>
                    </a:srgbClr>
                  </a:outerShdw>
                </a:effectLst>
                <a:latin typeface="+mj-lt"/>
              </a:rPr>
              <a:t>    Cô nàng hạ tinh nghịch xen vào:</a:t>
            </a:r>
          </a:p>
          <a:p>
            <a:pPr>
              <a:spcAft>
                <a:spcPts val="1200"/>
              </a:spcAft>
            </a:pPr>
            <a:r>
              <a:rPr lang="vi-VN" sz="2400" b="1" dirty="0">
                <a:effectLst>
                  <a:outerShdw blurRad="38100" dist="38100" dir="2700000" algn="tl">
                    <a:srgbClr val="000000">
                      <a:alpha val="43137"/>
                    </a:srgbClr>
                  </a:outerShdw>
                </a:effectLst>
                <a:latin typeface="+mj-lt"/>
              </a:rPr>
              <a:t>- Thế mà thiếu nhi lại thích em Thu nhất. Không có Thu làm sao có vườn bưởi chín vàng, có đêm trăng rằm rước đèn phá cỗ,..</a:t>
            </a:r>
          </a:p>
          <a:p>
            <a:pPr>
              <a:spcAft>
                <a:spcPts val="1200"/>
              </a:spcAft>
            </a:pPr>
            <a:r>
              <a:rPr lang="vi-VN" sz="2400" b="1" dirty="0">
                <a:effectLst>
                  <a:outerShdw blurRad="38100" dist="38100" dir="2700000" algn="tl">
                    <a:srgbClr val="000000">
                      <a:alpha val="43137"/>
                    </a:srgbClr>
                  </a:outerShdw>
                </a:effectLst>
                <a:latin typeface="+mj-lt"/>
              </a:rPr>
              <a:t>    Đông giọng buồn buồn:</a:t>
            </a:r>
          </a:p>
          <a:p>
            <a:pPr marL="342900" indent="-342900">
              <a:spcAft>
                <a:spcPts val="1200"/>
              </a:spcAft>
              <a:buFontTx/>
              <a:buChar char="-"/>
            </a:pPr>
            <a:r>
              <a:rPr lang="vi-VN" sz="2400" b="1" dirty="0">
                <a:effectLst>
                  <a:outerShdw blurRad="38100" dist="38100" dir="2700000" algn="tl">
                    <a:srgbClr val="000000">
                      <a:alpha val="43137"/>
                    </a:srgbClr>
                  </a:outerShdw>
                </a:effectLst>
                <a:latin typeface="+mj-lt"/>
              </a:rPr>
              <a:t>Chỉ có em là chẳng ai yêu.</a:t>
            </a:r>
          </a:p>
          <a:p>
            <a:pPr>
              <a:spcAft>
                <a:spcPts val="1200"/>
              </a:spcAft>
            </a:pPr>
            <a:r>
              <a:rPr lang="vi-VN" sz="2400" b="1" dirty="0">
                <a:effectLst>
                  <a:outerShdw blurRad="38100" dist="38100" dir="2700000" algn="tl">
                    <a:srgbClr val="000000">
                      <a:alpha val="43137"/>
                    </a:srgbClr>
                  </a:outerShdw>
                </a:effectLst>
                <a:latin typeface="+mj-lt"/>
              </a:rPr>
              <a:t>    Thu đặt tay lên vai Đông, thủ thỉ:</a:t>
            </a:r>
          </a:p>
          <a:p>
            <a:pPr>
              <a:spcAft>
                <a:spcPts val="1200"/>
              </a:spcAft>
            </a:pPr>
            <a:r>
              <a:rPr lang="vi-VN" sz="2400" b="1" dirty="0">
                <a:effectLst>
                  <a:outerShdw blurRad="38100" dist="38100" dir="2700000" algn="tl">
                    <a:srgbClr val="000000">
                      <a:alpha val="43137"/>
                    </a:srgbClr>
                  </a:outerShdw>
                </a:effectLst>
                <a:latin typeface="+mj-lt"/>
              </a:rPr>
              <a:t>- Có em mới có bập bùng bếp lửa, có giấc ngủ ấm trong chăn. Sao lại không yêu em được?</a:t>
            </a:r>
          </a:p>
          <a:p>
            <a:pPr>
              <a:spcAft>
                <a:spcPts val="1200"/>
              </a:spcAft>
            </a:pPr>
            <a:endParaRPr lang="en-US" sz="2000" b="1"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 xmlns:a16="http://schemas.microsoft.com/office/drawing/2014/main" id="{8C7F0CA0-3241-4F08-89CE-594F23B1C4C8}"/>
              </a:ext>
            </a:extLst>
          </p:cNvPr>
          <p:cNvSpPr txBox="1"/>
          <p:nvPr/>
        </p:nvSpPr>
        <p:spPr>
          <a:xfrm>
            <a:off x="3341307" y="27539"/>
            <a:ext cx="3507901" cy="1323439"/>
          </a:xfrm>
          <a:prstGeom prst="rect">
            <a:avLst/>
          </a:prstGeom>
          <a:noFill/>
        </p:spPr>
        <p:txBody>
          <a:bodyPr wrap="square" rtlCol="0">
            <a:spAutoFit/>
          </a:bodyPr>
          <a:lstStyle/>
          <a:p>
            <a:pPr algn="just" defTabSz="913981">
              <a:defRPr/>
            </a:pPr>
            <a:r>
              <a:rPr lang="en-US" sz="40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ounded Rectangle 7"/>
          <p:cNvSpPr/>
          <p:nvPr/>
        </p:nvSpPr>
        <p:spPr>
          <a:xfrm>
            <a:off x="1" y="27539"/>
            <a:ext cx="2725616" cy="133963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err="1">
                <a:solidFill>
                  <a:srgbClr val="FF0000"/>
                </a:solidFill>
                <a:latin typeface="Times New Roman" pitchFamily="18" charset="0"/>
                <a:ea typeface="inpin heiti" charset="-122"/>
                <a:cs typeface="Times New Roman" pitchFamily="18" charset="0"/>
              </a:rPr>
              <a:t>Đọc</a:t>
            </a:r>
            <a:r>
              <a:rPr lang="en-US" altLang="zh-CN" sz="3600" b="1" kern="0">
                <a:solidFill>
                  <a:srgbClr val="FF0000"/>
                </a:solidFill>
                <a:latin typeface="Times New Roman" pitchFamily="18" charset="0"/>
                <a:ea typeface="inpin heiti" charset="-122"/>
                <a:cs typeface="Times New Roman" pitchFamily="18" charset="0"/>
              </a:rPr>
              <a:t> tiếp nối câu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10611118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08" y="720273"/>
            <a:ext cx="8809892" cy="3385542"/>
          </a:xfrm>
          <a:prstGeom prst="rect">
            <a:avLst/>
          </a:prstGeom>
          <a:noFill/>
        </p:spPr>
        <p:txBody>
          <a:bodyPr wrap="square" rtlCol="0">
            <a:spAutoFit/>
          </a:bodyPr>
          <a:lstStyle/>
          <a:p>
            <a:pPr>
              <a:spcAft>
                <a:spcPts val="1200"/>
              </a:spcAft>
            </a:pPr>
            <a:r>
              <a:rPr lang="vi-VN" sz="2600" dirty="0">
                <a:latin typeface="+mj-lt"/>
              </a:rPr>
              <a:t>      </a:t>
            </a:r>
            <a:r>
              <a:rPr lang="vi-VN" sz="2400" b="1" dirty="0">
                <a:effectLst>
                  <a:outerShdw blurRad="38100" dist="38100" dir="2700000" algn="tl">
                    <a:srgbClr val="000000">
                      <a:alpha val="43137"/>
                    </a:srgbClr>
                  </a:outerShdw>
                </a:effectLst>
                <a:latin typeface="+mj-lt"/>
              </a:rPr>
              <a:t>Bốn nàng tiên mải chuyện trò, không biết bà Đất đã đến bên cạnh. Bà vui vẻ góp chuyện:</a:t>
            </a:r>
          </a:p>
          <a:p>
            <a:pPr>
              <a:spcAft>
                <a:spcPts val="1200"/>
              </a:spcAft>
            </a:pPr>
            <a:r>
              <a:rPr lang="en-US" sz="2400" b="1">
                <a:effectLst>
                  <a:outerShdw blurRad="38100" dist="38100" dir="2700000" algn="tl">
                    <a:srgbClr val="000000">
                      <a:alpha val="43137"/>
                    </a:srgbClr>
                  </a:outerShdw>
                </a:effectLst>
                <a:latin typeface="+mj-lt"/>
              </a:rPr>
              <a:t>    - </a:t>
            </a:r>
            <a:r>
              <a:rPr lang="vi-VN" sz="2400" b="1">
                <a:effectLst>
                  <a:outerShdw blurRad="38100" dist="38100" dir="2700000" algn="tl">
                    <a:srgbClr val="000000">
                      <a:alpha val="43137"/>
                    </a:srgbClr>
                  </a:outerShdw>
                </a:effectLst>
                <a:latin typeface="+mj-lt"/>
              </a:rPr>
              <a:t>Các </a:t>
            </a:r>
            <a:r>
              <a:rPr lang="vi-VN" sz="2400" b="1" dirty="0">
                <a:effectLst>
                  <a:outerShdw blurRad="38100" dist="38100" dir="2700000" algn="tl">
                    <a:srgbClr val="000000">
                      <a:alpha val="43137"/>
                    </a:srgbClr>
                  </a:outerShdw>
                </a:effectLst>
                <a:latin typeface="+mj-lt"/>
              </a:rPr>
              <a:t>cháu mỗi người một vẻ. Xuân làm cho cây lá tươi tốt. Hạ cho trái ngọt, hoa thơm. Thu làm cho trời xanh cao, cho học sinh nhớ ngày tựu trường. Còn cháu Đông, ai mà ghét cháu được! Cháu có công ấp ủ mầm sống để cây cối đâm chồi nảy lộc. Các cháu đều có ích, đều </a:t>
            </a:r>
            <a:r>
              <a:rPr lang="vi-VN" sz="2400" b="1">
                <a:effectLst>
                  <a:outerShdw blurRad="38100" dist="38100" dir="2700000" algn="tl">
                    <a:srgbClr val="000000">
                      <a:alpha val="43137"/>
                    </a:srgbClr>
                  </a:outerShdw>
                </a:effectLst>
                <a:latin typeface="+mj-lt"/>
              </a:rPr>
              <a:t>đáng yêu.</a:t>
            </a:r>
            <a:endParaRPr lang="en-US" sz="2400" b="1">
              <a:effectLst>
                <a:outerShdw blurRad="38100" dist="38100" dir="2700000" algn="tl">
                  <a:srgbClr val="000000">
                    <a:alpha val="43137"/>
                  </a:srgbClr>
                </a:outerShdw>
              </a:effectLst>
              <a:latin typeface="+mj-lt"/>
            </a:endParaRPr>
          </a:p>
          <a:p>
            <a:pPr marL="457200" indent="-457200">
              <a:spcAft>
                <a:spcPts val="1200"/>
              </a:spcAft>
              <a:buFontTx/>
              <a:buChar char="-"/>
            </a:pPr>
            <a:r>
              <a:rPr lang="en-US" sz="2400" b="1">
                <a:effectLst>
                  <a:outerShdw blurRad="38100" dist="38100" dir="2700000" algn="tl">
                    <a:srgbClr val="000000">
                      <a:alpha val="43137"/>
                    </a:srgbClr>
                  </a:outerShdw>
                </a:effectLst>
                <a:latin typeface="+mj-lt"/>
              </a:rPr>
              <a:t>                                                  </a:t>
            </a:r>
            <a:r>
              <a:rPr lang="vi-VN" sz="2400" b="1">
                <a:effectLst>
                  <a:outerShdw blurRad="38100" dist="38100" dir="2700000" algn="tl">
                    <a:srgbClr val="000000">
                      <a:alpha val="43137"/>
                    </a:srgbClr>
                  </a:outerShdw>
                </a:effectLst>
                <a:latin typeface="+mj-lt"/>
              </a:rPr>
              <a:t>Theo </a:t>
            </a:r>
            <a:r>
              <a:rPr lang="vi-VN" sz="2400" b="1" dirty="0">
                <a:effectLst>
                  <a:outerShdw blurRad="38100" dist="38100" dir="2700000" algn="tl">
                    <a:srgbClr val="000000">
                      <a:alpha val="43137"/>
                    </a:srgbClr>
                  </a:outerShdw>
                </a:effectLst>
                <a:latin typeface="+mj-lt"/>
              </a:rPr>
              <a:t>Từ Nguyên Tĩnh</a:t>
            </a:r>
            <a:endParaRPr lang="en-US" sz="2400" b="1" dirty="0">
              <a:effectLst>
                <a:outerShdw blurRad="38100" dist="38100" dir="2700000" algn="tl">
                  <a:srgbClr val="000000">
                    <a:alpha val="43137"/>
                  </a:srgbClr>
                </a:outerShdw>
              </a:effectLst>
              <a:latin typeface="+mj-lt"/>
            </a:endParaRPr>
          </a:p>
        </p:txBody>
      </p:sp>
      <p:grpSp>
        <p:nvGrpSpPr>
          <p:cNvPr id="6" name="Group 5"/>
          <p:cNvGrpSpPr/>
          <p:nvPr/>
        </p:nvGrpSpPr>
        <p:grpSpPr>
          <a:xfrm>
            <a:off x="1" y="4003210"/>
            <a:ext cx="8642838" cy="2684584"/>
            <a:chOff x="953739" y="1619250"/>
            <a:chExt cx="6661006" cy="52387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39" y="1628775"/>
              <a:ext cx="359817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11" y="1619250"/>
              <a:ext cx="3062834"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 xmlns:a16="http://schemas.microsoft.com/office/drawing/2014/main" id="{8C7F0CA0-3241-4F08-89CE-594F23B1C4C8}"/>
              </a:ext>
            </a:extLst>
          </p:cNvPr>
          <p:cNvSpPr txBox="1"/>
          <p:nvPr/>
        </p:nvSpPr>
        <p:spPr>
          <a:xfrm>
            <a:off x="3147882" y="40993"/>
            <a:ext cx="3507901" cy="1323439"/>
          </a:xfrm>
          <a:prstGeom prst="rect">
            <a:avLst/>
          </a:prstGeom>
          <a:noFill/>
        </p:spPr>
        <p:txBody>
          <a:bodyPr wrap="square" rtlCol="0">
            <a:spAutoFit/>
          </a:bodyPr>
          <a:lstStyle/>
          <a:p>
            <a:pPr algn="just" defTabSz="913981">
              <a:defRPr/>
            </a:pPr>
            <a:r>
              <a:rPr lang="en-US" sz="4000" b="1">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Chuyện bốn mùa</a:t>
            </a:r>
            <a:endParaRPr lang="vi-VN"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ounded Rectangle 10"/>
          <p:cNvSpPr/>
          <p:nvPr/>
        </p:nvSpPr>
        <p:spPr>
          <a:xfrm>
            <a:off x="1" y="27539"/>
            <a:ext cx="2725616" cy="133963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kern="0" err="1">
                <a:solidFill>
                  <a:srgbClr val="FF0000"/>
                </a:solidFill>
                <a:latin typeface="Times New Roman" pitchFamily="18" charset="0"/>
                <a:ea typeface="inpin heiti" charset="-122"/>
                <a:cs typeface="Times New Roman" pitchFamily="18" charset="0"/>
              </a:rPr>
              <a:t>Đọc</a:t>
            </a:r>
            <a:r>
              <a:rPr lang="en-US" altLang="zh-CN" sz="3600" b="1" kern="0">
                <a:solidFill>
                  <a:srgbClr val="FF0000"/>
                </a:solidFill>
                <a:latin typeface="Times New Roman" pitchFamily="18" charset="0"/>
                <a:ea typeface="inpin heiti" charset="-122"/>
                <a:cs typeface="Times New Roman" pitchFamily="18" charset="0"/>
              </a:rPr>
              <a:t> tiếp nối câu</a:t>
            </a:r>
            <a:endParaRPr kumimoji="0" lang="zh-CN" altLang="en-US" sz="3600" b="1" i="0" u="none" strike="noStrike" kern="0" cap="none" spc="0" normalizeH="0" baseline="0" noProof="0" dirty="0">
              <a:ln>
                <a:noFill/>
              </a:ln>
              <a:solidFill>
                <a:srgbClr val="FF0000"/>
              </a:solidFill>
              <a:effectLst/>
              <a:uLnTx/>
              <a:uFillTx/>
              <a:latin typeface="Times New Roman" pitchFamily="18" charset="0"/>
              <a:ea typeface="inpin heiti" charset="-122"/>
              <a:cs typeface="Times New Roman" pitchFamily="18" charset="0"/>
            </a:endParaRPr>
          </a:p>
        </p:txBody>
      </p:sp>
    </p:spTree>
    <p:extLst>
      <p:ext uri="{BB962C8B-B14F-4D97-AF65-F5344CB8AC3E}">
        <p14:creationId xmlns:p14="http://schemas.microsoft.com/office/powerpoint/2010/main" val="311704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CC2550BB-5EC0-4D31-96F5-0A53D6483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
            <a:ext cx="9144000" cy="6857836"/>
          </a:xfrm>
          <a:prstGeom prst="rect">
            <a:avLst/>
          </a:prstGeom>
        </p:spPr>
      </p:pic>
      <p:pic>
        <p:nvPicPr>
          <p:cNvPr id="2" name="Picture 2">
            <a:extLst>
              <a:ext uri="{FF2B5EF4-FFF2-40B4-BE49-F238E27FC236}">
                <a16:creationId xmlns="" xmlns:a16="http://schemas.microsoft.com/office/drawing/2014/main" id="{DAACD5E5-5285-4E55-9A14-5031EA1CA7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0028"/>
            <a:ext cx="9621370" cy="743208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3">
            <a:extLst>
              <a:ext uri="{FF2B5EF4-FFF2-40B4-BE49-F238E27FC236}">
                <a16:creationId xmlns="" xmlns:a16="http://schemas.microsoft.com/office/drawing/2014/main" id="{56AF0AAD-9693-4DE3-BC41-AC01C7DFDF0D}"/>
              </a:ext>
            </a:extLst>
          </p:cNvPr>
          <p:cNvSpPr txBox="1"/>
          <p:nvPr/>
        </p:nvSpPr>
        <p:spPr>
          <a:xfrm>
            <a:off x="530481" y="1656142"/>
            <a:ext cx="2836419" cy="1938992"/>
          </a:xfrm>
          <a:prstGeom prst="rect">
            <a:avLst/>
          </a:prstGeom>
          <a:noFill/>
        </p:spPr>
        <p:txBody>
          <a:bodyPr wrap="square" rtlCol="0">
            <a:spAutoFit/>
          </a:bodyPr>
          <a:lstStyle/>
          <a:p>
            <a:pPr algn="ctr">
              <a:defRPr/>
            </a:pPr>
            <a:r>
              <a:rPr lang="en-US" altLang="zh-CN" sz="4800" b="1">
                <a:solidFill>
                  <a:srgbClr val="7030A0"/>
                </a:solidFill>
                <a:latin typeface="Averta Std CY" panose="00000500000000000000" pitchFamily="50" charset="0"/>
                <a:ea typeface="方正姚体" panose="02010601030101010101" pitchFamily="2" charset="-122"/>
              </a:rPr>
              <a:t>   </a:t>
            </a:r>
            <a:r>
              <a:rPr lang="en-US" altLang="zh-CN" sz="6000" b="1">
                <a:solidFill>
                  <a:srgbClr val="7030A0"/>
                </a:solidFill>
                <a:latin typeface="Times New Roman" pitchFamily="18" charset="0"/>
                <a:ea typeface="方正姚体" panose="02010601030101010101" pitchFamily="2" charset="-122"/>
                <a:cs typeface="Times New Roman" pitchFamily="18" charset="0"/>
              </a:rPr>
              <a:t>say sưa</a:t>
            </a:r>
            <a:endParaRPr lang="en-US" altLang="zh-CN" sz="6000" b="1" dirty="0">
              <a:solidFill>
                <a:srgbClr val="7030A0"/>
              </a:solidFill>
              <a:latin typeface="Times New Roman" pitchFamily="18" charset="0"/>
              <a:ea typeface="方正姚体" panose="02010601030101010101" pitchFamily="2" charset="-122"/>
              <a:cs typeface="Times New Roman" pitchFamily="18" charset="0"/>
            </a:endParaRPr>
          </a:p>
        </p:txBody>
      </p:sp>
      <p:sp>
        <p:nvSpPr>
          <p:cNvPr id="6" name="文本框 3">
            <a:extLst>
              <a:ext uri="{FF2B5EF4-FFF2-40B4-BE49-F238E27FC236}">
                <a16:creationId xmlns="" xmlns:a16="http://schemas.microsoft.com/office/drawing/2014/main" id="{AA45A2E9-C405-4CC1-B741-79A8A4BB9061}"/>
              </a:ext>
            </a:extLst>
          </p:cNvPr>
          <p:cNvSpPr txBox="1"/>
          <p:nvPr/>
        </p:nvSpPr>
        <p:spPr>
          <a:xfrm>
            <a:off x="3750142" y="1632294"/>
            <a:ext cx="2836419" cy="830997"/>
          </a:xfrm>
          <a:prstGeom prst="rect">
            <a:avLst/>
          </a:prstGeom>
          <a:noFill/>
        </p:spPr>
        <p:txBody>
          <a:bodyPr wrap="square" rtlCol="0">
            <a:spAutoFit/>
          </a:bodyPr>
          <a:lstStyle/>
          <a:p>
            <a:pPr algn="ctr">
              <a:defRPr/>
            </a:pPr>
            <a:endParaRPr lang="en-US" altLang="zh-CN" sz="4800" b="1" dirty="0">
              <a:solidFill>
                <a:srgbClr val="7030A0"/>
              </a:solidFill>
              <a:latin typeface="Averta Std CY" panose="00000500000000000000" pitchFamily="50" charset="0"/>
              <a:ea typeface="方正姚体" panose="02010601030101010101" pitchFamily="2" charset="-122"/>
            </a:endParaRPr>
          </a:p>
        </p:txBody>
      </p:sp>
      <p:sp>
        <p:nvSpPr>
          <p:cNvPr id="7" name="文本框 3">
            <a:extLst>
              <a:ext uri="{FF2B5EF4-FFF2-40B4-BE49-F238E27FC236}">
                <a16:creationId xmlns="" xmlns:a16="http://schemas.microsoft.com/office/drawing/2014/main" id="{CCFC6D35-59A9-4314-B9AD-1703080CC3BA}"/>
              </a:ext>
            </a:extLst>
          </p:cNvPr>
          <p:cNvSpPr txBox="1"/>
          <p:nvPr/>
        </p:nvSpPr>
        <p:spPr>
          <a:xfrm>
            <a:off x="4894730" y="1658295"/>
            <a:ext cx="2836419" cy="1938992"/>
          </a:xfrm>
          <a:prstGeom prst="rect">
            <a:avLst/>
          </a:prstGeom>
          <a:noFill/>
        </p:spPr>
        <p:txBody>
          <a:bodyPr wrap="square" rtlCol="0">
            <a:spAutoFit/>
          </a:bodyPr>
          <a:lstStyle/>
          <a:p>
            <a:pPr algn="ctr">
              <a:defRPr/>
            </a:pPr>
            <a:r>
              <a:rPr lang="en-US" altLang="zh-CN" sz="6000" b="1">
                <a:solidFill>
                  <a:srgbClr val="FFC000"/>
                </a:solidFill>
                <a:latin typeface="Times New Roman" pitchFamily="18" charset="0"/>
                <a:ea typeface="方正姚体" panose="02010601030101010101" pitchFamily="2" charset="-122"/>
                <a:cs typeface="Times New Roman" pitchFamily="18" charset="0"/>
              </a:rPr>
              <a:t>hãnh diện</a:t>
            </a:r>
            <a:endParaRPr lang="vi-VN" altLang="zh-CN" sz="6000" b="1" dirty="0">
              <a:solidFill>
                <a:srgbClr val="FFC000"/>
              </a:solidFill>
              <a:latin typeface="Times New Roman" pitchFamily="18" charset="0"/>
              <a:ea typeface="方正姚体" panose="02010601030101010101" pitchFamily="2" charset="-122"/>
              <a:cs typeface="Times New Roman" pitchFamily="18" charset="0"/>
            </a:endParaRPr>
          </a:p>
        </p:txBody>
      </p:sp>
      <p:sp>
        <p:nvSpPr>
          <p:cNvPr id="8" name="文本框 3">
            <a:extLst>
              <a:ext uri="{FF2B5EF4-FFF2-40B4-BE49-F238E27FC236}">
                <a16:creationId xmlns="" xmlns:a16="http://schemas.microsoft.com/office/drawing/2014/main" id="{27BE41E8-9D8E-4EA8-9216-18FD10A071A6}"/>
              </a:ext>
            </a:extLst>
          </p:cNvPr>
          <p:cNvSpPr txBox="1"/>
          <p:nvPr/>
        </p:nvSpPr>
        <p:spPr>
          <a:xfrm>
            <a:off x="824165" y="2616189"/>
            <a:ext cx="2836419" cy="1938992"/>
          </a:xfrm>
          <a:prstGeom prst="rect">
            <a:avLst/>
          </a:prstGeom>
          <a:noFill/>
        </p:spPr>
        <p:txBody>
          <a:bodyPr wrap="square" rtlCol="0">
            <a:spAutoFit/>
          </a:bodyPr>
          <a:lstStyle/>
          <a:p>
            <a:pPr algn="ctr">
              <a:defRPr/>
            </a:pPr>
            <a:r>
              <a:rPr lang="en-US" altLang="zh-CN" sz="6000" b="1">
                <a:solidFill>
                  <a:srgbClr val="92D050"/>
                </a:solidFill>
                <a:latin typeface="Times New Roman" pitchFamily="18" charset="0"/>
                <a:ea typeface="方正姚体" panose="02010601030101010101" pitchFamily="2" charset="-122"/>
                <a:cs typeface="Times New Roman" pitchFamily="18" charset="0"/>
              </a:rPr>
              <a:t>trìu mến</a:t>
            </a:r>
            <a:endParaRPr lang="en-US" altLang="zh-CN" sz="6000" b="1" dirty="0">
              <a:solidFill>
                <a:srgbClr val="92D050"/>
              </a:solidFill>
              <a:latin typeface="Times New Roman" pitchFamily="18" charset="0"/>
              <a:ea typeface="方正姚体" panose="02010601030101010101" pitchFamily="2" charset="-122"/>
              <a:cs typeface="Times New Roman" pitchFamily="18" charset="0"/>
            </a:endParaRPr>
          </a:p>
        </p:txBody>
      </p:sp>
      <p:sp>
        <p:nvSpPr>
          <p:cNvPr id="9" name="文本框 3">
            <a:extLst>
              <a:ext uri="{FF2B5EF4-FFF2-40B4-BE49-F238E27FC236}">
                <a16:creationId xmlns="" xmlns:a16="http://schemas.microsoft.com/office/drawing/2014/main" id="{EC2C0DBE-630C-4E0C-92A4-90EA00DC67D4}"/>
              </a:ext>
            </a:extLst>
          </p:cNvPr>
          <p:cNvSpPr txBox="1"/>
          <p:nvPr/>
        </p:nvSpPr>
        <p:spPr>
          <a:xfrm>
            <a:off x="4662768" y="2682550"/>
            <a:ext cx="2836419" cy="1015663"/>
          </a:xfrm>
          <a:prstGeom prst="rect">
            <a:avLst/>
          </a:prstGeom>
          <a:noFill/>
        </p:spPr>
        <p:txBody>
          <a:bodyPr wrap="square" rtlCol="0">
            <a:spAutoFit/>
          </a:bodyPr>
          <a:lstStyle/>
          <a:p>
            <a:pPr algn="ctr">
              <a:defRPr/>
            </a:pPr>
            <a:r>
              <a:rPr lang="en-US" altLang="zh-CN" sz="6000" b="1">
                <a:solidFill>
                  <a:srgbClr val="0070C0"/>
                </a:solidFill>
                <a:latin typeface="Times New Roman" pitchFamily="18" charset="0"/>
                <a:ea typeface="方正姚体" panose="02010601030101010101" pitchFamily="2" charset="-122"/>
                <a:cs typeface="Times New Roman" pitchFamily="18" charset="0"/>
              </a:rPr>
              <a:t>sững lại</a:t>
            </a:r>
            <a:endParaRPr lang="en-US" altLang="zh-CN" sz="6000" b="1" dirty="0">
              <a:solidFill>
                <a:srgbClr val="0070C0"/>
              </a:solidFill>
              <a:latin typeface="Times New Roman" pitchFamily="18" charset="0"/>
              <a:ea typeface="方正姚体" panose="02010601030101010101" pitchFamily="2" charset="-122"/>
              <a:cs typeface="Times New Roman" pitchFamily="18" charset="0"/>
            </a:endParaRPr>
          </a:p>
        </p:txBody>
      </p:sp>
      <p:sp>
        <p:nvSpPr>
          <p:cNvPr id="10" name="文本框 3">
            <a:extLst>
              <a:ext uri="{FF2B5EF4-FFF2-40B4-BE49-F238E27FC236}">
                <a16:creationId xmlns="" xmlns:a16="http://schemas.microsoft.com/office/drawing/2014/main" id="{9EFFE4EF-9473-4CB8-B75F-FBE32F3A1C5E}"/>
              </a:ext>
            </a:extLst>
          </p:cNvPr>
          <p:cNvSpPr txBox="1"/>
          <p:nvPr/>
        </p:nvSpPr>
        <p:spPr>
          <a:xfrm>
            <a:off x="621249" y="3698213"/>
            <a:ext cx="2836419" cy="1015663"/>
          </a:xfrm>
          <a:prstGeom prst="rect">
            <a:avLst/>
          </a:prstGeom>
          <a:noFill/>
        </p:spPr>
        <p:txBody>
          <a:bodyPr wrap="square" rtlCol="0">
            <a:spAutoFit/>
          </a:bodyPr>
          <a:lstStyle/>
          <a:p>
            <a:pPr algn="ctr">
              <a:defRPr/>
            </a:pPr>
            <a:r>
              <a:rPr lang="en-US" altLang="zh-CN" sz="6000" b="1">
                <a:solidFill>
                  <a:srgbClr val="C00000"/>
                </a:solidFill>
                <a:latin typeface="Times New Roman" pitchFamily="18" charset="0"/>
                <a:ea typeface="方正姚体" panose="02010601030101010101" pitchFamily="2" charset="-122"/>
                <a:cs typeface="Times New Roman" pitchFamily="18" charset="0"/>
              </a:rPr>
              <a:t>sạch sẽ</a:t>
            </a:r>
            <a:endParaRPr lang="en-US" altLang="zh-CN" sz="6000" b="1" dirty="0">
              <a:solidFill>
                <a:srgbClr val="C00000"/>
              </a:solidFill>
              <a:latin typeface="Times New Roman" pitchFamily="18" charset="0"/>
              <a:ea typeface="方正姚体" panose="02010601030101010101" pitchFamily="2" charset="-122"/>
              <a:cs typeface="Times New Roman" pitchFamily="18" charset="0"/>
            </a:endParaRPr>
          </a:p>
        </p:txBody>
      </p:sp>
      <p:sp>
        <p:nvSpPr>
          <p:cNvPr id="11" name="文本框 3">
            <a:extLst>
              <a:ext uri="{FF2B5EF4-FFF2-40B4-BE49-F238E27FC236}">
                <a16:creationId xmlns="" xmlns:a16="http://schemas.microsoft.com/office/drawing/2014/main" id="{7C7C4F4C-BB83-4D27-A614-689F79ABFA66}"/>
              </a:ext>
            </a:extLst>
          </p:cNvPr>
          <p:cNvSpPr txBox="1"/>
          <p:nvPr/>
        </p:nvSpPr>
        <p:spPr>
          <a:xfrm>
            <a:off x="4662768" y="3766861"/>
            <a:ext cx="2836419" cy="1015663"/>
          </a:xfrm>
          <a:prstGeom prst="rect">
            <a:avLst/>
          </a:prstGeom>
          <a:noFill/>
        </p:spPr>
        <p:txBody>
          <a:bodyPr wrap="square" rtlCol="0">
            <a:spAutoFit/>
          </a:bodyPr>
          <a:lstStyle/>
          <a:p>
            <a:pPr algn="ctr">
              <a:defRPr/>
            </a:pPr>
            <a:r>
              <a:rPr lang="en-US" altLang="zh-CN" sz="6000" b="1">
                <a:latin typeface="Times New Roman" pitchFamily="18" charset="0"/>
                <a:ea typeface="方正姚体" panose="02010601030101010101" pitchFamily="2" charset="-122"/>
                <a:cs typeface="Times New Roman" pitchFamily="18" charset="0"/>
              </a:rPr>
              <a:t>giúp đỡ</a:t>
            </a:r>
            <a:endParaRPr lang="en-US" altLang="zh-CN" sz="6000" b="1" dirty="0">
              <a:latin typeface="Times New Roman" pitchFamily="18" charset="0"/>
              <a:ea typeface="方正姚体" panose="02010601030101010101" pitchFamily="2" charset="-122"/>
              <a:cs typeface="Times New Roman" pitchFamily="18" charset="0"/>
            </a:endParaRPr>
          </a:p>
        </p:txBody>
      </p:sp>
    </p:spTree>
    <p:extLst>
      <p:ext uri="{BB962C8B-B14F-4D97-AF65-F5344CB8AC3E}">
        <p14:creationId xmlns:p14="http://schemas.microsoft.com/office/powerpoint/2010/main" val="216449314"/>
      </p:ext>
    </p:extLst>
  </p:cSld>
  <p:clrMapOvr>
    <a:masterClrMapping/>
  </p:clrMapOvr>
  <mc:AlternateContent xmlns:mc="http://schemas.openxmlformats.org/markup-compatibility/2006" xmlns:p14="http://schemas.microsoft.com/office/powerpoint/2010/main">
    <mc:Choice Requires="p14">
      <p:transition spd="slow" p14:dur="1200" advTm="1000">
        <p:dissolve/>
      </p:transition>
    </mc:Choice>
    <mc:Fallback xmlns="">
      <p:transition spd="slow" advTm="1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1234</Words>
  <Application>Microsoft Office PowerPoint</Application>
  <PresentationFormat>On-screen Show (4:3)</PresentationFormat>
  <Paragraphs>150</Paragraphs>
  <Slides>27</Slides>
  <Notes>16</Notes>
  <HiddenSlides>0</HiddenSlides>
  <MMClips>4</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8.1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8.1</dc:creator>
  <cp:lastModifiedBy>Windows 8.1</cp:lastModifiedBy>
  <cp:revision>1</cp:revision>
  <dcterms:created xsi:type="dcterms:W3CDTF">2023-02-07T01:34:37Z</dcterms:created>
  <dcterms:modified xsi:type="dcterms:W3CDTF">2023-02-07T01:36:45Z</dcterms:modified>
</cp:coreProperties>
</file>