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77" r:id="rId3"/>
    <p:sldMasterId id="2147483683" r:id="rId4"/>
    <p:sldMasterId id="2147483695" r:id="rId5"/>
    <p:sldMasterId id="2147483709" r:id="rId6"/>
  </p:sldMasterIdLst>
  <p:notesMasterIdLst>
    <p:notesMasterId r:id="rId35"/>
  </p:notesMasterIdLst>
  <p:sldIdLst>
    <p:sldId id="2007577073" r:id="rId7"/>
    <p:sldId id="2007577085" r:id="rId8"/>
    <p:sldId id="2007577072" r:id="rId9"/>
    <p:sldId id="2007577086" r:id="rId10"/>
    <p:sldId id="256" r:id="rId11"/>
    <p:sldId id="2007577075" r:id="rId12"/>
    <p:sldId id="2007577087" r:id="rId13"/>
    <p:sldId id="264" r:id="rId14"/>
    <p:sldId id="2007577088" r:id="rId15"/>
    <p:sldId id="2007577089" r:id="rId16"/>
    <p:sldId id="2007577090" r:id="rId17"/>
    <p:sldId id="2007577091" r:id="rId18"/>
    <p:sldId id="2007577092" r:id="rId19"/>
    <p:sldId id="2007577093" r:id="rId20"/>
    <p:sldId id="2007577094" r:id="rId21"/>
    <p:sldId id="2007577095" r:id="rId22"/>
    <p:sldId id="2007577096" r:id="rId23"/>
    <p:sldId id="432" r:id="rId24"/>
    <p:sldId id="2007577099" r:id="rId25"/>
    <p:sldId id="2007577098" r:id="rId26"/>
    <p:sldId id="2007577097" r:id="rId27"/>
    <p:sldId id="2007577076" r:id="rId28"/>
    <p:sldId id="2007577100" r:id="rId29"/>
    <p:sldId id="2007577101" r:id="rId30"/>
    <p:sldId id="2007577102" r:id="rId31"/>
    <p:sldId id="292" r:id="rId32"/>
    <p:sldId id="2007577078" r:id="rId33"/>
    <p:sldId id="30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89F01-97D4-4948-8D71-AD2BD85FB05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A4F53-CCF6-4EE7-95D2-4BDEE3A99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451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542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667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92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611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493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606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87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971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742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143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15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2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24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800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37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207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02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21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230149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037173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82109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80738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808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232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87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61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93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11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16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57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15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05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1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139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38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5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601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123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0305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463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38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344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4180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6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32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99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08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59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26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00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5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2022/3/24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5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69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B6420-30C7-436E-B94E-C4769C49B56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2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54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1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36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3.xml"/><Relationship Id="rId6" Type="http://schemas.openxmlformats.org/officeDocument/2006/relationships/image" Target="../media/image29.png"/><Relationship Id="rId5" Type="http://schemas.openxmlformats.org/officeDocument/2006/relationships/image" Target="../media/image45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36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.xml"/><Relationship Id="rId6" Type="http://schemas.openxmlformats.org/officeDocument/2006/relationships/image" Target="../media/image29.png"/><Relationship Id="rId5" Type="http://schemas.openxmlformats.org/officeDocument/2006/relationships/image" Target="../media/image4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5525" y="87183"/>
            <a:ext cx="370702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smtClean="0"/>
              <a:t>7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smtClean="0"/>
              <a:t>26 </a:t>
            </a:r>
            <a:r>
              <a:rPr lang="en-US" dirty="0" err="1" smtClean="0"/>
              <a:t>tháng</a:t>
            </a:r>
            <a:r>
              <a:rPr lang="en-US" dirty="0" smtClean="0"/>
              <a:t> 3 </a:t>
            </a:r>
            <a:r>
              <a:rPr lang="en-US" dirty="0" err="1" smtClean="0"/>
              <a:t>năm</a:t>
            </a:r>
            <a:r>
              <a:rPr lang="en-US" dirty="0" smtClean="0"/>
              <a:t>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70" y="-80157"/>
            <a:ext cx="1988359" cy="2193559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1310640" y="324624"/>
            <a:ext cx="10677375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00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Cái gì giúp người khiếm thị đi lại không bị vấp ngã? </a:t>
            </a:r>
            <a:endParaRPr kumimoji="0" lang="zh-CN" altLang="en-US" sz="4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4" name="Picture 3" descr="A group of people on a street&#10;&#10;Description automatically generated with low confidence">
            <a:extLst>
              <a:ext uri="{FF2B5EF4-FFF2-40B4-BE49-F238E27FC236}">
                <a16:creationId xmlns:a16="http://schemas.microsoft.com/office/drawing/2014/main" id="{B0EE4D3B-D05F-4BB2-A35E-12C1BF8FAD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905" y="1299990"/>
            <a:ext cx="8025819" cy="54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8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70" y="-80157"/>
            <a:ext cx="1988359" cy="2193559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1310640" y="324624"/>
            <a:ext cx="10677375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0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Cái gì giúp người khiếm thị đọc được sách?</a:t>
            </a:r>
            <a:endParaRPr kumimoji="0" lang="zh-CN" altLang="en-US" sz="4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3" name="Picture 2" descr="A picture containing flock, outdoor, nature, crater&#10;&#10;Description automatically generated">
            <a:extLst>
              <a:ext uri="{FF2B5EF4-FFF2-40B4-BE49-F238E27FC236}">
                <a16:creationId xmlns:a16="http://schemas.microsoft.com/office/drawing/2014/main" id="{4A5ADC37-C379-46AF-880F-D39A7DC41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09" y="1185567"/>
            <a:ext cx="6639499" cy="48768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2BCC72-E62D-495B-AD64-891099FB2019}"/>
              </a:ext>
            </a:extLst>
          </p:cNvPr>
          <p:cNvSpPr/>
          <p:nvPr/>
        </p:nvSpPr>
        <p:spPr>
          <a:xfrm>
            <a:off x="5229338" y="6089459"/>
            <a:ext cx="2115239" cy="692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Chữ</a:t>
            </a:r>
            <a:r>
              <a:rPr lang="en-US" sz="4000" dirty="0"/>
              <a:t> </a:t>
            </a:r>
            <a:r>
              <a:rPr lang="en-US" sz="4000" dirty="0" err="1"/>
              <a:t>nổi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197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095" y="1603637"/>
            <a:ext cx="4151060" cy="415106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390659" y="1734029"/>
            <a:ext cx="9658621" cy="4141259"/>
            <a:chOff x="859904" y="2877519"/>
            <a:chExt cx="5403460" cy="2183534"/>
          </a:xfrm>
        </p:grpSpPr>
        <p:sp>
          <p:nvSpPr>
            <p:cNvPr id="7" name="矩形: 圆角 6"/>
            <p:cNvSpPr/>
            <p:nvPr/>
          </p:nvSpPr>
          <p:spPr>
            <a:xfrm>
              <a:off x="859905" y="2877519"/>
              <a:ext cx="5373746" cy="2183534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D0B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859904" y="3035996"/>
              <a:ext cx="5403460" cy="169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Những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người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khiếm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thị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họ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chỉ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ngồi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yên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chỗ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trợ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sự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giúp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đỡ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người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khác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mặc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dù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họ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thế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giới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ánh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sáng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sắc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màu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Mắt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kém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nhìn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được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nhưng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họ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vẫn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làm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việc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tích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cực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nhờ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giác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quan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khác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1"/>
          <p:cNvSpPr txBox="1"/>
          <p:nvPr/>
        </p:nvSpPr>
        <p:spPr>
          <a:xfrm>
            <a:off x="5360634" y="859870"/>
            <a:ext cx="2546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Kết</a:t>
            </a:r>
            <a:r>
              <a:rPr kumimoji="0" lang="en-US" altLang="zh-CN" sz="54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luận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237">
            <a:off x="2872769" y="5379071"/>
            <a:ext cx="882023" cy="8912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1942" flipH="1">
            <a:off x="11340453" y="5276585"/>
            <a:ext cx="842613" cy="8585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5" y="50782"/>
            <a:ext cx="1633763" cy="23109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65525" y="87183"/>
            <a:ext cx="3707027" cy="369332"/>
          </a:xfrm>
          <a:prstGeom prst="rect">
            <a:avLst/>
          </a:prstGeom>
          <a:solidFill>
            <a:srgbClr val="FACE53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Thứ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3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ngày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22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tháng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3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năm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93738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36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3.54167E-6 -4.44444E-6 L -3.54167E-6 0.00024 C 0.00026 -0.00416 0.00013 -0.00856 0.00052 -0.0125 C 0.00052 -0.01412 0.00105 -0.01527 0.00118 -0.01666 C 0.00144 -0.01851 0.00144 -0.02037 0.0017 -0.02222 C 0.00144 -0.02453 0.00157 -0.02731 0.00118 -0.02916 C 0.00065 -0.03287 -0.00156 -0.0331 -0.00208 -0.03333 C -0.00182 -0.03379 -0.00143 -0.03402 -0.00104 -0.03472 C 0.00052 -0.03865 -0.00013 -0.04236 0.00052 -0.03333 C -0.00039 -0.01759 0.00052 -0.03726 -0.00026 -0.01527 C -0.00078 -0.00347 -3.54167E-6 -0.00254 -3.54167E-6 -4.44444E-6 Z " pathEditMode="relative" rAng="0" ptsTypes="AAAAAAAAAAA">
                                          <p:cBhvr>
                                            <p:cTn id="3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41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0833E-6 -4.81481E-6 L -2.70833E-6 0.00024 C 0.00026 -0.00416 0.00013 -0.00856 0.00052 -0.0125 C 0.00052 -0.01412 0.00104 -0.01527 0.00117 -0.01666 C 0.00144 -0.01851 0.00144 -0.02037 0.0017 -0.02222 C 0.00144 -0.02453 0.00157 -0.02731 0.00117 -0.02916 C 0.00065 -0.03287 -0.00156 -0.0331 -0.00208 -0.03333 C -0.00182 -0.03379 -0.00143 -0.03402 -0.00104 -0.03472 C 0.00052 -0.03865 -0.00013 -0.04236 0.00052 -0.03333 C -0.00039 -0.01759 0.00052 -0.03726 -0.00026 -0.01527 C -0.00078 -0.00347 -2.70833E-6 -0.00254 -2.70833E-6 -4.81481E-6 Z " pathEditMode="relative" rAng="0" ptsTypes="AAAAAAAAAAA">
                                          <p:cBhvr>
                                            <p:cTn id="4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D00996A-EBEC-464B-9DDB-7DA4B6F61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E748563-5244-4082-8853-70C20B6B6D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60" y="-185711"/>
            <a:ext cx="9218154" cy="5643976"/>
          </a:xfrm>
          <a:prstGeom prst="rect">
            <a:avLst/>
          </a:prstGeom>
        </p:spPr>
      </p:pic>
      <p:sp>
        <p:nvSpPr>
          <p:cNvPr id="780" name="TextBox 40"/>
          <p:cNvSpPr txBox="1"/>
          <p:nvPr/>
        </p:nvSpPr>
        <p:spPr>
          <a:xfrm>
            <a:off x="1105785" y="2082348"/>
            <a:ext cx="6655981" cy="1446550"/>
          </a:xfrm>
          <a:prstGeom prst="rect">
            <a:avLst/>
          </a:prstGeom>
          <a:solidFill>
            <a:srgbClr val="FFA74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Chia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sẻ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về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những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người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khuyết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tật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khác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  <a:cs typeface="站酷小薇LOGO体" panose="02010600010101010101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8B65E42-3959-483A-B1A1-2C48D2820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84801"/>
            <a:ext cx="4544782" cy="6594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190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0358D0-C481-4F7D-9EF5-F033E6E3458F}"/>
              </a:ext>
            </a:extLst>
          </p:cNvPr>
          <p:cNvSpPr txBox="1"/>
          <p:nvPr/>
        </p:nvSpPr>
        <p:spPr>
          <a:xfrm>
            <a:off x="668205" y="760785"/>
            <a:ext cx="10855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Kể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khuyết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khác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D1DE2-8907-490B-ABCE-9ED39E906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65" y="1714499"/>
            <a:ext cx="5300863" cy="380455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01FBBD-9750-442B-9713-850836A8E221}"/>
              </a:ext>
            </a:extLst>
          </p:cNvPr>
          <p:cNvSpPr/>
          <p:nvPr/>
        </p:nvSpPr>
        <p:spPr>
          <a:xfrm>
            <a:off x="2790569" y="5654836"/>
            <a:ext cx="7135627" cy="88475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Người</a:t>
            </a:r>
            <a:r>
              <a:rPr lang="en-US" sz="4000" dirty="0"/>
              <a:t> </a:t>
            </a:r>
            <a:r>
              <a:rPr lang="en-US" sz="4000" dirty="0" err="1"/>
              <a:t>khuyết</a:t>
            </a:r>
            <a:r>
              <a:rPr lang="en-US" sz="4000" dirty="0"/>
              <a:t> </a:t>
            </a:r>
            <a:r>
              <a:rPr lang="en-US" sz="4000" dirty="0" err="1"/>
              <a:t>tật</a:t>
            </a:r>
            <a:r>
              <a:rPr lang="en-US" sz="4000" dirty="0"/>
              <a:t> </a:t>
            </a:r>
            <a:r>
              <a:rPr lang="en-US" sz="4000" dirty="0" err="1"/>
              <a:t>chân</a:t>
            </a:r>
            <a:r>
              <a:rPr lang="en-US" sz="4000" dirty="0"/>
              <a:t> </a:t>
            </a:r>
            <a:r>
              <a:rPr lang="en-US" sz="4000" dirty="0" err="1"/>
              <a:t>hoặc</a:t>
            </a:r>
            <a:r>
              <a:rPr lang="en-US" sz="4000" dirty="0"/>
              <a:t> </a:t>
            </a:r>
            <a:r>
              <a:rPr lang="en-US" sz="4000" dirty="0" err="1"/>
              <a:t>tay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6502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2D1DE2-8907-490B-ABCE-9ED39E906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9384" y="648985"/>
            <a:ext cx="6617833" cy="4411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01FBBD-9750-442B-9713-850836A8E221}"/>
              </a:ext>
            </a:extLst>
          </p:cNvPr>
          <p:cNvSpPr/>
          <p:nvPr/>
        </p:nvSpPr>
        <p:spPr>
          <a:xfrm>
            <a:off x="3771070" y="5225179"/>
            <a:ext cx="4932255" cy="88475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khiếm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thính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59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2D1DE2-8907-490B-ABCE-9ED39E906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9384" y="786856"/>
            <a:ext cx="6617833" cy="413614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01FBBD-9750-442B-9713-850836A8E221}"/>
              </a:ext>
            </a:extLst>
          </p:cNvPr>
          <p:cNvSpPr/>
          <p:nvPr/>
        </p:nvSpPr>
        <p:spPr>
          <a:xfrm>
            <a:off x="3505200" y="5225179"/>
            <a:ext cx="5782017" cy="88475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chất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 cam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00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id="{F0D57A73-5FA7-4023-BCB8-9BFFD65FE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29" y="1742983"/>
            <a:ext cx="1751519" cy="464566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171E2AF9-9F51-4CE9-B6F8-1A72759AE0E1}"/>
              </a:ext>
            </a:extLst>
          </p:cNvPr>
          <p:cNvSpPr/>
          <p:nvPr/>
        </p:nvSpPr>
        <p:spPr>
          <a:xfrm>
            <a:off x="3190239" y="335280"/>
            <a:ext cx="8016477" cy="2103120"/>
          </a:xfrm>
          <a:prstGeom prst="cloudCallout">
            <a:avLst>
              <a:gd name="adj1" fmla="val -57914"/>
              <a:gd name="adj2" fmla="val 28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379795EF-8C5E-4C3A-91B3-2EC0E21CB3E8}"/>
              </a:ext>
            </a:extLst>
          </p:cNvPr>
          <p:cNvSpPr/>
          <p:nvPr/>
        </p:nvSpPr>
        <p:spPr>
          <a:xfrm>
            <a:off x="3190238" y="335280"/>
            <a:ext cx="8016477" cy="2103120"/>
          </a:xfrm>
          <a:prstGeom prst="cloudCallout">
            <a:avLst>
              <a:gd name="adj1" fmla="val -57914"/>
              <a:gd name="adj2" fmla="val 28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khuyết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tật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gặp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cuộc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37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59" y="1308292"/>
            <a:ext cx="8808709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2487537" y="2434945"/>
            <a:ext cx="7621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Những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việc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gì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thể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làm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để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chia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sẻ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khó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khăn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với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khuyết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tật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01FBBD-9750-442B-9713-850836A8E221}"/>
              </a:ext>
            </a:extLst>
          </p:cNvPr>
          <p:cNvSpPr/>
          <p:nvPr/>
        </p:nvSpPr>
        <p:spPr>
          <a:xfrm>
            <a:off x="2950029" y="4911886"/>
            <a:ext cx="7424057" cy="88475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khiếm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sang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9AC3C3-65F3-454C-AFA0-243271BA8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9431" y="751116"/>
            <a:ext cx="7142449" cy="374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8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59" y="1308292"/>
            <a:ext cx="8808709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2487537" y="2434945"/>
            <a:ext cx="7621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Trò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chơi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: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Thử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làm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việc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trong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bóng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tối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62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01FBBD-9750-442B-9713-850836A8E221}"/>
              </a:ext>
            </a:extLst>
          </p:cNvPr>
          <p:cNvSpPr/>
          <p:nvPr/>
        </p:nvSpPr>
        <p:spPr>
          <a:xfrm>
            <a:off x="3526893" y="4911886"/>
            <a:ext cx="6433457" cy="88475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tâm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9AC3C3-65F3-454C-AFA0-243271BA8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157" y="1061356"/>
            <a:ext cx="6944930" cy="342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4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2D1DE2-8907-490B-ABCE-9ED39E906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5466" y="786856"/>
            <a:ext cx="6384848" cy="413614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01FBBD-9750-442B-9713-850836A8E221}"/>
              </a:ext>
            </a:extLst>
          </p:cNvPr>
          <p:cNvSpPr/>
          <p:nvPr/>
        </p:nvSpPr>
        <p:spPr>
          <a:xfrm>
            <a:off x="2743200" y="5225179"/>
            <a:ext cx="7413171" cy="88475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Tặng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khuyết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65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59" y="4537821"/>
            <a:ext cx="3003473" cy="140669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65" y="4537821"/>
            <a:ext cx="1201460" cy="134198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10" y="4124912"/>
            <a:ext cx="1790496" cy="1980974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341460" y="840312"/>
            <a:ext cx="7071488" cy="3385752"/>
            <a:chOff x="727332" y="1163892"/>
            <a:chExt cx="4763984" cy="2067570"/>
          </a:xfrm>
        </p:grpSpPr>
        <p:grpSp>
          <p:nvGrpSpPr>
            <p:cNvPr id="17" name="组合 16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21" name="矩形: 圆角 20"/>
                <p:cNvSpPr/>
                <p:nvPr/>
              </p:nvSpPr>
              <p:spPr>
                <a:xfrm>
                  <a:off x="1818967" y="2556509"/>
                  <a:ext cx="3682182" cy="679197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20" name="文本框 19"/>
              <p:cNvSpPr txBox="1"/>
              <p:nvPr/>
            </p:nvSpPr>
            <p:spPr>
              <a:xfrm>
                <a:off x="1315066" y="2291039"/>
                <a:ext cx="1103672" cy="563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576515" y="2348712"/>
              <a:ext cx="2300746" cy="56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rộng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7208" y="5740143"/>
            <a:ext cx="12192000" cy="7354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68" y="3054650"/>
            <a:ext cx="2943766" cy="360815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8" y="884375"/>
            <a:ext cx="1636497" cy="197508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99" y="213304"/>
            <a:ext cx="2155720" cy="6286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82" y="944166"/>
            <a:ext cx="1480533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54167E-6 -1.85185E-6 L 0.09752 -1.85185E-6 " pathEditMode="relative" rAng="0" ptsTypes="AA">
                                      <p:cBhvr>
                                        <p:cTn id="29" dur="5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8984 0.00371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70" y="-80157"/>
            <a:ext cx="1988359" cy="2193559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1277589" y="-5882"/>
            <a:ext cx="10677375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0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Em đã từng gặp người bị liệt chân, liệt tay, bị ngồi xe lăn chưa? </a:t>
            </a:r>
            <a:endParaRPr kumimoji="0" lang="zh-CN" altLang="en-US" sz="4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7DDE827-2171-4ADF-A28F-C63B1C5EE2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20" y="1391832"/>
            <a:ext cx="6096000" cy="533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4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70" y="-80157"/>
            <a:ext cx="1988359" cy="2193559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1277589" y="-5882"/>
            <a:ext cx="10677375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00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Em đã từng gặp những người không nghe được, không nói được chưa?</a:t>
            </a:r>
            <a:endParaRPr kumimoji="0" lang="zh-CN" altLang="en-US" sz="4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D264E01D-358D-473E-9CA6-7EB836C8FE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69" y="1548104"/>
            <a:ext cx="7620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095" y="1603637"/>
            <a:ext cx="4151060" cy="415106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390659" y="1734029"/>
            <a:ext cx="9658621" cy="4141259"/>
            <a:chOff x="859904" y="2877519"/>
            <a:chExt cx="5403460" cy="2183534"/>
          </a:xfrm>
        </p:grpSpPr>
        <p:sp>
          <p:nvSpPr>
            <p:cNvPr id="7" name="矩形: 圆角 6"/>
            <p:cNvSpPr/>
            <p:nvPr/>
          </p:nvSpPr>
          <p:spPr>
            <a:xfrm>
              <a:off x="859905" y="2877519"/>
              <a:ext cx="5373746" cy="2183534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D0B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859904" y="3035996"/>
              <a:ext cx="5403460" cy="1420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33020" algn="just">
                <a:lnSpc>
                  <a:spcPct val="107000"/>
                </a:lnSpc>
                <a:spcBef>
                  <a:spcPts val="0"/>
                </a:spcBef>
                <a:spcAft>
                  <a:spcPts val="575"/>
                </a:spcAft>
              </a:pP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Nhiều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hoàn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cảnh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may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mắn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lành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lặn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đều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rất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nỗ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lực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cống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hiến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xã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hội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khiêm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nhường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1"/>
          <p:cNvSpPr txBox="1"/>
          <p:nvPr/>
        </p:nvSpPr>
        <p:spPr>
          <a:xfrm>
            <a:off x="5360634" y="859870"/>
            <a:ext cx="2546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Kết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luận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237">
            <a:off x="2872769" y="5379071"/>
            <a:ext cx="882023" cy="8912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1942" flipH="1">
            <a:off x="11340453" y="5276585"/>
            <a:ext cx="842613" cy="8585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5" y="50782"/>
            <a:ext cx="1633763" cy="23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1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36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3.54167E-6 -4.44444E-6 L -3.54167E-6 0.00024 C 0.00026 -0.00416 0.00013 -0.00856 0.00052 -0.0125 C 0.00052 -0.01412 0.00105 -0.01527 0.00118 -0.01666 C 0.00144 -0.01851 0.00144 -0.02037 0.0017 -0.02222 C 0.00144 -0.02453 0.00157 -0.02731 0.00118 -0.02916 C 0.00065 -0.03287 -0.00156 -0.0331 -0.00208 -0.03333 C -0.00182 -0.03379 -0.00143 -0.03402 -0.00104 -0.03472 C 0.00052 -0.03865 -0.00013 -0.04236 0.00052 -0.03333 C -0.00039 -0.01759 0.00052 -0.03726 -0.00026 -0.01527 C -0.00078 -0.00347 -3.54167E-6 -0.00254 -3.54167E-6 -4.44444E-6 Z " pathEditMode="relative" rAng="0" ptsTypes="AAAAAAAAAAA">
                                          <p:cBhvr>
                                            <p:cTn id="3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41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0833E-6 -4.81481E-6 L -2.70833E-6 0.00024 C 0.00026 -0.00416 0.00013 -0.00856 0.00052 -0.0125 C 0.00052 -0.01412 0.00104 -0.01527 0.00117 -0.01666 C 0.00144 -0.01851 0.00144 -0.02037 0.0017 -0.02222 C 0.00144 -0.02453 0.00157 -0.02731 0.00117 -0.02916 C 0.00065 -0.03287 -0.00156 -0.0331 -0.00208 -0.03333 C -0.00182 -0.03379 -0.00143 -0.03402 -0.00104 -0.03472 C 0.00052 -0.03865 -0.00013 -0.04236 0.00052 -0.03333 C -0.00039 -0.01759 0.00052 -0.03726 -0.00026 -0.01527 C -0.00078 -0.00347 -2.70833E-6 -0.00254 -2.70833E-6 -4.81481E-6 Z " pathEditMode="relative" rAng="0" ptsTypes="AAAAAAAAAAA">
                                          <p:cBhvr>
                                            <p:cTn id="4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219450" y="2171700"/>
            <a:ext cx="5753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89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59" y="1308292"/>
            <a:ext cx="8808709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2214881" y="2434945"/>
            <a:ext cx="7893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vi-VN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Về nhà, các em kể lại cho bố mẹ nghe những điều em biết về người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khuyết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tật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41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33DFE6B-DC5C-4F0F-B734-11A4C3D1D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r="71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A1BE35-9D62-434D-AAE2-5E57C40B9B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41" y="4226362"/>
            <a:ext cx="3480085" cy="2457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B40848-12C0-4601-B556-37B900709B55}"/>
              </a:ext>
            </a:extLst>
          </p:cNvPr>
          <p:cNvSpPr txBox="1"/>
          <p:nvPr/>
        </p:nvSpPr>
        <p:spPr>
          <a:xfrm>
            <a:off x="3572523" y="2297812"/>
            <a:ext cx="6094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Củng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cố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,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dặn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dò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7号-温暖童稚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19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0358D0-C481-4F7D-9EF5-F033E6E3458F}"/>
              </a:ext>
            </a:extLst>
          </p:cNvPr>
          <p:cNvSpPr txBox="1"/>
          <p:nvPr/>
        </p:nvSpPr>
        <p:spPr>
          <a:xfrm>
            <a:off x="1244010" y="782556"/>
            <a:ext cx="10079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Nhắm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mắt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thực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hiện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sau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E831E7-0480-46C1-BC4A-0C9A32972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24" y="1993271"/>
            <a:ext cx="4210492" cy="3454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DBF5E0-268C-4AC5-AC15-3F058A9AD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254" y="1993270"/>
            <a:ext cx="3408732" cy="3459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B23E80-2332-48EF-8577-1D1082DF0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985" y="2151653"/>
            <a:ext cx="3416955" cy="320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4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id="{F0D57A73-5FA7-4023-BCB8-9BFFD65FE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29" y="1742983"/>
            <a:ext cx="1751519" cy="464566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171E2AF9-9F51-4CE9-B6F8-1A72759AE0E1}"/>
              </a:ext>
            </a:extLst>
          </p:cNvPr>
          <p:cNvSpPr/>
          <p:nvPr/>
        </p:nvSpPr>
        <p:spPr>
          <a:xfrm>
            <a:off x="3190239" y="335280"/>
            <a:ext cx="8016477" cy="2103120"/>
          </a:xfrm>
          <a:prstGeom prst="cloudCallout">
            <a:avLst>
              <a:gd name="adj1" fmla="val -57914"/>
              <a:gd name="adj2" fmla="val 28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Cảm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379795EF-8C5E-4C3A-91B3-2EC0E21CB3E8}"/>
              </a:ext>
            </a:extLst>
          </p:cNvPr>
          <p:cNvSpPr/>
          <p:nvPr/>
        </p:nvSpPr>
        <p:spPr>
          <a:xfrm>
            <a:off x="3190238" y="335280"/>
            <a:ext cx="8016477" cy="2103120"/>
          </a:xfrm>
          <a:prstGeom prst="cloudCallout">
            <a:avLst>
              <a:gd name="adj1" fmla="val -57914"/>
              <a:gd name="adj2" fmla="val 28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25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D00996A-EBEC-464B-9DDB-7DA4B6F61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E748563-5244-4082-8853-70C20B6B6D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60" y="-185712"/>
            <a:ext cx="9451416" cy="57867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8B65E42-3959-483A-B1A1-2C48D2820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84801"/>
            <a:ext cx="4544782" cy="65948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A3872B-375C-4F36-9BC5-875CF18AE283}"/>
              </a:ext>
            </a:extLst>
          </p:cNvPr>
          <p:cNvSpPr txBox="1"/>
          <p:nvPr/>
        </p:nvSpPr>
        <p:spPr>
          <a:xfrm>
            <a:off x="1334853" y="2046008"/>
            <a:ext cx="6815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Bài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27: Chia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sẻ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khó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khăn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người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khuyết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tật</a:t>
            </a:r>
            <a:endParaRPr lang="en-US" sz="48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5525" y="87183"/>
            <a:ext cx="3707027" cy="369332"/>
          </a:xfrm>
          <a:prstGeom prst="rect">
            <a:avLst/>
          </a:prstGeom>
          <a:solidFill>
            <a:srgbClr val="FACE53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Thứ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3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ngày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22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tháng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3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năm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2022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5525" y="107918"/>
            <a:ext cx="370702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smtClean="0"/>
              <a:t>7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smtClean="0"/>
              <a:t>26 </a:t>
            </a:r>
            <a:r>
              <a:rPr lang="en-US" dirty="0" err="1" smtClean="0"/>
              <a:t>tháng</a:t>
            </a:r>
            <a:r>
              <a:rPr lang="en-US" dirty="0" smtClean="0"/>
              <a:t> 3 </a:t>
            </a:r>
            <a:r>
              <a:rPr lang="en-US" dirty="0" err="1" smtClean="0"/>
              <a:t>năm</a:t>
            </a:r>
            <a:r>
              <a:rPr lang="en-US" dirty="0" smtClean="0"/>
              <a:t> 2022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59" y="4537821"/>
            <a:ext cx="3003473" cy="140669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65" y="4537821"/>
            <a:ext cx="1201460" cy="134198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10" y="4124912"/>
            <a:ext cx="1790496" cy="1980974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341460" y="840312"/>
            <a:ext cx="7071488" cy="3385752"/>
            <a:chOff x="727332" y="1163892"/>
            <a:chExt cx="4763984" cy="2067570"/>
          </a:xfrm>
        </p:grpSpPr>
        <p:grpSp>
          <p:nvGrpSpPr>
            <p:cNvPr id="17" name="组合 16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21" name="矩形: 圆角 20"/>
                <p:cNvSpPr/>
                <p:nvPr/>
              </p:nvSpPr>
              <p:spPr>
                <a:xfrm>
                  <a:off x="1818967" y="2556509"/>
                  <a:ext cx="3682182" cy="679197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20" name="文本框 19"/>
              <p:cNvSpPr txBox="1"/>
              <p:nvPr/>
            </p:nvSpPr>
            <p:spPr>
              <a:xfrm>
                <a:off x="1315066" y="2291039"/>
                <a:ext cx="1103672" cy="563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576515" y="2348712"/>
              <a:ext cx="2300746" cy="56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7208" y="5740143"/>
            <a:ext cx="12192000" cy="7354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68" y="3054650"/>
            <a:ext cx="2943766" cy="360815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8" y="884375"/>
            <a:ext cx="1636497" cy="197508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99" y="213304"/>
            <a:ext cx="2155720" cy="6286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82" y="944166"/>
            <a:ext cx="1480533" cy="62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54167E-6 -1.85185E-6 L 0.09752 -1.85185E-6 " pathEditMode="relative" rAng="0" ptsTypes="AA">
                                      <p:cBhvr>
                                        <p:cTn id="29" dur="5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8984 0.00371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D00996A-EBEC-464B-9DDB-7DA4B6F61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E748563-5244-4082-8853-70C20B6B6D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60" y="-185711"/>
            <a:ext cx="9218154" cy="5643976"/>
          </a:xfrm>
          <a:prstGeom prst="rect">
            <a:avLst/>
          </a:prstGeom>
        </p:spPr>
      </p:pic>
      <p:sp>
        <p:nvSpPr>
          <p:cNvPr id="780" name="TextBox 40"/>
          <p:cNvSpPr txBox="1"/>
          <p:nvPr/>
        </p:nvSpPr>
        <p:spPr>
          <a:xfrm>
            <a:off x="1105785" y="2082348"/>
            <a:ext cx="6655981" cy="2123658"/>
          </a:xfrm>
          <a:prstGeom prst="rect">
            <a:avLst/>
          </a:prstGeom>
          <a:solidFill>
            <a:srgbClr val="FFA74A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4400" dirty="0" err="1">
                <a:solidFill>
                  <a:prstClr val="white"/>
                </a:solidFill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Thảo</a:t>
            </a:r>
            <a:r>
              <a:rPr lang="en-US" altLang="zh-CN" sz="4400" dirty="0">
                <a:solidFill>
                  <a:prstClr val="white"/>
                </a:solidFill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lang="en-US" altLang="zh-CN" sz="4400" dirty="0" err="1">
                <a:solidFill>
                  <a:prstClr val="white"/>
                </a:solidFill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luận</a:t>
            </a:r>
            <a:r>
              <a:rPr lang="en-US" altLang="zh-CN" sz="4400" dirty="0">
                <a:solidFill>
                  <a:prstClr val="white"/>
                </a:solidFill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: </a:t>
            </a:r>
            <a:r>
              <a:rPr lang="vi-VN" altLang="zh-CN" sz="4400" dirty="0">
                <a:solidFill>
                  <a:prstClr val="white"/>
                </a:solidFill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Những người khiếm thị thường gặp phải khó khăn gì trong cuộc sống?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  <a:cs typeface="站酷小薇LOGO体" panose="02010600010101010101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8B65E42-3959-483A-B1A1-2C48D2820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84801"/>
            <a:ext cx="4544782" cy="6594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65525" y="87183"/>
            <a:ext cx="3707027" cy="369332"/>
          </a:xfrm>
          <a:prstGeom prst="rect">
            <a:avLst/>
          </a:prstGeom>
          <a:solidFill>
            <a:srgbClr val="FACE53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Thứ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3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ngày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22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tháng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3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năm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2022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94241" y="87183"/>
            <a:ext cx="370702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smtClean="0"/>
              <a:t>7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smtClean="0"/>
              <a:t>26 </a:t>
            </a:r>
            <a:r>
              <a:rPr lang="en-US" dirty="0" err="1" smtClean="0"/>
              <a:t>tháng</a:t>
            </a:r>
            <a:r>
              <a:rPr lang="en-US" dirty="0" smtClean="0"/>
              <a:t> 3 </a:t>
            </a:r>
            <a:r>
              <a:rPr lang="en-US" dirty="0" err="1" smtClean="0"/>
              <a:t>năm</a:t>
            </a:r>
            <a:r>
              <a:rPr lang="en-US" dirty="0" smtClean="0"/>
              <a:t> 2022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70" y="-80157"/>
            <a:ext cx="1988359" cy="2193559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1310640" y="324624"/>
            <a:ext cx="10677375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00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Những người nào thường phải làm mọi việc trong bóng tối?</a:t>
            </a:r>
            <a:endParaRPr kumimoji="0" lang="zh-CN" altLang="en-US" sz="4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F32876-5E25-4F14-B7EA-EBFB89650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780" y="1897491"/>
            <a:ext cx="5201093" cy="4225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70" y="-80157"/>
            <a:ext cx="1988359" cy="2193559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1310640" y="324624"/>
            <a:ext cx="10677375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0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Theo các em, liệu những giác quan nào có thể giúp </a:t>
            </a:r>
            <a:r>
              <a:rPr lang="en-US" altLang="zh-CN" sz="400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người</a:t>
            </a:r>
            <a:r>
              <a:rPr lang="en-US" altLang="zh-CN" sz="40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khiếm</a:t>
            </a:r>
            <a:r>
              <a:rPr lang="en-US" altLang="zh-CN" sz="40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thị</a:t>
            </a:r>
            <a:r>
              <a:rPr lang="vi-VN" altLang="zh-CN" sz="40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làm việc trong bóng tối? </a:t>
            </a:r>
            <a:endParaRPr kumimoji="0" lang="zh-CN" altLang="en-US" sz="4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4" name="Picture 3" descr="A picture containing person, close&#10;&#10;Description automatically generated">
            <a:extLst>
              <a:ext uri="{FF2B5EF4-FFF2-40B4-BE49-F238E27FC236}">
                <a16:creationId xmlns:a16="http://schemas.microsoft.com/office/drawing/2014/main" id="{CF9C45ED-DC2B-49BF-8418-B9C0B81462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35285"/>
            <a:ext cx="4731487" cy="3672109"/>
          </a:xfrm>
          <a:prstGeom prst="rect">
            <a:avLst/>
          </a:prstGeom>
        </p:spPr>
      </p:pic>
      <p:pic>
        <p:nvPicPr>
          <p:cNvPr id="6" name="Picture 5" descr="A close-up of a person's hands&#10;&#10;Description automatically generated with medium confidence">
            <a:extLst>
              <a:ext uri="{FF2B5EF4-FFF2-40B4-BE49-F238E27FC236}">
                <a16:creationId xmlns:a16="http://schemas.microsoft.com/office/drawing/2014/main" id="{1D9F0EC4-4F8C-41B8-97F5-28F3149CA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89" y="2335285"/>
            <a:ext cx="4306186" cy="3672108"/>
          </a:xfrm>
          <a:prstGeom prst="rect">
            <a:avLst/>
          </a:prstGeom>
        </p:spPr>
      </p:pic>
      <p:pic>
        <p:nvPicPr>
          <p:cNvPr id="8" name="Picture 7" descr="A close-up of a baby&#10;&#10;Description automatically generated with medium confidence">
            <a:extLst>
              <a:ext uri="{FF2B5EF4-FFF2-40B4-BE49-F238E27FC236}">
                <a16:creationId xmlns:a16="http://schemas.microsoft.com/office/drawing/2014/main" id="{5208D24F-839A-4548-8989-BC2D55DC13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675" y="2335284"/>
            <a:ext cx="3154323" cy="367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2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486</Words>
  <Application>Microsoft Office PowerPoint</Application>
  <PresentationFormat>Widescreen</PresentationFormat>
  <Paragraphs>58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57" baseType="lpstr">
      <vt:lpstr>微软雅黑</vt:lpstr>
      <vt:lpstr>宋体</vt:lpstr>
      <vt:lpstr>Arial</vt:lpstr>
      <vt:lpstr>Arial Black</vt:lpstr>
      <vt:lpstr>Arial-Rounded</vt:lpstr>
      <vt:lpstr>Arial-SGK-TV</vt:lpstr>
      <vt:lpstr>Averta Std CY Bold</vt:lpstr>
      <vt:lpstr>Calibri</vt:lpstr>
      <vt:lpstr>Calibri Light</vt:lpstr>
      <vt:lpstr>等线</vt:lpstr>
      <vt:lpstr>等线 Light</vt:lpstr>
      <vt:lpstr>iCiel Cucho</vt:lpstr>
      <vt:lpstr>Lato Hairline</vt:lpstr>
      <vt:lpstr>Lato Light</vt:lpstr>
      <vt:lpstr>Lato Regular</vt:lpstr>
      <vt:lpstr>Quicksand Medium</vt:lpstr>
      <vt:lpstr>Times New Roman</vt:lpstr>
      <vt:lpstr>仓耳羽辰体-谷力 W05</vt:lpstr>
      <vt:lpstr>字魂7号-温暖童稚体</vt:lpstr>
      <vt:lpstr>方正卡通简体</vt:lpstr>
      <vt:lpstr>方正少儿简体</vt:lpstr>
      <vt:lpstr>方正黑体简体</vt:lpstr>
      <vt:lpstr>站酷小薇LOGO体</vt:lpstr>
      <vt:lpstr>2_Office 主题​​</vt:lpstr>
      <vt:lpstr>9_www.33ppt.com</vt:lpstr>
      <vt:lpstr>Hoạt động</vt:lpstr>
      <vt:lpstr>1_Office Theme</vt:lpstr>
      <vt:lpstr>2_Office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LAMPHUC</cp:lastModifiedBy>
  <cp:revision>11</cp:revision>
  <dcterms:created xsi:type="dcterms:W3CDTF">2021-07-04T08:02:43Z</dcterms:created>
  <dcterms:modified xsi:type="dcterms:W3CDTF">2022-03-24T15:36:17Z</dcterms:modified>
</cp:coreProperties>
</file>