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image22.jpg" ContentType="image/png"/>
  <Override PartName="/ppt/media/image2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</p:sldMasterIdLst>
  <p:notesMasterIdLst>
    <p:notesMasterId r:id="rId27"/>
  </p:notesMasterIdLst>
  <p:sldIdLst>
    <p:sldId id="2007577096" r:id="rId6"/>
    <p:sldId id="326" r:id="rId7"/>
    <p:sldId id="327" r:id="rId8"/>
    <p:sldId id="257" r:id="rId9"/>
    <p:sldId id="262" r:id="rId10"/>
    <p:sldId id="261" r:id="rId11"/>
    <p:sldId id="2007577098" r:id="rId12"/>
    <p:sldId id="2007577099" r:id="rId13"/>
    <p:sldId id="2007577100" r:id="rId14"/>
    <p:sldId id="2007577101" r:id="rId15"/>
    <p:sldId id="2007577105" r:id="rId16"/>
    <p:sldId id="2007577102" r:id="rId17"/>
    <p:sldId id="2007577106" r:id="rId18"/>
    <p:sldId id="2007577107" r:id="rId19"/>
    <p:sldId id="2007577108" r:id="rId20"/>
    <p:sldId id="2007577109" r:id="rId21"/>
    <p:sldId id="2007577104" r:id="rId22"/>
    <p:sldId id="2007577113" r:id="rId23"/>
    <p:sldId id="2007577112" r:id="rId24"/>
    <p:sldId id="2007577110" r:id="rId25"/>
    <p:sldId id="200757711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jpg"/><Relationship Id="rId18" Type="http://schemas.openxmlformats.org/officeDocument/2006/relationships/image" Target="../media/image19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22.jp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7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jpg"/><Relationship Id="rId18" Type="http://schemas.openxmlformats.org/officeDocument/2006/relationships/image" Target="../media/image25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47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0698" y="1274227"/>
            <a:ext cx="68531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Xã </a:t>
            </a:r>
            <a:r>
              <a:rPr lang="en-US" altLang="zh-CN" sz="44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8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07375" y="2033012"/>
            <a:ext cx="10262423" cy="36256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800" b="1" u="sng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  <a:p>
            <a:pPr lvl="0">
              <a:defRPr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	Để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đảm bảo an toàn giao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thông, mọi người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cần tuân thủ các quy định khi đi trên đường như: 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Đội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mũ bảo hiểm khi đi xe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Thắt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dây an toàn khi ngồi trên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Mặc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áo phao, không đùa nghịch khi đi thuyền 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1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1" y="1840204"/>
            <a:ext cx="2853377" cy="2419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49" y="1840204"/>
            <a:ext cx="5885162" cy="2369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87" y="1794344"/>
            <a:ext cx="2975362" cy="2395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" y="4167240"/>
            <a:ext cx="3199275" cy="266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87" y="4209756"/>
            <a:ext cx="3252998" cy="2663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108" y="4309870"/>
            <a:ext cx="5557081" cy="25178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1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5830956" y="3153398"/>
            <a:ext cx="5838829" cy="188242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Hai người c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ó thể gây tai nạn giao thông vì không đội mũ bảo hiểm và nghe nhạc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sẽ mất tập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trung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đi xe máy.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3" y="1968468"/>
            <a:ext cx="5205757" cy="4606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20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334539" y="3091621"/>
            <a:ext cx="5579165" cy="243650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Hai bạn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thể bị ngã vì đuổi theo xe 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tô, bạn </a:t>
            </a:r>
            <a:r>
              <a:rPr lang="en-US" sz="2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 trên xe có thể bị té xuống 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vì </a:t>
            </a:r>
            <a:r>
              <a:rPr lang="en-US" sz="2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vươn 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ra </a:t>
            </a:r>
            <a:r>
              <a:rPr lang="en-US" sz="2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cửa ô tô.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1922606"/>
            <a:ext cx="5598257" cy="47745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9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12" y="1794344"/>
            <a:ext cx="9503611" cy="3826453"/>
          </a:xfrm>
          <a:prstGeom prst="rect">
            <a:avLst/>
          </a:prstGeom>
        </p:spPr>
      </p:pic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706176" y="5396457"/>
            <a:ext cx="10425650" cy="143691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Cả gia đình có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thể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bị tai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nạn giao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thông, chấn thương, bị phạt tiền vì chở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quá số người quy định,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3 người không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đội mũ bảo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hiểm.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1922608"/>
            <a:ext cx="5701024" cy="4740852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210361" y="3164979"/>
            <a:ext cx="5809359" cy="202987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Bạn nhỏ có thể bị đuối nước nếu bị ngã vì không mặc áo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phao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khi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thuyền.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51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" y="1968468"/>
            <a:ext cx="5577272" cy="4565927"/>
          </a:xfrm>
          <a:prstGeom prst="rect">
            <a:avLst/>
          </a:prstGeom>
        </p:spPr>
      </p:pic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373348" y="2636822"/>
            <a:ext cx="5553609" cy="283632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Lao dốc bằng xe đạp ở miền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núi: </a:t>
            </a:r>
          </a:p>
          <a:p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Bạn nam đi xe vàng có thể bị ngã vì thả hai chân khỏi bàn đạp và không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phanh xe để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kiểm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soát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tốc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độ khi đi xuống dốc.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7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207" y="1840204"/>
            <a:ext cx="8136535" cy="42955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1319942" y="5605670"/>
            <a:ext cx="8799234" cy="125233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solidFill>
                  <a:schemeClr val="bg1"/>
                </a:solidFill>
                <a:cs typeface="Arial" panose="020B0604020202020204" pitchFamily="34" charset="0"/>
              </a:rPr>
              <a:t>Hai bạn nhỏ </a:t>
            </a:r>
            <a:r>
              <a:rPr lang="en-US" sz="2400">
                <a:solidFill>
                  <a:schemeClr val="bg1"/>
                </a:solidFill>
                <a:cs typeface="Arial" panose="020B0604020202020204" pitchFamily="34" charset="0"/>
              </a:rPr>
              <a:t>chơi đùa </a:t>
            </a:r>
            <a:r>
              <a:rPr lang="vi-VN" sz="2400">
                <a:solidFill>
                  <a:schemeClr val="bg1"/>
                </a:solidFill>
                <a:cs typeface="Arial" panose="020B0604020202020204" pitchFamily="34" charset="0"/>
              </a:rPr>
              <a:t>đi trên đường ray vô cùng nguy hiểm vì đoàn tàu </a:t>
            </a:r>
            <a:r>
              <a:rPr lang="en-US" sz="2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rất </a:t>
            </a:r>
            <a:r>
              <a:rPr lang="vi-VN" sz="2400" smtClean="0">
                <a:solidFill>
                  <a:schemeClr val="bg1"/>
                </a:solidFill>
                <a:cs typeface="Arial" panose="020B0604020202020204" pitchFamily="34" charset="0"/>
              </a:rPr>
              <a:t>nhanh </a:t>
            </a:r>
            <a:r>
              <a:rPr lang="vi-VN" sz="2400">
                <a:solidFill>
                  <a:schemeClr val="bg1"/>
                </a:solidFill>
                <a:cs typeface="Arial" panose="020B0604020202020204" pitchFamily="34" charset="0"/>
              </a:rPr>
              <a:t>có thể đến bất cứ lúc nào.</a:t>
            </a:r>
            <a:endParaRPr lang="en-US" sz="24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2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917" y="1394972"/>
            <a:ext cx="1118988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1</a:t>
            </a:r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.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Em sẽ nói và làm gì khi thấy người thân đã uống rượu, bia mà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định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lái xe? Vì sao?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06DFE-8EE4-46AB-9D0D-66C2BB035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72"/>
          <a:stretch/>
        </p:blipFill>
        <p:spPr>
          <a:xfrm>
            <a:off x="2108126" y="1980560"/>
            <a:ext cx="8063464" cy="4877440"/>
          </a:xfrm>
          <a:prstGeom prst="rect">
            <a:avLst/>
          </a:prstGeom>
        </p:spPr>
      </p:pic>
      <p:sp>
        <p:nvSpPr>
          <p:cNvPr id="6" name="Thought Bubble: Cloud 7">
            <a:extLst>
              <a:ext uri="{FF2B5EF4-FFF2-40B4-BE49-F238E27FC236}">
                <a16:creationId xmlns:a16="http://schemas.microsoft.com/office/drawing/2014/main" id="{E6162542-0A2A-4655-B8DC-38034EE7A00B}"/>
              </a:ext>
            </a:extLst>
          </p:cNvPr>
          <p:cNvSpPr/>
          <p:nvPr/>
        </p:nvSpPr>
        <p:spPr>
          <a:xfrm>
            <a:off x="4627647" y="1891974"/>
            <a:ext cx="2634544" cy="2276811"/>
          </a:xfrm>
          <a:prstGeom prst="cloudCallout">
            <a:avLst>
              <a:gd name="adj1" fmla="val -21367"/>
              <a:gd name="adj2" fmla="val 7630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</p:txBody>
      </p:sp>
      <p:sp>
        <p:nvSpPr>
          <p:cNvPr id="7" name="Thought Bubble: Cloud 11">
            <a:extLst>
              <a:ext uri="{FF2B5EF4-FFF2-40B4-BE49-F238E27FC236}">
                <a16:creationId xmlns:a16="http://schemas.microsoft.com/office/drawing/2014/main" id="{8E3CDB35-487F-4B42-A034-8811D349FEF1}"/>
              </a:ext>
            </a:extLst>
          </p:cNvPr>
          <p:cNvSpPr/>
          <p:nvPr/>
        </p:nvSpPr>
        <p:spPr>
          <a:xfrm>
            <a:off x="9003690" y="2144856"/>
            <a:ext cx="3188310" cy="2149583"/>
          </a:xfrm>
          <a:prstGeom prst="cloudCallout">
            <a:avLst>
              <a:gd name="adj1" fmla="val -74933"/>
              <a:gd name="adj2" fmla="val 3057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xe.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hought Bubble: Cloud 13">
            <a:extLst>
              <a:ext uri="{FF2B5EF4-FFF2-40B4-BE49-F238E27FC236}">
                <a16:creationId xmlns:a16="http://schemas.microsoft.com/office/drawing/2014/main" id="{7191E537-A67F-4079-956D-7D599779B6D4}"/>
              </a:ext>
            </a:extLst>
          </p:cNvPr>
          <p:cNvSpPr/>
          <p:nvPr/>
        </p:nvSpPr>
        <p:spPr>
          <a:xfrm>
            <a:off x="8892209" y="4458735"/>
            <a:ext cx="3299791" cy="1994961"/>
          </a:xfrm>
          <a:prstGeom prst="cloudCallout">
            <a:avLst>
              <a:gd name="adj1" fmla="val -82957"/>
              <a:gd name="adj2" fmla="val 2585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taxi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ạ.</a:t>
            </a:r>
          </a:p>
        </p:txBody>
      </p:sp>
      <p:sp>
        <p:nvSpPr>
          <p:cNvPr id="9" name="Rectangle 8"/>
          <p:cNvSpPr/>
          <p:nvPr/>
        </p:nvSpPr>
        <p:spPr>
          <a:xfrm>
            <a:off x="87716" y="3219647"/>
            <a:ext cx="3213276" cy="34163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thấy người thân đã uống rượu, bia mà vẫn định lái xe em sẽ ngăn cản và giải thích tại sao sau khi uống rượu, bia không nên </a:t>
            </a:r>
            <a:r>
              <a:rPr lang="vi-VN" sz="24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24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xe, sau đó có thể gọi xe taxi về nhà.</a:t>
            </a:r>
            <a:endParaRPr lang="en-US" sz="2400" b="1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34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B0B40E-3CC7-49A1-B243-A6BA0D121AF8}"/>
              </a:ext>
            </a:extLst>
          </p:cNvPr>
          <p:cNvSpPr txBox="1"/>
          <p:nvPr/>
        </p:nvSpPr>
        <p:spPr>
          <a:xfrm>
            <a:off x="1014739" y="1385645"/>
            <a:ext cx="72774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2.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Em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sẽ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nói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và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làm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gì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trong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tình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huống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sau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?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33938-DD4B-401B-AA35-98B90DD4E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291" y="1895527"/>
            <a:ext cx="9291970" cy="4915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49467" y="1953747"/>
            <a:ext cx="676430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sẽ kéo bạn </a:t>
            </a:r>
            <a:r>
              <a:rPr lang="en-US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vi-VN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 và nói với bạn: </a:t>
            </a:r>
            <a:endParaRPr lang="en-US" sz="2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10" name="Thought Bubble: Cloud 6">
            <a:extLst>
              <a:ext uri="{FF2B5EF4-FFF2-40B4-BE49-F238E27FC236}">
                <a16:creationId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88198" y="2044583"/>
            <a:ext cx="4208493" cy="3759027"/>
          </a:xfrm>
          <a:prstGeom prst="cloudCallout">
            <a:avLst>
              <a:gd name="adj1" fmla="val 95214"/>
              <a:gd name="adj2" fmla="val 954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Cậu </a:t>
            </a:r>
            <a:r>
              <a:rPr lang="vi-VN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đừng làm như vậy. Đoàn tàu đi tới với tốc độ </a:t>
            </a:r>
            <a:r>
              <a:rPr lang="en-US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rất </a:t>
            </a:r>
            <a:r>
              <a:rPr lang="vi-VN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nhanh, làm như vậy thì sẽ vô cùng nguy hiểm</a:t>
            </a:r>
            <a:r>
              <a:rPr lang="vi-VN" sz="240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</a:t>
            </a:r>
            <a:endParaRPr lang="en-US" sz="24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hought Bubble: Cloud 6">
            <a:extLst>
              <a:ext uri="{FF2B5EF4-FFF2-40B4-BE49-F238E27FC236}">
                <a16:creationId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88197" y="2229998"/>
            <a:ext cx="4208493" cy="3759027"/>
          </a:xfrm>
          <a:prstGeom prst="cloudCallout">
            <a:avLst>
              <a:gd name="adj1" fmla="val 95214"/>
              <a:gd name="adj2" fmla="val 954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Các bạn ơi, tàu sắp đến, chui qua rào chắn rất nguy hiểm, các bạn nên tránh xa ra nhé!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57542" y="0"/>
            <a:ext cx="6350852" cy="1287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sz="32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hởi </a:t>
            </a: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638632" y="1436410"/>
            <a:ext cx="11367332" cy="832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viết hoặc vẽ tranh tuyên truyền thực hiện an toàn khi đi trên các phương tiện giao thông và chia sẻ với bạn.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1342016-D157-46C4-BADE-BEBCD505E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26" y="2257054"/>
            <a:ext cx="6241774" cy="46009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" y="2405824"/>
            <a:ext cx="5946213" cy="4434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9" y="597951"/>
            <a:ext cx="857987" cy="969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1456" y="918209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92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153" y="1519707"/>
            <a:ext cx="9286380" cy="533829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4371" y="1021441"/>
            <a:ext cx="4147944" cy="6331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  <a:endParaRPr lang="en-US" sz="24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54371" y="1021441"/>
            <a:ext cx="4147944" cy="6331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  <a:endParaRPr lang="en-US" sz="24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8254790" y="3219717"/>
            <a:ext cx="3937209" cy="2601533"/>
          </a:xfrm>
          <a:prstGeom prst="cloudCallout">
            <a:avLst>
              <a:gd name="adj1" fmla="val -71506"/>
              <a:gd name="adj2" fmla="val 559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Không nên nghe điện thoại khi đang lái xe, nên dừng sát lề đường để nghe xong rồi mới đi tiếp.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3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056" y="1420467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35589" y="1392992"/>
            <a:ext cx="3092466" cy="903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04969" y="1420467"/>
            <a:ext cx="4407284" cy="9230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28650" y="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889" y="1249017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6418201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66702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889" y="2581624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6113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74022" y="226929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95" y="2581624"/>
            <a:ext cx="4141377" cy="41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8210" y="1485903"/>
            <a:ext cx="3107685" cy="145119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9805" y="1571144"/>
            <a:ext cx="2886789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1791" y="1592121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287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72176" y="1238251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0600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0600" y="41910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37730" y="232749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68" y="2692846"/>
            <a:ext cx="6313359" cy="417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27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37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1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4848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3636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4848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3524" y="1270638"/>
            <a:ext cx="3113266" cy="147863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23314" y="1228724"/>
            <a:ext cx="3759555" cy="16481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55270" y="1298692"/>
            <a:ext cx="3600589" cy="143758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08701" y="-17145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39167" y="941835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3892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80538" y="13335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8608" y="2143125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3432179" y="2728241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79" y="2630989"/>
            <a:ext cx="6439471" cy="420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25 4.07407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9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51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3333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1212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9394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6800" y="6617276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6800" y="45623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3333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4887" y="1336130"/>
            <a:ext cx="11273012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hãy nói về một tình huống giao thông nguy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hiểm. Theo em,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tại sao lại xảy ra tình huống đó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9" b="19050"/>
          <a:stretch/>
        </p:blipFill>
        <p:spPr>
          <a:xfrm>
            <a:off x="476348" y="536981"/>
            <a:ext cx="777076" cy="7312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3424" y="823078"/>
            <a:ext cx="290136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8" y="2218514"/>
            <a:ext cx="4361522" cy="25929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79430" y="4987263"/>
            <a:ext cx="4277477" cy="14495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27" y="2167127"/>
            <a:ext cx="3576051" cy="26443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4541226" y="4879599"/>
            <a:ext cx="3595255" cy="1978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học sinh chạy sang đường định leo qua dải phân cách nơi không có vạch qua đường rất dễ bị xe tông.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435" y="2167128"/>
            <a:ext cx="3868463" cy="27379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8361083" y="4987263"/>
            <a:ext cx="3685165" cy="15913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xe </a:t>
            </a:r>
            <a:r>
              <a:rPr lang="vi-VN" sz="240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đèn đỏ</a:t>
            </a:r>
            <a:r>
              <a:rPr lang="en-US" sz="240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dễ xảy ra va chạm với các xe đi ngang qua từ bên trái và phải.</a:t>
            </a:r>
          </a:p>
        </p:txBody>
      </p:sp>
    </p:spTree>
    <p:extLst>
      <p:ext uri="{BB962C8B-B14F-4D97-AF65-F5344CB8AC3E}">
        <p14:creationId xmlns:p14="http://schemas.microsoft.com/office/powerpoint/2010/main" val="7065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1" y="875763"/>
            <a:ext cx="10290545" cy="598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4084" y="1378245"/>
            <a:ext cx="11017633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sát và cho biết các bạn trong mỗi tình dưới đây đã thực hiện quy định nào khi đi trên các phương tiện giao thông.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81" y="2188524"/>
            <a:ext cx="3608635" cy="223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53" y="2188524"/>
            <a:ext cx="3506999" cy="2252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9" y="2200368"/>
            <a:ext cx="3580110" cy="2207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74" y="4458237"/>
            <a:ext cx="3964784" cy="2399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40" y="4408177"/>
            <a:ext cx="5202951" cy="2449823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584493" y="3481952"/>
            <a:ext cx="3537476" cy="82813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ội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mũ bảo hiểm khi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ngồi trên xe máy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4487633" y="3556023"/>
            <a:ext cx="3305985" cy="8084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8203082" y="3481953"/>
            <a:ext cx="3383514" cy="88251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1511678" y="5987143"/>
            <a:ext cx="4199536" cy="87085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ội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mũ bảo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hiểm khi đi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8860972" y="6060807"/>
            <a:ext cx="2725624" cy="79719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khi lên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bus</a:t>
            </a:r>
          </a:p>
        </p:txBody>
      </p:sp>
    </p:spTree>
    <p:extLst>
      <p:ext uri="{BB962C8B-B14F-4D97-AF65-F5344CB8AC3E}">
        <p14:creationId xmlns:p14="http://schemas.microsoft.com/office/powerpoint/2010/main" val="410985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845</Words>
  <Application>Microsoft Office PowerPoint</Application>
  <PresentationFormat>Widescreen</PresentationFormat>
  <Paragraphs>73</Paragraphs>
  <Slides>21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Microsoft YaHei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Techsi.vn</cp:lastModifiedBy>
  <cp:revision>71</cp:revision>
  <dcterms:created xsi:type="dcterms:W3CDTF">2021-06-05T04:03:17Z</dcterms:created>
  <dcterms:modified xsi:type="dcterms:W3CDTF">2023-12-11T02:42:01Z</dcterms:modified>
</cp:coreProperties>
</file>