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67" r:id="rId2"/>
    <p:sldId id="351" r:id="rId3"/>
    <p:sldId id="388" r:id="rId4"/>
    <p:sldId id="378" r:id="rId5"/>
    <p:sldId id="373" r:id="rId6"/>
    <p:sldId id="379" r:id="rId7"/>
    <p:sldId id="380" r:id="rId8"/>
    <p:sldId id="361" r:id="rId9"/>
    <p:sldId id="383" r:id="rId10"/>
    <p:sldId id="385" r:id="rId11"/>
    <p:sldId id="386" r:id="rId12"/>
    <p:sldId id="3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18" autoAdjust="0"/>
  </p:normalViewPr>
  <p:slideViewPr>
    <p:cSldViewPr snapToGrid="0">
      <p:cViewPr varScale="1">
        <p:scale>
          <a:sx n="53" d="100"/>
          <a:sy n="53" d="100"/>
        </p:scale>
        <p:origin x="11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F971A-B653-4B4D-AA02-31E04DDC1224}"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0893-66AC-434B-BD03-11304EEFF38D}" type="slidenum">
              <a:rPr lang="en-US" smtClean="0"/>
              <a:t>‹#›</a:t>
            </a:fld>
            <a:endParaRPr lang="en-US"/>
          </a:p>
        </p:txBody>
      </p:sp>
    </p:spTree>
    <p:extLst>
      <p:ext uri="{BB962C8B-B14F-4D97-AF65-F5344CB8AC3E}">
        <p14:creationId xmlns:p14="http://schemas.microsoft.com/office/powerpoint/2010/main" val="362716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74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00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0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1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05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02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27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921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11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987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909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000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37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54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30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109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76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pic>
        <p:nvPicPr>
          <p:cNvPr id="2" name="Content Placeholder 4" descr="A grass and wheat in a field&#10;&#10;Description automatically generated with medium confidence">
            <a:extLst>
              <a:ext uri="{FF2B5EF4-FFF2-40B4-BE49-F238E27FC236}">
                <a16:creationId xmlns:a16="http://schemas.microsoft.com/office/drawing/2014/main" id="{D0B32ACE-831D-7680-60E4-B2FD5CD60984}"/>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t="54" r="-2" b="-2"/>
          <a:stretch/>
        </p:blipFill>
        <p:spPr>
          <a:xfrm>
            <a:off x="-6588" y="10"/>
            <a:ext cx="12198588" cy="6857990"/>
          </a:xfrm>
          <a:prstGeom prst="rect">
            <a:avLst/>
          </a:prstGeom>
        </p:spPr>
      </p:pic>
      <p:sp>
        <p:nvSpPr>
          <p:cNvPr id="3" name="Rectangle: Rounded Corners 2">
            <a:extLst>
              <a:ext uri="{FF2B5EF4-FFF2-40B4-BE49-F238E27FC236}">
                <a16:creationId xmlns:a16="http://schemas.microsoft.com/office/drawing/2014/main" id="{1E2CECCC-4563-C709-96A1-4C6D6E4A43AC}"/>
              </a:ext>
            </a:extLst>
          </p:cNvPr>
          <p:cNvSpPr/>
          <p:nvPr userDrawn="1"/>
        </p:nvSpPr>
        <p:spPr>
          <a:xfrm>
            <a:off x="274320" y="374904"/>
            <a:ext cx="11622024" cy="6254496"/>
          </a:xfrm>
          <a:prstGeom prst="roundRect">
            <a:avLst>
              <a:gd name="adj" fmla="val 14268"/>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descr="A round pink circle with white text and a black background&#10;&#10;AI-generated content may be incorrect.">
            <a:extLst>
              <a:ext uri="{FF2B5EF4-FFF2-40B4-BE49-F238E27FC236}">
                <a16:creationId xmlns:a16="http://schemas.microsoft.com/office/drawing/2014/main" id="{0C249EE4-0E6B-E019-A71C-1EA4E1BDEFC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60634" y="91605"/>
            <a:ext cx="1456041" cy="1456041"/>
          </a:xfrm>
          <a:prstGeom prst="rect">
            <a:avLst/>
          </a:prstGeom>
        </p:spPr>
      </p:pic>
    </p:spTree>
    <p:extLst>
      <p:ext uri="{BB962C8B-B14F-4D97-AF65-F5344CB8AC3E}">
        <p14:creationId xmlns:p14="http://schemas.microsoft.com/office/powerpoint/2010/main" val="392062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2E464-6CCF-E13A-49C6-029429BA328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Effect>
                      <a14:saturation sat="300000"/>
                    </a14:imgEffect>
                  </a14:imgLayer>
                </a14:imgProps>
              </a:ext>
            </a:extLst>
          </a:blip>
          <a:srcRect l="328"/>
          <a:stretch/>
        </p:blipFill>
        <p:spPr>
          <a:xfrm>
            <a:off x="-101600" y="-76200"/>
            <a:ext cx="12327467" cy="6934200"/>
          </a:xfrm>
          <a:prstGeom prst="rect">
            <a:avLst/>
          </a:prstGeom>
        </p:spPr>
      </p:pic>
      <p:pic>
        <p:nvPicPr>
          <p:cNvPr id="6" name="Picture 5">
            <a:extLst>
              <a:ext uri="{FF2B5EF4-FFF2-40B4-BE49-F238E27FC236}">
                <a16:creationId xmlns:a16="http://schemas.microsoft.com/office/drawing/2014/main" id="{DB4A9ECD-E78F-B53F-DC6E-00A1BE5A5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1" y="2565400"/>
            <a:ext cx="5885243" cy="4714979"/>
          </a:xfrm>
          <a:prstGeom prst="rect">
            <a:avLst/>
          </a:prstGeom>
        </p:spPr>
      </p:pic>
      <p:sp>
        <p:nvSpPr>
          <p:cNvPr id="4" name="Rectangle: Rounded Corners 3">
            <a:extLst>
              <a:ext uri="{FF2B5EF4-FFF2-40B4-BE49-F238E27FC236}">
                <a16:creationId xmlns:a16="http://schemas.microsoft.com/office/drawing/2014/main" id="{E4A1B6C1-F644-914E-FA97-5773C84CE7CA}"/>
              </a:ext>
            </a:extLst>
          </p:cNvPr>
          <p:cNvSpPr/>
          <p:nvPr/>
        </p:nvSpPr>
        <p:spPr>
          <a:xfrm>
            <a:off x="1219200" y="372979"/>
            <a:ext cx="9191625" cy="2309896"/>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defRPr/>
            </a:pPr>
            <a:r>
              <a:rPr lang="en-US" sz="4400" b="1" dirty="0" err="1">
                <a:solidFill>
                  <a:prstClr val="black"/>
                </a:solidFill>
                <a:latin typeface="Cambria" panose="02040503050406030204" pitchFamily="18" charset="0"/>
                <a:ea typeface="Cambria" panose="02040503050406030204" pitchFamily="18" charset="0"/>
              </a:rPr>
              <a:t>Hoạt</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động</a:t>
            </a:r>
            <a:r>
              <a:rPr lang="en-US" sz="4400" b="1" dirty="0">
                <a:solidFill>
                  <a:prstClr val="black"/>
                </a:solidFill>
                <a:latin typeface="Cambria" panose="02040503050406030204" pitchFamily="18" charset="0"/>
                <a:ea typeface="Cambria" panose="02040503050406030204" pitchFamily="18" charset="0"/>
              </a:rPr>
              <a:t> 1: </a:t>
            </a:r>
            <a:r>
              <a:rPr lang="en-US" sz="4400" b="1" dirty="0" err="1">
                <a:solidFill>
                  <a:prstClr val="black"/>
                </a:solidFill>
                <a:latin typeface="Cambria" panose="02040503050406030204" pitchFamily="18" charset="0"/>
                <a:ea typeface="Cambria" panose="02040503050406030204" pitchFamily="18" charset="0"/>
              </a:rPr>
              <a:t>Xác</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định</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những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hành</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động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sử</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dụng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đồ</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dùng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trong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nhà</a:t>
            </a:r>
            <a:r>
              <a:rPr lang="en-US" sz="4400" b="1" dirty="0">
                <a:solidFill>
                  <a:prstClr val="black"/>
                </a:solidFill>
                <a:latin typeface="Cambria" panose="02040503050406030204" pitchFamily="18" charset="0"/>
                <a:ea typeface="Cambria" panose="02040503050406030204" pitchFamily="18" charset="0"/>
              </a:rPr>
              <a:t> an </a:t>
            </a:r>
            <a:r>
              <a:rPr lang="en-US" sz="4400" b="1" dirty="0" err="1">
                <a:solidFill>
                  <a:prstClr val="black"/>
                </a:solidFill>
                <a:latin typeface="Cambria" panose="02040503050406030204" pitchFamily="18" charset="0"/>
                <a:ea typeface="Cambria" panose="02040503050406030204" pitchFamily="18" charset="0"/>
              </a:rPr>
              <a:t>toàn</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và</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không</a:t>
            </a:r>
            <a:r>
              <a:rPr lang="en-US" sz="4400" b="1" dirty="0">
                <a:solidFill>
                  <a:prstClr val="black"/>
                </a:solidFill>
                <a:latin typeface="Cambria" panose="02040503050406030204" pitchFamily="18" charset="0"/>
                <a:ea typeface="Cambria" panose="02040503050406030204" pitchFamily="18" charset="0"/>
              </a:rPr>
              <a:t> an </a:t>
            </a:r>
            <a:r>
              <a:rPr lang="en-US" sz="4400" b="1" dirty="0" err="1">
                <a:solidFill>
                  <a:prstClr val="black"/>
                </a:solidFill>
                <a:latin typeface="Cambria" panose="02040503050406030204" pitchFamily="18" charset="0"/>
                <a:ea typeface="Cambria" panose="02040503050406030204" pitchFamily="18" charset="0"/>
              </a:rPr>
              <a:t>toàn</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49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1A582E-72AF-46C2-AF6C-B5981B35C741}"/>
              </a:ext>
            </a:extLst>
          </p:cNvPr>
          <p:cNvSpPr txBox="1"/>
          <p:nvPr/>
        </p:nvSpPr>
        <p:spPr>
          <a:xfrm>
            <a:off x="5521601" y="1001908"/>
            <a:ext cx="5962649" cy="2123658"/>
          </a:xfrm>
          <a:prstGeom prst="rect">
            <a:avLst/>
          </a:prstGeom>
          <a:solidFill>
            <a:srgbClr val="CCFFFF"/>
          </a:solidFill>
          <a:ln w="76200">
            <a:solidFill>
              <a:schemeClr val="accent1"/>
            </a:solidFill>
            <a:prstDash val="dash"/>
          </a:ln>
        </p:spPr>
        <p:txBody>
          <a:bodyPr wrap="square">
            <a:spAutoFit/>
          </a:bodyPr>
          <a:lstStyle/>
          <a:p>
            <a:pPr lvl="0" algn="just" defTabSz="609630"/>
            <a:r>
              <a:rPr lang="vi-VN" sz="4400" b="1">
                <a:solidFill>
                  <a:prstClr val="black"/>
                </a:solidFill>
                <a:latin typeface="Calibri"/>
              </a:rPr>
              <a:t>Bạn ơi không nên sờ tay vào ấm điện đang nấu nguy hiểm lắm.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93D69A4-EC7C-FF66-D10F-A8EBC66ABAF4}"/>
              </a:ext>
            </a:extLst>
          </p:cNvPr>
          <p:cNvPicPr>
            <a:picLocks noChangeAspect="1"/>
          </p:cNvPicPr>
          <p:nvPr/>
        </p:nvPicPr>
        <p:blipFill>
          <a:blip r:embed="rId3"/>
          <a:stretch>
            <a:fillRect/>
          </a:stretch>
        </p:blipFill>
        <p:spPr>
          <a:xfrm>
            <a:off x="338137" y="914400"/>
            <a:ext cx="4783657" cy="4224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descr="A picture containing vector graphics&#10;&#10;Description automatically generated">
            <a:extLst>
              <a:ext uri="{FF2B5EF4-FFF2-40B4-BE49-F238E27FC236}">
                <a16:creationId xmlns:a16="http://schemas.microsoft.com/office/drawing/2014/main" id="{7A3B4852-B7F6-0F43-21D8-D7B953A3CF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0179" y="3647964"/>
            <a:ext cx="3860521" cy="321003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071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1A582E-72AF-46C2-AF6C-B5981B35C741}"/>
              </a:ext>
            </a:extLst>
          </p:cNvPr>
          <p:cNvSpPr txBox="1"/>
          <p:nvPr/>
        </p:nvSpPr>
        <p:spPr>
          <a:xfrm>
            <a:off x="5340626" y="2383033"/>
            <a:ext cx="6394174" cy="2123658"/>
          </a:xfrm>
          <a:prstGeom prst="rect">
            <a:avLst/>
          </a:prstGeom>
          <a:solidFill>
            <a:srgbClr val="CCFFFF"/>
          </a:solidFill>
          <a:ln w="76200">
            <a:solidFill>
              <a:schemeClr val="accent1"/>
            </a:solidFill>
            <a:prstDash val="dash"/>
          </a:ln>
        </p:spPr>
        <p:txBody>
          <a:bodyPr wrap="square">
            <a:spAutoFit/>
          </a:bodyPr>
          <a:lstStyle/>
          <a:p>
            <a:pPr lvl="0" algn="just" defTabSz="609630"/>
            <a:r>
              <a:rPr lang="vi-VN" sz="4400" b="1" dirty="0">
                <a:solidFill>
                  <a:prstClr val="black"/>
                </a:solidFill>
                <a:latin typeface="Calibri"/>
              </a:rPr>
              <a:t>Bạn ơi không nên cầm kéo mà đùa nghịch vì nó sẽ làm bạn bị thương đó...</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4AD11B7F-B9E9-A082-3F34-1EC7233FE562}"/>
              </a:ext>
            </a:extLst>
          </p:cNvPr>
          <p:cNvPicPr>
            <a:picLocks noChangeAspect="1"/>
          </p:cNvPicPr>
          <p:nvPr/>
        </p:nvPicPr>
        <p:blipFill>
          <a:blip r:embed="rId3"/>
          <a:stretch>
            <a:fillRect/>
          </a:stretch>
        </p:blipFill>
        <p:spPr>
          <a:xfrm>
            <a:off x="628649" y="1924050"/>
            <a:ext cx="4472159" cy="3324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04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34D219-0F30-1F03-81EB-5983F1FAED7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
                    </a14:imgEffect>
                    <a14:imgEffect>
                      <a14:saturation sat="400000"/>
                    </a14:imgEffect>
                  </a14:imgLayer>
                </a14:imgProps>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2BFAA4C-DCCF-660F-A143-251931449685}"/>
              </a:ext>
            </a:extLst>
          </p:cNvPr>
          <p:cNvSpPr txBox="1"/>
          <p:nvPr/>
        </p:nvSpPr>
        <p:spPr>
          <a:xfrm>
            <a:off x="328213" y="2416966"/>
            <a:ext cx="8890000" cy="3847862"/>
          </a:xfrm>
          <a:prstGeom prst="roundRect">
            <a:avLst/>
          </a:prstGeom>
          <a:solidFill>
            <a:schemeClr val="bg1"/>
          </a:solidFill>
        </p:spPr>
        <p:txBody>
          <a:bodyPr wrap="square" rtlCol="0">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Mỗi người cần phải biết cách và thực hiện đúng những quy định về sử dụng an toàn đồ dùng trong nhà để đảm bảo an toàn cho bản thân, gia đình.</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descr="A blue and orange text&#10;&#10;AI-generated content may be incorrect.">
            <a:extLst>
              <a:ext uri="{FF2B5EF4-FFF2-40B4-BE49-F238E27FC236}">
                <a16:creationId xmlns:a16="http://schemas.microsoft.com/office/drawing/2014/main" id="{EFF834F4-1AE9-9C0A-376E-B11F7D0BA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270" y="796749"/>
            <a:ext cx="4109060" cy="1414395"/>
          </a:xfrm>
          <a:prstGeom prst="rect">
            <a:avLst/>
          </a:prstGeom>
        </p:spPr>
      </p:pic>
    </p:spTree>
    <p:extLst>
      <p:ext uri="{BB962C8B-B14F-4D97-AF65-F5344CB8AC3E}">
        <p14:creationId xmlns:p14="http://schemas.microsoft.com/office/powerpoint/2010/main" val="134943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34D219-0F30-1F03-81EB-5983F1FAED7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
                    </a14:imgEffect>
                    <a14:imgEffect>
                      <a14:saturation sat="400000"/>
                    </a14:imgEffect>
                  </a14:imgLayer>
                </a14:imgProps>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2BFAA4C-DCCF-660F-A143-251931449685}"/>
              </a:ext>
            </a:extLst>
          </p:cNvPr>
          <p:cNvSpPr txBox="1"/>
          <p:nvPr/>
        </p:nvSpPr>
        <p:spPr>
          <a:xfrm>
            <a:off x="576365" y="1680534"/>
            <a:ext cx="8890000" cy="4392692"/>
          </a:xfrm>
          <a:prstGeom prst="roundRect">
            <a:avLst/>
          </a:prstGeom>
          <a:solidFill>
            <a:schemeClr val="bg1"/>
          </a:solidFill>
        </p:spPr>
        <p:txBody>
          <a:bodyPr wrap="square" rtlCol="0">
            <a:spAutoFit/>
          </a:bodyPr>
          <a:lstStyle/>
          <a:p>
            <a:pPr algn="just" defTabSz="609630"/>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Có rất nhiều đồ dùng gia đình. Mỗi loại đồ dùng đều có đặc điểm, tác dụng và cách sử dụng riêng. Có những đồ dùng đơn giản, dễ sử dụng, không gây nguy hiểm nhưng cũng có những đồ dùng có thể gây tai nạn thương tích nếu không biết sử dụng đúng cách, an toàn. </a:t>
            </a:r>
            <a:endParaRPr lang="en-US" sz="3600" b="1" dirty="0">
              <a:solidFill>
                <a:srgbClr val="002060"/>
              </a:solidFill>
              <a:latin typeface="Cambria" panose="02040503050406030204" pitchFamily="18" charset="0"/>
              <a:ea typeface="Cambria" panose="02040503050406030204" pitchFamily="18" charset="0"/>
            </a:endParaRPr>
          </a:p>
        </p:txBody>
      </p:sp>
      <p:pic>
        <p:nvPicPr>
          <p:cNvPr id="4" name="Picture 3" descr="A blue and orange text&#10;&#10;AI-generated content may be incorrect.">
            <a:extLst>
              <a:ext uri="{FF2B5EF4-FFF2-40B4-BE49-F238E27FC236}">
                <a16:creationId xmlns:a16="http://schemas.microsoft.com/office/drawing/2014/main" id="{6BA52179-F6E3-51C5-468F-2B0A6EF22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902" y="351581"/>
            <a:ext cx="4109060" cy="1414395"/>
          </a:xfrm>
          <a:prstGeom prst="rect">
            <a:avLst/>
          </a:prstGeom>
        </p:spPr>
      </p:pic>
    </p:spTree>
    <p:extLst>
      <p:ext uri="{BB962C8B-B14F-4D97-AF65-F5344CB8AC3E}">
        <p14:creationId xmlns:p14="http://schemas.microsoft.com/office/powerpoint/2010/main" val="23354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2E464-6CCF-E13A-49C6-029429BA328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Effect>
                      <a14:saturation sat="300000"/>
                    </a14:imgEffect>
                  </a14:imgLayer>
                </a14:imgProps>
              </a:ext>
            </a:extLst>
          </a:blip>
          <a:srcRect l="328"/>
          <a:stretch/>
        </p:blipFill>
        <p:spPr>
          <a:xfrm>
            <a:off x="-101600" y="-76200"/>
            <a:ext cx="12327467" cy="6934200"/>
          </a:xfrm>
          <a:prstGeom prst="rect">
            <a:avLst/>
          </a:prstGeom>
        </p:spPr>
      </p:pic>
      <p:pic>
        <p:nvPicPr>
          <p:cNvPr id="6" name="Picture 5">
            <a:extLst>
              <a:ext uri="{FF2B5EF4-FFF2-40B4-BE49-F238E27FC236}">
                <a16:creationId xmlns:a16="http://schemas.microsoft.com/office/drawing/2014/main" id="{DB4A9ECD-E78F-B53F-DC6E-00A1BE5A5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1" y="2565400"/>
            <a:ext cx="5885243" cy="4714979"/>
          </a:xfrm>
          <a:prstGeom prst="rect">
            <a:avLst/>
          </a:prstGeom>
        </p:spPr>
      </p:pic>
      <p:sp>
        <p:nvSpPr>
          <p:cNvPr id="4" name="Rectangle: Rounded Corners 3">
            <a:extLst>
              <a:ext uri="{FF2B5EF4-FFF2-40B4-BE49-F238E27FC236}">
                <a16:creationId xmlns:a16="http://schemas.microsoft.com/office/drawing/2014/main" id="{E4A1B6C1-F644-914E-FA97-5773C84CE7CA}"/>
              </a:ext>
            </a:extLst>
          </p:cNvPr>
          <p:cNvSpPr/>
          <p:nvPr/>
        </p:nvSpPr>
        <p:spPr>
          <a:xfrm>
            <a:off x="1219200" y="971549"/>
            <a:ext cx="9191625" cy="1711325"/>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a:ea typeface="+mn-ea"/>
                <a:cs typeface="+mn-cs"/>
              </a:rPr>
              <a:t>Hoạt</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động</a:t>
            </a:r>
            <a:r>
              <a:rPr kumimoji="0" lang="en-US" sz="4800" b="1" i="0" u="none" strike="noStrike" kern="1200" cap="none" spc="0" normalizeH="0" baseline="0" noProof="0" dirty="0">
                <a:ln>
                  <a:noFill/>
                </a:ln>
                <a:solidFill>
                  <a:prstClr val="black"/>
                </a:solidFill>
                <a:effectLst/>
                <a:uLnTx/>
                <a:uFillTx/>
                <a:latin typeface="Calibri"/>
                <a:ea typeface="+mn-ea"/>
                <a:cs typeface="+mn-cs"/>
              </a:rPr>
              <a:t> 2: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Nhận</a:t>
            </a:r>
            <a:r>
              <a:rPr kumimoji="0" lang="en-US" sz="4800" b="1" i="0" u="none" strike="noStrike" kern="1200" cap="none" spc="0" normalizeH="0" noProof="0" dirty="0">
                <a:ln>
                  <a:noFill/>
                </a:ln>
                <a:solidFill>
                  <a:prstClr val="black"/>
                </a:solidFill>
                <a:effectLst/>
                <a:uLnTx/>
                <a:uFillTx/>
                <a:latin typeface="Calibri"/>
                <a:ea typeface="+mn-ea"/>
                <a:cs typeface="+mn-cs"/>
              </a:rPr>
              <a:t> </a:t>
            </a:r>
            <a:r>
              <a:rPr kumimoji="0" lang="en-US" sz="4800" b="1" i="0" u="none" strike="noStrike" kern="1200" cap="none" spc="0" normalizeH="0" noProof="0" dirty="0" err="1">
                <a:ln>
                  <a:noFill/>
                </a:ln>
                <a:solidFill>
                  <a:prstClr val="black"/>
                </a:solidFill>
                <a:effectLst/>
                <a:uLnTx/>
                <a:uFillTx/>
                <a:latin typeface="Calibri"/>
                <a:ea typeface="+mn-ea"/>
                <a:cs typeface="+mn-cs"/>
              </a:rPr>
              <a:t>xét</a:t>
            </a:r>
            <a:r>
              <a:rPr kumimoji="0" lang="en-US" sz="4800" b="1" i="0" u="none" strike="noStrike" kern="1200" cap="none" spc="0" normalizeH="0" noProof="0" dirty="0">
                <a:ln>
                  <a:noFill/>
                </a:ln>
                <a:solidFill>
                  <a:prstClr val="black"/>
                </a:solidFill>
                <a:effectLst/>
                <a:uLnTx/>
                <a:uFillTx/>
                <a:latin typeface="Calibri"/>
                <a:ea typeface="+mn-ea"/>
                <a:cs typeface="+mn-cs"/>
              </a:rPr>
              <a:t> </a:t>
            </a:r>
            <a:r>
              <a:rPr kumimoji="0" lang="en-US" sz="4800" b="1" i="0" u="none" strike="noStrike" kern="1200" cap="none" spc="0" normalizeH="0" noProof="0" dirty="0" err="1">
                <a:ln>
                  <a:noFill/>
                </a:ln>
                <a:solidFill>
                  <a:prstClr val="black"/>
                </a:solidFill>
                <a:effectLst/>
                <a:uLnTx/>
                <a:uFillTx/>
                <a:latin typeface="Calibri"/>
                <a:ea typeface="+mn-ea"/>
                <a:cs typeface="+mn-cs"/>
              </a:rPr>
              <a:t>hành</a:t>
            </a:r>
            <a:r>
              <a:rPr kumimoji="0" lang="en-US" sz="4800" b="1" i="0" u="none" strike="noStrike" kern="1200" cap="none" spc="0" normalizeH="0" noProof="0" dirty="0">
                <a:ln>
                  <a:noFill/>
                </a:ln>
                <a:solidFill>
                  <a:prstClr val="black"/>
                </a:solidFill>
                <a:effectLst/>
                <a:uLnTx/>
                <a:uFillTx/>
                <a:latin typeface="Calibri"/>
                <a:ea typeface="+mn-ea"/>
                <a:cs typeface="+mn-cs"/>
              </a:rPr>
              <a:t> vi</a:t>
            </a: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05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E8B47E-0467-1759-19D4-3A675F7353E9}"/>
              </a:ext>
            </a:extLst>
          </p:cNvPr>
          <p:cNvSpPr txBox="1"/>
          <p:nvPr/>
        </p:nvSpPr>
        <p:spPr>
          <a:xfrm>
            <a:off x="896352" y="463717"/>
            <a:ext cx="10629901" cy="1323439"/>
          </a:xfrm>
          <a:prstGeom prst="rect">
            <a:avLst/>
          </a:prstGeom>
          <a:noFill/>
        </p:spPr>
        <p:txBody>
          <a:bodyPr wrap="square" rtlCol="0">
            <a:spAutoFit/>
          </a:bodyPr>
          <a:lstStyle/>
          <a:p>
            <a:pPr lvl="0" algn="just"/>
            <a:r>
              <a:rPr lang="en-US"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Xác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định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hành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an </a:t>
            </a:r>
            <a:r>
              <a:rPr lang="en-US" sz="4000" b="1" dirty="0" err="1">
                <a:solidFill>
                  <a:srgbClr val="002060"/>
                </a:solidFill>
                <a:latin typeface="Cambria" panose="02040503050406030204" pitchFamily="18" charset="0"/>
                <a:ea typeface="Cambria" panose="02040503050406030204" pitchFamily="18" charset="0"/>
              </a:rPr>
              <a:t>toàn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không</a:t>
            </a:r>
            <a:r>
              <a:rPr lang="en-US" sz="4000" b="1" dirty="0">
                <a:solidFill>
                  <a:srgbClr val="002060"/>
                </a:solidFill>
                <a:latin typeface="Cambria" panose="02040503050406030204" pitchFamily="18" charset="0"/>
                <a:ea typeface="Cambria" panose="02040503050406030204" pitchFamily="18" charset="0"/>
              </a:rPr>
              <a:t> an </a:t>
            </a:r>
            <a:r>
              <a:rPr lang="en-US" sz="4000" b="1" dirty="0" err="1">
                <a:solidFill>
                  <a:srgbClr val="002060"/>
                </a:solidFill>
                <a:latin typeface="Cambria" panose="02040503050406030204" pitchFamily="18" charset="0"/>
                <a:ea typeface="Cambria" panose="02040503050406030204" pitchFamily="18" charset="0"/>
              </a:rPr>
              <a:t>toàn</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5886F5F0-DB7A-8698-1AC7-C03F9E05C1CA}"/>
              </a:ext>
            </a:extLst>
          </p:cNvPr>
          <p:cNvPicPr>
            <a:picLocks noChangeAspect="1"/>
          </p:cNvPicPr>
          <p:nvPr/>
        </p:nvPicPr>
        <p:blipFill>
          <a:blip r:embed="rId2"/>
          <a:stretch>
            <a:fillRect/>
          </a:stretch>
        </p:blipFill>
        <p:spPr>
          <a:xfrm>
            <a:off x="1238249" y="2195512"/>
            <a:ext cx="9686925" cy="3080007"/>
          </a:xfrm>
          <a:prstGeom prst="rect">
            <a:avLst/>
          </a:prstGeom>
        </p:spPr>
      </p:pic>
    </p:spTree>
    <p:extLst>
      <p:ext uri="{BB962C8B-B14F-4D97-AF65-F5344CB8AC3E}">
        <p14:creationId xmlns:p14="http://schemas.microsoft.com/office/powerpoint/2010/main" val="335852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58E2EC-A8B9-48FF-5DE3-41CF33DA0001}"/>
              </a:ext>
            </a:extLst>
          </p:cNvPr>
          <p:cNvSpPr txBox="1"/>
          <p:nvPr/>
        </p:nvSpPr>
        <p:spPr>
          <a:xfrm>
            <a:off x="1147776" y="1217048"/>
            <a:ext cx="4797830" cy="1643420"/>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30"/>
            <a:r>
              <a:rPr lang="en-US" sz="4000" b="1" dirty="0" err="1">
                <a:solidFill>
                  <a:prstClr val="black"/>
                </a:solidFill>
              </a:rPr>
              <a:t>Bạn</a:t>
            </a:r>
            <a:r>
              <a:rPr lang="en-US" sz="4000" b="1" dirty="0">
                <a:solidFill>
                  <a:prstClr val="black"/>
                </a:solidFill>
              </a:rPr>
              <a:t> </a:t>
            </a:r>
            <a:r>
              <a:rPr lang="en-US" sz="4000" b="1" dirty="0" err="1">
                <a:solidFill>
                  <a:prstClr val="black"/>
                </a:solidFill>
              </a:rPr>
              <a:t>nhỏ</a:t>
            </a:r>
            <a:r>
              <a:rPr lang="en-US" sz="4000" b="1" dirty="0">
                <a:solidFill>
                  <a:prstClr val="black"/>
                </a:solidFill>
              </a:rPr>
              <a:t> </a:t>
            </a:r>
            <a:r>
              <a:rPr lang="en-US" sz="4000" b="1" dirty="0" err="1">
                <a:solidFill>
                  <a:prstClr val="black"/>
                </a:solidFill>
              </a:rPr>
              <a:t>dùng</a:t>
            </a:r>
            <a:r>
              <a:rPr lang="en-US" sz="4000" b="1" dirty="0">
                <a:solidFill>
                  <a:prstClr val="black"/>
                </a:solidFill>
              </a:rPr>
              <a:t> </a:t>
            </a:r>
            <a:r>
              <a:rPr lang="en-US" sz="4000" b="1" dirty="0" err="1">
                <a:solidFill>
                  <a:prstClr val="black"/>
                </a:solidFill>
              </a:rPr>
              <a:t>điều</a:t>
            </a:r>
            <a:r>
              <a:rPr lang="en-US" sz="4000" b="1" dirty="0">
                <a:solidFill>
                  <a:prstClr val="black"/>
                </a:solidFill>
              </a:rPr>
              <a:t> </a:t>
            </a:r>
            <a:r>
              <a:rPr lang="en-US" sz="4000" b="1" dirty="0" err="1">
                <a:solidFill>
                  <a:prstClr val="black"/>
                </a:solidFill>
              </a:rPr>
              <a:t>khiển</a:t>
            </a:r>
            <a:r>
              <a:rPr lang="en-US" sz="4000" b="1" dirty="0">
                <a:solidFill>
                  <a:prstClr val="black"/>
                </a:solidFill>
              </a:rPr>
              <a:t> </a:t>
            </a:r>
            <a:r>
              <a:rPr lang="en-US" sz="4000" b="1" dirty="0" err="1">
                <a:solidFill>
                  <a:prstClr val="black"/>
                </a:solidFill>
              </a:rPr>
              <a:t>bật</a:t>
            </a:r>
            <a:r>
              <a:rPr lang="en-US" sz="4000" b="1" dirty="0">
                <a:solidFill>
                  <a:prstClr val="black"/>
                </a:solidFill>
              </a:rPr>
              <a:t> </a:t>
            </a:r>
            <a:r>
              <a:rPr lang="en-US" sz="4000" b="1" dirty="0" err="1">
                <a:solidFill>
                  <a:prstClr val="black"/>
                </a:solidFill>
              </a:rPr>
              <a:t>ti</a:t>
            </a:r>
            <a:r>
              <a:rPr lang="en-US" sz="4000" b="1" dirty="0">
                <a:solidFill>
                  <a:prstClr val="black"/>
                </a:solidFill>
              </a:rPr>
              <a:t> vi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A picture containing vector graphics&#10;&#10;Description automatically generated">
            <a:extLst>
              <a:ext uri="{FF2B5EF4-FFF2-40B4-BE49-F238E27FC236}">
                <a16:creationId xmlns:a16="http://schemas.microsoft.com/office/drawing/2014/main" id="{2F6F18BE-FBCE-D68B-13EF-EDECE476D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a:extLst>
              <a:ext uri="{FF2B5EF4-FFF2-40B4-BE49-F238E27FC236}">
                <a16:creationId xmlns:a16="http://schemas.microsoft.com/office/drawing/2014/main" id="{C2C02072-A812-DE7B-8F30-3B59B7AE4BB3}"/>
              </a:ext>
            </a:extLst>
          </p:cNvPr>
          <p:cNvGrpSpPr/>
          <p:nvPr/>
        </p:nvGrpSpPr>
        <p:grpSpPr>
          <a:xfrm>
            <a:off x="6485021" y="-276225"/>
            <a:ext cx="5240253" cy="4989402"/>
            <a:chOff x="9924855" y="982364"/>
            <a:chExt cx="6237635" cy="6096012"/>
          </a:xfrm>
        </p:grpSpPr>
        <p:pic>
          <p:nvPicPr>
            <p:cNvPr id="15" name="Picture 14">
              <a:extLst>
                <a:ext uri="{FF2B5EF4-FFF2-40B4-BE49-F238E27FC236}">
                  <a16:creationId xmlns:a16="http://schemas.microsoft.com/office/drawing/2014/main" id="{A1FCCD88-6AF3-571A-068C-4BC579EC50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4855" y="982364"/>
              <a:ext cx="6237635" cy="6096012"/>
            </a:xfrm>
            <a:prstGeom prst="rect">
              <a:avLst/>
            </a:prstGeom>
          </p:spPr>
        </p:pic>
        <p:sp>
          <p:nvSpPr>
            <p:cNvPr id="16" name="TextBox 15">
              <a:extLst>
                <a:ext uri="{FF2B5EF4-FFF2-40B4-BE49-F238E27FC236}">
                  <a16:creationId xmlns:a16="http://schemas.microsoft.com/office/drawing/2014/main" id="{2672AEBB-CB09-949D-63E9-9A014C52D71D}"/>
                </a:ext>
              </a:extLst>
            </p:cNvPr>
            <p:cNvSpPr txBox="1"/>
            <p:nvPr/>
          </p:nvSpPr>
          <p:spPr>
            <a:xfrm>
              <a:off x="10941687" y="3060874"/>
              <a:ext cx="4050772" cy="161696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Cambria" panose="02040503050406030204" pitchFamily="18" charset="0"/>
                  <a:ea typeface="Cambria" panose="02040503050406030204" pitchFamily="18" charset="0"/>
                </a:rPr>
                <a:t>Đây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là</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hành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động</a:t>
              </a:r>
              <a:r>
                <a:rPr lang="en-US" sz="4000" b="1" dirty="0">
                  <a:solidFill>
                    <a:srgbClr val="FF0000"/>
                  </a:solidFill>
                  <a:latin typeface="Cambria" panose="02040503050406030204" pitchFamily="18" charset="0"/>
                  <a:ea typeface="Cambria" panose="02040503050406030204" pitchFamily="18" charset="0"/>
                </a:rPr>
                <a:t> an </a:t>
              </a:r>
              <a:r>
                <a:rPr lang="en-US" sz="4000" b="1" dirty="0" err="1">
                  <a:solidFill>
                    <a:srgbClr val="FF0000"/>
                  </a:solidFill>
                  <a:latin typeface="Cambria" panose="02040503050406030204" pitchFamily="18" charset="0"/>
                  <a:ea typeface="Cambria" panose="02040503050406030204" pitchFamily="18" charset="0"/>
                </a:rPr>
                <a:t>toàn</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2E91611A-B370-E5A7-9363-E18F3BBA8CF5}"/>
              </a:ext>
            </a:extLst>
          </p:cNvPr>
          <p:cNvPicPr>
            <a:picLocks noChangeAspect="1"/>
          </p:cNvPicPr>
          <p:nvPr/>
        </p:nvPicPr>
        <p:blipFill>
          <a:blip r:embed="rId5"/>
          <a:stretch>
            <a:fillRect/>
          </a:stretch>
        </p:blipFill>
        <p:spPr>
          <a:xfrm>
            <a:off x="1190123" y="3533774"/>
            <a:ext cx="3762375" cy="2888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green tick mark on a black background&#10;&#10;Description automatically generated">
            <a:extLst>
              <a:ext uri="{FF2B5EF4-FFF2-40B4-BE49-F238E27FC236}">
                <a16:creationId xmlns:a16="http://schemas.microsoft.com/office/drawing/2014/main" id="{8E224A75-ABAC-8765-8813-9C8EDD3B04A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22299" y="3145336"/>
            <a:ext cx="1621063" cy="1372521"/>
          </a:xfrm>
          <a:prstGeom prst="rect">
            <a:avLst/>
          </a:prstGeom>
        </p:spPr>
      </p:pic>
    </p:spTree>
    <p:extLst>
      <p:ext uri="{BB962C8B-B14F-4D97-AF65-F5344CB8AC3E}">
        <p14:creationId xmlns:p14="http://schemas.microsoft.com/office/powerpoint/2010/main" val="649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58E2EC-A8B9-48FF-5DE3-41CF33DA0001}"/>
              </a:ext>
            </a:extLst>
          </p:cNvPr>
          <p:cNvSpPr txBox="1"/>
          <p:nvPr/>
        </p:nvSpPr>
        <p:spPr>
          <a:xfrm>
            <a:off x="1745845" y="711534"/>
            <a:ext cx="4797830" cy="2407801"/>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30"/>
            <a:r>
              <a:rPr lang="vi-VN" sz="4000" b="1">
                <a:solidFill>
                  <a:prstClr val="black"/>
                </a:solidFill>
                <a:latin typeface="Calibri"/>
              </a:rPr>
              <a:t>Rót nước sôi từ ấm đun nước to, nặng quá sức vào phích.</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A picture containing vector graphics&#10;&#10;Description automatically generated">
            <a:extLst>
              <a:ext uri="{FF2B5EF4-FFF2-40B4-BE49-F238E27FC236}">
                <a16:creationId xmlns:a16="http://schemas.microsoft.com/office/drawing/2014/main" id="{2F6F18BE-FBCE-D68B-13EF-EDECE476D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a:extLst>
              <a:ext uri="{FF2B5EF4-FFF2-40B4-BE49-F238E27FC236}">
                <a16:creationId xmlns:a16="http://schemas.microsoft.com/office/drawing/2014/main" id="{C2C02072-A812-DE7B-8F30-3B59B7AE4BB3}"/>
              </a:ext>
            </a:extLst>
          </p:cNvPr>
          <p:cNvGrpSpPr/>
          <p:nvPr/>
        </p:nvGrpSpPr>
        <p:grpSpPr>
          <a:xfrm>
            <a:off x="6603999" y="-276225"/>
            <a:ext cx="5121275" cy="4989402"/>
            <a:chOff x="10066478" y="982364"/>
            <a:chExt cx="6096012" cy="6096012"/>
          </a:xfrm>
        </p:grpSpPr>
        <p:pic>
          <p:nvPicPr>
            <p:cNvPr id="15" name="Picture 14">
              <a:extLst>
                <a:ext uri="{FF2B5EF4-FFF2-40B4-BE49-F238E27FC236}">
                  <a16:creationId xmlns:a16="http://schemas.microsoft.com/office/drawing/2014/main" id="{A1FCCD88-6AF3-571A-068C-4BC579EC50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6478" y="982364"/>
              <a:ext cx="6096012" cy="6096012"/>
            </a:xfrm>
            <a:prstGeom prst="rect">
              <a:avLst/>
            </a:prstGeom>
          </p:spPr>
        </p:pic>
        <p:sp>
          <p:nvSpPr>
            <p:cNvPr id="16" name="TextBox 15">
              <a:extLst>
                <a:ext uri="{FF2B5EF4-FFF2-40B4-BE49-F238E27FC236}">
                  <a16:creationId xmlns:a16="http://schemas.microsoft.com/office/drawing/2014/main" id="{2672AEBB-CB09-949D-63E9-9A014C52D71D}"/>
                </a:ext>
              </a:extLst>
            </p:cNvPr>
            <p:cNvSpPr txBox="1"/>
            <p:nvPr/>
          </p:nvSpPr>
          <p:spPr>
            <a:xfrm>
              <a:off x="11236513" y="3060874"/>
              <a:ext cx="3755945" cy="214342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Đây</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là</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hành</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động</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không</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an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toàn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B4E8A681-A009-CA54-CC78-9DE64A99D374}"/>
              </a:ext>
            </a:extLst>
          </p:cNvPr>
          <p:cNvPicPr>
            <a:picLocks noChangeAspect="1"/>
          </p:cNvPicPr>
          <p:nvPr/>
        </p:nvPicPr>
        <p:blipFill>
          <a:blip r:embed="rId5"/>
          <a:stretch>
            <a:fillRect/>
          </a:stretch>
        </p:blipFill>
        <p:spPr>
          <a:xfrm>
            <a:off x="2952749" y="3457575"/>
            <a:ext cx="2733675" cy="3154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A867AB25-981E-8D6A-790A-D415353AA63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5183185" y="3160915"/>
            <a:ext cx="1189040" cy="1211059"/>
          </a:xfrm>
          <a:prstGeom prst="rect">
            <a:avLst/>
          </a:prstGeom>
        </p:spPr>
      </p:pic>
    </p:spTree>
    <p:extLst>
      <p:ext uri="{BB962C8B-B14F-4D97-AF65-F5344CB8AC3E}">
        <p14:creationId xmlns:p14="http://schemas.microsoft.com/office/powerpoint/2010/main" val="376029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58E2EC-A8B9-48FF-5DE3-41CF33DA0001}"/>
              </a:ext>
            </a:extLst>
          </p:cNvPr>
          <p:cNvSpPr txBox="1"/>
          <p:nvPr/>
        </p:nvSpPr>
        <p:spPr>
          <a:xfrm>
            <a:off x="1869670" y="1493774"/>
            <a:ext cx="4797830" cy="1643420"/>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libri"/>
              </a:rPr>
              <a:t>Đeo</a:t>
            </a:r>
            <a:r>
              <a:rPr lang="en-US" sz="4000" b="1" dirty="0">
                <a:solidFill>
                  <a:prstClr val="black"/>
                </a:solidFill>
                <a:latin typeface="Calibri"/>
              </a:rPr>
              <a:t> </a:t>
            </a:r>
            <a:r>
              <a:rPr lang="en-US" sz="4000" b="1" dirty="0" err="1">
                <a:solidFill>
                  <a:prstClr val="black"/>
                </a:solidFill>
                <a:latin typeface="Calibri"/>
              </a:rPr>
              <a:t>khẩu</a:t>
            </a:r>
            <a:r>
              <a:rPr lang="en-US" sz="4000" b="1" dirty="0">
                <a:solidFill>
                  <a:prstClr val="black"/>
                </a:solidFill>
                <a:latin typeface="Calibri"/>
              </a:rPr>
              <a:t> </a:t>
            </a:r>
            <a:r>
              <a:rPr lang="en-US" sz="4000" b="1" dirty="0" err="1">
                <a:solidFill>
                  <a:prstClr val="black"/>
                </a:solidFill>
                <a:latin typeface="Calibri"/>
              </a:rPr>
              <a:t>trang</a:t>
            </a:r>
            <a:r>
              <a:rPr lang="en-US" sz="4000" b="1" dirty="0">
                <a:solidFill>
                  <a:prstClr val="black"/>
                </a:solidFill>
                <a:latin typeface="Calibri"/>
              </a:rPr>
              <a:t> </a:t>
            </a:r>
            <a:r>
              <a:rPr lang="en-US" sz="4000" b="1" dirty="0" err="1">
                <a:solidFill>
                  <a:prstClr val="black"/>
                </a:solidFill>
                <a:latin typeface="Calibri"/>
              </a:rPr>
              <a:t>và</a:t>
            </a:r>
            <a:r>
              <a:rPr lang="en-US" sz="4000" b="1" dirty="0">
                <a:solidFill>
                  <a:prstClr val="black"/>
                </a:solidFill>
                <a:latin typeface="Calibri"/>
              </a:rPr>
              <a:t> </a:t>
            </a:r>
            <a:r>
              <a:rPr lang="en-US" sz="4000" b="1" dirty="0" err="1">
                <a:solidFill>
                  <a:prstClr val="black"/>
                </a:solidFill>
                <a:latin typeface="Calibri"/>
              </a:rPr>
              <a:t>dùng</a:t>
            </a:r>
            <a:r>
              <a:rPr lang="en-US" sz="4000" b="1" dirty="0">
                <a:solidFill>
                  <a:prstClr val="black"/>
                </a:solidFill>
                <a:latin typeface="Calibri"/>
              </a:rPr>
              <a:t> </a:t>
            </a:r>
            <a:r>
              <a:rPr lang="en-US" sz="4000" b="1" dirty="0" err="1">
                <a:solidFill>
                  <a:prstClr val="black"/>
                </a:solidFill>
                <a:latin typeface="Calibri"/>
              </a:rPr>
              <a:t>chổi</a:t>
            </a:r>
            <a:r>
              <a:rPr lang="en-US" sz="4000" b="1" dirty="0">
                <a:solidFill>
                  <a:prstClr val="black"/>
                </a:solidFill>
                <a:latin typeface="Calibri"/>
              </a:rPr>
              <a:t> </a:t>
            </a:r>
            <a:r>
              <a:rPr lang="en-US" sz="4000" b="1" dirty="0" err="1">
                <a:solidFill>
                  <a:prstClr val="black"/>
                </a:solidFill>
                <a:latin typeface="Calibri"/>
              </a:rPr>
              <a:t>quét</a:t>
            </a:r>
            <a:r>
              <a:rPr lang="en-US" sz="4000" b="1" dirty="0">
                <a:solidFill>
                  <a:prstClr val="black"/>
                </a:solidFill>
                <a:latin typeface="Calibri"/>
              </a:rPr>
              <a:t> </a:t>
            </a:r>
            <a:r>
              <a:rPr lang="en-US" sz="4000" b="1" dirty="0" err="1">
                <a:solidFill>
                  <a:prstClr val="black"/>
                </a:solidFill>
                <a:latin typeface="Calibri"/>
              </a:rPr>
              <a:t>sân</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A picture containing vector graphics&#10;&#10;Description automatically generated">
            <a:extLst>
              <a:ext uri="{FF2B5EF4-FFF2-40B4-BE49-F238E27FC236}">
                <a16:creationId xmlns:a16="http://schemas.microsoft.com/office/drawing/2014/main" id="{2F6F18BE-FBCE-D68B-13EF-EDECE476D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a:extLst>
              <a:ext uri="{FF2B5EF4-FFF2-40B4-BE49-F238E27FC236}">
                <a16:creationId xmlns:a16="http://schemas.microsoft.com/office/drawing/2014/main" id="{C2C02072-A812-DE7B-8F30-3B59B7AE4BB3}"/>
              </a:ext>
            </a:extLst>
          </p:cNvPr>
          <p:cNvGrpSpPr/>
          <p:nvPr/>
        </p:nvGrpSpPr>
        <p:grpSpPr>
          <a:xfrm>
            <a:off x="6603999" y="-276225"/>
            <a:ext cx="5121275" cy="4989402"/>
            <a:chOff x="10066478" y="982364"/>
            <a:chExt cx="6096012" cy="6096012"/>
          </a:xfrm>
        </p:grpSpPr>
        <p:pic>
          <p:nvPicPr>
            <p:cNvPr id="15" name="Picture 14">
              <a:extLst>
                <a:ext uri="{FF2B5EF4-FFF2-40B4-BE49-F238E27FC236}">
                  <a16:creationId xmlns:a16="http://schemas.microsoft.com/office/drawing/2014/main" id="{A1FCCD88-6AF3-571A-068C-4BC579EC50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6478" y="982364"/>
              <a:ext cx="6096012" cy="6096012"/>
            </a:xfrm>
            <a:prstGeom prst="rect">
              <a:avLst/>
            </a:prstGeom>
          </p:spPr>
        </p:pic>
        <p:sp>
          <p:nvSpPr>
            <p:cNvPr id="16" name="TextBox 15">
              <a:extLst>
                <a:ext uri="{FF2B5EF4-FFF2-40B4-BE49-F238E27FC236}">
                  <a16:creationId xmlns:a16="http://schemas.microsoft.com/office/drawing/2014/main" id="{2672AEBB-CB09-949D-63E9-9A014C52D71D}"/>
                </a:ext>
              </a:extLst>
            </p:cNvPr>
            <p:cNvSpPr txBox="1"/>
            <p:nvPr/>
          </p:nvSpPr>
          <p:spPr>
            <a:xfrm>
              <a:off x="11236513" y="3060874"/>
              <a:ext cx="3755945" cy="1466553"/>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a:ea typeface="+mn-ea"/>
                  <a:cs typeface="+mn-cs"/>
                </a:rPr>
                <a:t>Đây</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hành</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động</a:t>
              </a:r>
              <a:r>
                <a:rPr kumimoji="0" lang="en-US" sz="3600" b="1" i="0" u="none" strike="noStrike" kern="1200" cap="none" spc="0" normalizeH="0" baseline="0" noProof="0" dirty="0">
                  <a:ln>
                    <a:noFill/>
                  </a:ln>
                  <a:solidFill>
                    <a:srgbClr val="FF0000"/>
                  </a:solidFill>
                  <a:effectLst/>
                  <a:uLnTx/>
                  <a:uFillTx/>
                  <a:latin typeface="Calibri"/>
                  <a:ea typeface="+mn-ea"/>
                  <a:cs typeface="+mn-cs"/>
                </a:rPr>
                <a:t> an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toàn</a:t>
              </a:r>
              <a:endParaRPr kumimoji="0" lang="en-US" sz="3600" b="1" i="0" u="none" strike="noStrike" kern="1200" cap="none" spc="0" normalizeH="0" baseline="0" noProof="0" dirty="0">
                <a:ln>
                  <a:noFill/>
                </a:ln>
                <a:solidFill>
                  <a:srgbClr val="FF0000"/>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9857C7F2-9A9B-61E7-D76C-1BDBAEAB2606}"/>
              </a:ext>
            </a:extLst>
          </p:cNvPr>
          <p:cNvPicPr>
            <a:picLocks noChangeAspect="1"/>
          </p:cNvPicPr>
          <p:nvPr/>
        </p:nvPicPr>
        <p:blipFill>
          <a:blip r:embed="rId5"/>
          <a:stretch>
            <a:fillRect/>
          </a:stretch>
        </p:blipFill>
        <p:spPr>
          <a:xfrm>
            <a:off x="2581274" y="3590925"/>
            <a:ext cx="3115733"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A green tick mark on a black background&#10;&#10;Description automatically generated">
            <a:extLst>
              <a:ext uri="{FF2B5EF4-FFF2-40B4-BE49-F238E27FC236}">
                <a16:creationId xmlns:a16="http://schemas.microsoft.com/office/drawing/2014/main" id="{A5F1DA1F-E1EB-70F8-3387-0D3FC41C63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65462" y="3008978"/>
            <a:ext cx="1621063" cy="1372521"/>
          </a:xfrm>
          <a:prstGeom prst="rect">
            <a:avLst/>
          </a:prstGeom>
        </p:spPr>
      </p:pic>
    </p:spTree>
    <p:extLst>
      <p:ext uri="{BB962C8B-B14F-4D97-AF65-F5344CB8AC3E}">
        <p14:creationId xmlns:p14="http://schemas.microsoft.com/office/powerpoint/2010/main" val="145140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5E0BF7-83C5-30DF-C1FA-D88995D9B844}"/>
              </a:ext>
            </a:extLst>
          </p:cNvPr>
          <p:cNvSpPr txBox="1"/>
          <p:nvPr/>
        </p:nvSpPr>
        <p:spPr>
          <a:xfrm>
            <a:off x="1587500" y="366217"/>
            <a:ext cx="9099550" cy="3416320"/>
          </a:xfrm>
          <a:prstGeom prst="rect">
            <a:avLst/>
          </a:prstGeom>
          <a:solidFill>
            <a:srgbClr val="CCFFFF"/>
          </a:solidFill>
          <a:ln w="76200">
            <a:solidFill>
              <a:schemeClr val="accent1"/>
            </a:solidFill>
            <a:prstDash val="dash"/>
          </a:ln>
        </p:spPr>
        <p:txBody>
          <a:bodyPr wrap="square">
            <a:spAutoFit/>
          </a:bodyPr>
          <a:lstStyle/>
          <a:p>
            <a:pPr algn="just" defTabSz="609630"/>
            <a:r>
              <a:rPr lang="vi-VN" sz="3600" b="1" dirty="0">
                <a:solidFill>
                  <a:prstClr val="black"/>
                </a:solidFill>
                <a:latin typeface="Calibri"/>
              </a:rPr>
              <a:t>Khi làm việc nhà, các em chú ý thực hiện những hành động sử dụng đồ dùng gia đình an toàn, phù hợp với sức của mình; tuyệt đối không thực hiện những hành động sử dụng đồ dùng trong  gia đình không an toàn, tránh tai nạn thương tích có thể xảy ra.</a:t>
            </a:r>
            <a:endParaRPr lang="en-US" sz="3600" b="1" dirty="0">
              <a:solidFill>
                <a:prstClr val="black"/>
              </a:solidFill>
              <a:latin typeface="Calibri"/>
            </a:endParaRPr>
          </a:p>
        </p:txBody>
      </p:sp>
      <p:pic>
        <p:nvPicPr>
          <p:cNvPr id="11" name="Picture 10" descr="A picture containing vector graphics&#10;&#10;Description automatically generated">
            <a:extLst>
              <a:ext uri="{FF2B5EF4-FFF2-40B4-BE49-F238E27FC236}">
                <a16:creationId xmlns:a16="http://schemas.microsoft.com/office/drawing/2014/main" id="{00D5237B-1866-4F5D-3148-7C555B2BD8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3600" y="3718622"/>
            <a:ext cx="3387997" cy="2817131"/>
          </a:xfrm>
          <a:prstGeom prst="rect">
            <a:avLst/>
          </a:prstGeom>
          <a:effectLst>
            <a:outerShdw blurRad="76200" dir="13500000" sy="23000" kx="1200000" algn="br" rotWithShape="0">
              <a:prstClr val="black">
                <a:alpha val="20000"/>
              </a:prstClr>
            </a:outerShdw>
          </a:effectLst>
        </p:spPr>
      </p:pic>
      <p:pic>
        <p:nvPicPr>
          <p:cNvPr id="2" name="Picture 2" descr="Cute cartoon thai student namaste greeting in the school uniform. Free Vector">
            <a:extLst>
              <a:ext uri="{FF2B5EF4-FFF2-40B4-BE49-F238E27FC236}">
                <a16:creationId xmlns:a16="http://schemas.microsoft.com/office/drawing/2014/main" id="{2CAFB048-1268-BF86-92B5-DE23C515FD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522277" y="3076574"/>
            <a:ext cx="2592176" cy="396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7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1A582E-72AF-46C2-AF6C-B5981B35C741}"/>
              </a:ext>
            </a:extLst>
          </p:cNvPr>
          <p:cNvSpPr txBox="1"/>
          <p:nvPr/>
        </p:nvSpPr>
        <p:spPr>
          <a:xfrm>
            <a:off x="5464451" y="1735333"/>
            <a:ext cx="5962649" cy="3477875"/>
          </a:xfrm>
          <a:prstGeom prst="rect">
            <a:avLst/>
          </a:prstGeom>
          <a:solidFill>
            <a:srgbClr val="CCFFFF"/>
          </a:solidFill>
          <a:ln w="76200">
            <a:solidFill>
              <a:schemeClr val="accent1"/>
            </a:solidFill>
            <a:prstDash val="dash"/>
          </a:ln>
        </p:spPr>
        <p:txBody>
          <a:bodyPr wrap="square">
            <a:spAutoFit/>
          </a:bodyPr>
          <a:lstStyle/>
          <a:p>
            <a:pPr marL="571500" lvl="0" indent="-571500" algn="just" defTabSz="609630">
              <a:buFont typeface="Arial" panose="020B0604020202020204" pitchFamily="34" charset="0"/>
              <a:buChar char="•"/>
            </a:pPr>
            <a:r>
              <a:rPr lang="en-US" sz="4400" b="1" dirty="0" err="1">
                <a:solidFill>
                  <a:prstClr val="black"/>
                </a:solidFill>
                <a:latin typeface="Calibri"/>
              </a:rPr>
              <a:t>Đây</a:t>
            </a:r>
            <a:r>
              <a:rPr lang="en-US" sz="4400" b="1" dirty="0">
                <a:solidFill>
                  <a:prstClr val="black"/>
                </a:solidFill>
                <a:latin typeface="Calibri"/>
              </a:rPr>
              <a:t> </a:t>
            </a:r>
            <a:r>
              <a:rPr lang="en-US" sz="4400" b="1" dirty="0" err="1">
                <a:solidFill>
                  <a:prstClr val="black"/>
                </a:solidFill>
                <a:latin typeface="Calibri"/>
              </a:rPr>
              <a:t>là</a:t>
            </a:r>
            <a:r>
              <a:rPr lang="en-US" sz="4400" b="1" dirty="0">
                <a:solidFill>
                  <a:prstClr val="black"/>
                </a:solidFill>
                <a:latin typeface="Calibri"/>
              </a:rPr>
              <a:t> </a:t>
            </a:r>
            <a:r>
              <a:rPr lang="en-US" sz="4400" b="1" dirty="0" err="1">
                <a:solidFill>
                  <a:prstClr val="black"/>
                </a:solidFill>
                <a:latin typeface="Calibri"/>
              </a:rPr>
              <a:t>hành</a:t>
            </a:r>
            <a:r>
              <a:rPr lang="en-US" sz="4400" b="1" dirty="0">
                <a:solidFill>
                  <a:prstClr val="black"/>
                </a:solidFill>
                <a:latin typeface="Calibri"/>
              </a:rPr>
              <a:t> vi </a:t>
            </a:r>
            <a:r>
              <a:rPr lang="en-US" sz="4400" b="1" dirty="0" err="1">
                <a:solidFill>
                  <a:prstClr val="black"/>
                </a:solidFill>
                <a:latin typeface="Calibri"/>
              </a:rPr>
              <a:t>không</a:t>
            </a:r>
            <a:r>
              <a:rPr lang="en-US" sz="4400" b="1" dirty="0">
                <a:solidFill>
                  <a:prstClr val="black"/>
                </a:solidFill>
                <a:latin typeface="Calibri"/>
              </a:rPr>
              <a:t> an </a:t>
            </a:r>
            <a:r>
              <a:rPr lang="en-US" sz="4400" b="1" dirty="0" err="1">
                <a:solidFill>
                  <a:prstClr val="black"/>
                </a:solidFill>
                <a:latin typeface="Calibri"/>
              </a:rPr>
              <a:t>toàn</a:t>
            </a:r>
            <a:r>
              <a:rPr lang="en-US" sz="4400" b="1" dirty="0">
                <a:solidFill>
                  <a:prstClr val="black"/>
                </a:solidFill>
                <a:latin typeface="Calibri"/>
              </a:rPr>
              <a:t> </a:t>
            </a:r>
            <a:r>
              <a:rPr lang="en-US" sz="4400" b="1" dirty="0" err="1">
                <a:solidFill>
                  <a:prstClr val="black"/>
                </a:solidFill>
                <a:latin typeface="Calibri"/>
              </a:rPr>
              <a:t>vì</a:t>
            </a:r>
            <a:r>
              <a:rPr lang="en-US" sz="4400" b="1" dirty="0">
                <a:solidFill>
                  <a:prstClr val="black"/>
                </a:solidFill>
                <a:latin typeface="Calibri"/>
              </a:rPr>
              <a:t> n</a:t>
            </a:r>
            <a:r>
              <a:rPr lang="vi-VN" sz="4400" b="1" dirty="0">
                <a:solidFill>
                  <a:prstClr val="black"/>
                </a:solidFill>
                <a:latin typeface="Calibri"/>
              </a:rPr>
              <a:t>ếu cầm kéo mà đùa nghịch có thể sẽ bị đứt tay hoặc làm bị thương bạn...</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4AD11B7F-B9E9-A082-3F34-1EC7233FE562}"/>
              </a:ext>
            </a:extLst>
          </p:cNvPr>
          <p:cNvPicPr>
            <a:picLocks noChangeAspect="1"/>
          </p:cNvPicPr>
          <p:nvPr/>
        </p:nvPicPr>
        <p:blipFill>
          <a:blip r:embed="rId4"/>
          <a:stretch>
            <a:fillRect/>
          </a:stretch>
        </p:blipFill>
        <p:spPr>
          <a:xfrm>
            <a:off x="657224" y="1933575"/>
            <a:ext cx="4472159" cy="3324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 red x on a black background&#10;&#10;Description automatically generated">
            <a:extLst>
              <a:ext uri="{FF2B5EF4-FFF2-40B4-BE49-F238E27FC236}">
                <a16:creationId xmlns:a16="http://schemas.microsoft.com/office/drawing/2014/main" id="{0BBF2040-F0F1-426B-023F-1F69F6C43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5213" y="752473"/>
            <a:ext cx="1645923" cy="1676403"/>
          </a:xfrm>
          <a:prstGeom prst="rect">
            <a:avLst/>
          </a:prstGeom>
        </p:spPr>
      </p:pic>
    </p:spTree>
    <p:extLst>
      <p:ext uri="{BB962C8B-B14F-4D97-AF65-F5344CB8AC3E}">
        <p14:creationId xmlns:p14="http://schemas.microsoft.com/office/powerpoint/2010/main" val="27333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318</Words>
  <Application>Microsoft Office PowerPoint</Application>
  <PresentationFormat>Widescreen</PresentationFormat>
  <Paragraphs>22</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88</cp:revision>
  <dcterms:created xsi:type="dcterms:W3CDTF">2023-01-14T08:58:25Z</dcterms:created>
  <dcterms:modified xsi:type="dcterms:W3CDTF">2025-12-25T00:38:13Z</dcterms:modified>
</cp:coreProperties>
</file>