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323" r:id="rId3"/>
    <p:sldId id="326" r:id="rId4"/>
    <p:sldId id="339" r:id="rId5"/>
    <p:sldId id="349" r:id="rId6"/>
    <p:sldId id="351" r:id="rId7"/>
    <p:sldId id="345"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3073" autoAdjust="0"/>
  </p:normalViewPr>
  <p:slideViewPr>
    <p:cSldViewPr>
      <p:cViewPr varScale="1">
        <p:scale>
          <a:sx n="80" d="100"/>
          <a:sy n="80" d="100"/>
        </p:scale>
        <p:origin x="121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0148A7-D5D6-4954-B9D6-3D80DCB4DA20}" type="datetimeFigureOut">
              <a:rPr lang="en-US" smtClean="0"/>
              <a:pPr/>
              <a:t>8/24/2020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B9C26-27FD-40E7-937F-3A4553036645}" type="slidenum">
              <a:rPr lang="en-US" smtClean="0"/>
              <a:pPr/>
              <a:t>‹#›</a:t>
            </a:fld>
            <a:endParaRPr lang="en-US"/>
          </a:p>
        </p:txBody>
      </p:sp>
    </p:spTree>
    <p:extLst>
      <p:ext uri="{BB962C8B-B14F-4D97-AF65-F5344CB8AC3E}">
        <p14:creationId xmlns:p14="http://schemas.microsoft.com/office/powerpoint/2010/main" val="389067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B9C26-27FD-40E7-937F-3A4553036645}" type="slidenum">
              <a:rPr lang="en-US" smtClean="0"/>
              <a:pPr/>
              <a:t>3</a:t>
            </a:fld>
            <a:endParaRPr lang="en-US"/>
          </a:p>
        </p:txBody>
      </p:sp>
    </p:spTree>
    <p:extLst>
      <p:ext uri="{BB962C8B-B14F-4D97-AF65-F5344CB8AC3E}">
        <p14:creationId xmlns:p14="http://schemas.microsoft.com/office/powerpoint/2010/main" val="146230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B9C26-27FD-40E7-937F-3A4553036645}" type="slidenum">
              <a:rPr lang="en-US" smtClean="0"/>
              <a:pPr/>
              <a:t>5</a:t>
            </a:fld>
            <a:endParaRPr lang="en-US"/>
          </a:p>
        </p:txBody>
      </p:sp>
    </p:spTree>
    <p:extLst>
      <p:ext uri="{BB962C8B-B14F-4D97-AF65-F5344CB8AC3E}">
        <p14:creationId xmlns:p14="http://schemas.microsoft.com/office/powerpoint/2010/main" val="215610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68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86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3860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793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747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2720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76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76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311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962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2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179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20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22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3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50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8/24/2020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627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 y="355593"/>
            <a:ext cx="7924791" cy="1524000"/>
          </a:xfrm>
        </p:spPr>
        <p:txBody>
          <a:bodyPr anchor="ctr"/>
          <a:lstStyle/>
          <a:p>
            <a:pPr algn="ctr"/>
            <a:r>
              <a:rPr lang="en-US" sz="3800" b="1" smtClean="0"/>
              <a:t>HOẠT </a:t>
            </a:r>
            <a:r>
              <a:rPr lang="en-US" sz="3800" b="1" dirty="0"/>
              <a:t>ĐỘNG TRẢI NGHIỆM 1</a:t>
            </a:r>
            <a:endParaRPr lang="en-US" sz="3800" b="1" dirty="0">
              <a:solidFill>
                <a:srgbClr val="00B050"/>
              </a:solidFill>
              <a:effectLst>
                <a:outerShdw blurRad="38100" dist="38100" dir="2700000" algn="tl">
                  <a:srgbClr val="000000">
                    <a:alpha val="43137"/>
                  </a:srgbClr>
                </a:outerShdw>
              </a:effectLst>
              <a:cs typeface="Calibri" panose="020F0502020204030204" pitchFamily="34" charset="0"/>
            </a:endParaRPr>
          </a:p>
        </p:txBody>
      </p:sp>
      <p:sp>
        <p:nvSpPr>
          <p:cNvPr id="7" name="Title 1"/>
          <p:cNvSpPr txBox="1">
            <a:spLocks/>
          </p:cNvSpPr>
          <p:nvPr/>
        </p:nvSpPr>
        <p:spPr>
          <a:xfrm>
            <a:off x="152391" y="2237510"/>
            <a:ext cx="7772400" cy="16002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itle 1"/>
          <p:cNvSpPr txBox="1">
            <a:spLocks/>
          </p:cNvSpPr>
          <p:nvPr/>
        </p:nvSpPr>
        <p:spPr>
          <a:xfrm>
            <a:off x="878881" y="3276600"/>
            <a:ext cx="6436319" cy="1816564"/>
          </a:xfrm>
          <a:prstGeom prst="rect">
            <a:avLst/>
          </a:prstGeom>
        </p:spPr>
        <p:txBody>
          <a:bodyPr vert="horz" lIns="91440" tIns="45720" rIns="91440" bIns="45720" rtlCol="0" anchor="ctr">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5000" b="1" dirty="0">
              <a:effectLst>
                <a:outerShdw blurRad="38100" dist="38100" dir="2700000" algn="tl">
                  <a:srgbClr val="000000">
                    <a:alpha val="43137"/>
                  </a:srgbClr>
                </a:outerShdw>
              </a:effectLst>
              <a:cs typeface="Calibri" panose="020F0502020204030204" pitchFamily="34" charset="0"/>
            </a:endParaRPr>
          </a:p>
        </p:txBody>
      </p:sp>
      <p:sp>
        <p:nvSpPr>
          <p:cNvPr id="9" name="Title 1"/>
          <p:cNvSpPr txBox="1">
            <a:spLocks/>
          </p:cNvSpPr>
          <p:nvPr/>
        </p:nvSpPr>
        <p:spPr>
          <a:xfrm>
            <a:off x="0" y="1780309"/>
            <a:ext cx="7924791" cy="1524000"/>
          </a:xfrm>
          <a:prstGeom prst="rect">
            <a:avLst/>
          </a:prstGeom>
        </p:spPr>
        <p:txBody>
          <a:bodyPr vert="horz" lIns="91440" tIns="45720" rIns="91440" bIns="45720" rtlCol="0" anchor="ctr">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a:solidFill>
                  <a:srgbClr val="0070C0"/>
                </a:solidFill>
              </a:rPr>
              <a:t>Sinh hoạt dưới cờ: Giao lưu “ Nét đẹp tuổi thơ”</a:t>
            </a:r>
            <a:endParaRPr lang="en-US" sz="3800" b="1" dirty="0">
              <a:solidFill>
                <a:srgbClr val="0070C0"/>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431311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 </a:t>
            </a:r>
            <a:r>
              <a:rPr lang="en-US" b="1" u="sng"/>
              <a:t>KHÁM PHÁ – KẾT NỐI</a:t>
            </a:r>
            <a:r>
              <a:rPr lang="en-US"/>
              <a:t/>
            </a:r>
            <a:br>
              <a:rPr lang="en-US"/>
            </a:br>
            <a:endParaRPr lang="en-US" dirty="0"/>
          </a:p>
        </p:txBody>
      </p:sp>
      <p:sp>
        <p:nvSpPr>
          <p:cNvPr id="3" name="Content Placeholder 2"/>
          <p:cNvSpPr>
            <a:spLocks noGrp="1"/>
          </p:cNvSpPr>
          <p:nvPr>
            <p:ph idx="1"/>
          </p:nvPr>
        </p:nvSpPr>
        <p:spPr>
          <a:xfrm>
            <a:off x="609599" y="1295401"/>
            <a:ext cx="6347714" cy="1371599"/>
          </a:xfrm>
        </p:spPr>
        <p:txBody>
          <a:bodyPr>
            <a:noAutofit/>
          </a:bodyPr>
          <a:lstStyle/>
          <a:p>
            <a:pPr marL="0" indent="0">
              <a:buNone/>
            </a:pPr>
            <a:r>
              <a:rPr lang="en-US" sz="4000" b="1" smtClean="0"/>
              <a:t>Hoạt </a:t>
            </a:r>
            <a:r>
              <a:rPr lang="en-US" sz="4000" b="1"/>
              <a:t>động 1: Chào cờ.</a:t>
            </a:r>
            <a:endParaRPr lang="en-US" sz="4000"/>
          </a:p>
          <a:p>
            <a:pPr marL="0" lvl="0" indent="0">
              <a:buNone/>
            </a:pPr>
            <a:endParaRPr lang="en-US" sz="2400" dirty="0"/>
          </a:p>
        </p:txBody>
      </p:sp>
      <p:pic>
        <p:nvPicPr>
          <p:cNvPr id="4" name="Chaoco1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133600"/>
            <a:ext cx="8610600" cy="3867150"/>
          </a:xfrm>
          <a:prstGeom prst="rect">
            <a:avLst/>
          </a:prstGeom>
        </p:spPr>
      </p:pic>
    </p:spTree>
    <p:extLst>
      <p:ext uri="{BB962C8B-B14F-4D97-AF65-F5344CB8AC3E}">
        <p14:creationId xmlns:p14="http://schemas.microsoft.com/office/powerpoint/2010/main" val="3062135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1"/>
            <a:ext cx="6934200" cy="1447800"/>
          </a:xfrm>
        </p:spPr>
        <p:txBody>
          <a:bodyPr>
            <a:noAutofit/>
          </a:bodyPr>
          <a:lstStyle/>
          <a:p>
            <a:pPr marL="0" indent="0">
              <a:buNone/>
            </a:pPr>
            <a:r>
              <a:rPr lang="en-US" sz="4000" b="1" smtClean="0">
                <a:solidFill>
                  <a:srgbClr val="FF0000"/>
                </a:solidFill>
              </a:rPr>
              <a:t>Hoạt </a:t>
            </a:r>
            <a:r>
              <a:rPr lang="en-US" sz="4000" b="1">
                <a:solidFill>
                  <a:srgbClr val="FF0000"/>
                </a:solidFill>
              </a:rPr>
              <a:t>động </a:t>
            </a:r>
            <a:r>
              <a:rPr lang="en-US" sz="4000" b="1" smtClean="0">
                <a:solidFill>
                  <a:srgbClr val="FF0000"/>
                </a:solidFill>
              </a:rPr>
              <a:t>2:</a:t>
            </a:r>
            <a:r>
              <a:rPr lang="en-US" sz="4000" b="1">
                <a:solidFill>
                  <a:srgbClr val="FF0000"/>
                </a:solidFill>
              </a:rPr>
              <a:t> </a:t>
            </a:r>
            <a:r>
              <a:rPr lang="en-US" sz="4000" b="1" smtClean="0">
                <a:solidFill>
                  <a:srgbClr val="FF0000"/>
                </a:solidFill>
              </a:rPr>
              <a:t>Giao </a:t>
            </a:r>
            <a:r>
              <a:rPr lang="en-US" sz="4000" b="1">
                <a:solidFill>
                  <a:srgbClr val="FF0000"/>
                </a:solidFill>
              </a:rPr>
              <a:t>lưu “ Nét đẹp tuổi thơ”</a:t>
            </a:r>
            <a:endParaRPr lang="en-US" sz="4000">
              <a:solidFill>
                <a:srgbClr val="FF0000"/>
              </a:solidFill>
            </a:endParaRPr>
          </a:p>
          <a:p>
            <a:pPr marL="0" indent="0">
              <a:buNone/>
            </a:pPr>
            <a:endParaRPr lang="en-US" sz="4000">
              <a:solidFill>
                <a:srgbClr val="FF0000"/>
              </a:solidFill>
            </a:endParaRPr>
          </a:p>
          <a:p>
            <a:pPr marL="0" indent="0">
              <a:buNone/>
            </a:pPr>
            <a:endParaRPr lang="en-US" sz="2400"/>
          </a:p>
          <a:p>
            <a:endParaRPr lang="en-US" sz="2400" dirty="0"/>
          </a:p>
          <a:p>
            <a:endParaRPr lang="en-US" sz="2400" dirty="0"/>
          </a:p>
        </p:txBody>
      </p:sp>
    </p:spTree>
    <p:extLst>
      <p:ext uri="{BB962C8B-B14F-4D97-AF65-F5344CB8AC3E}">
        <p14:creationId xmlns:p14="http://schemas.microsoft.com/office/powerpoint/2010/main" val="422996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05800" cy="6477000"/>
          </a:xfrm>
        </p:spPr>
        <p:txBody>
          <a:bodyPr>
            <a:normAutofit fontScale="90000"/>
          </a:bodyPr>
          <a:lstStyle/>
          <a:p>
            <a:r>
              <a:rPr lang="en-US" b="1"/>
              <a:t>* Bước 1:</a:t>
            </a:r>
            <a:r>
              <a:rPr lang="en-US"/>
              <a:t> </a:t>
            </a:r>
            <a:r>
              <a:rPr lang="en-US">
                <a:solidFill>
                  <a:schemeClr val="tx1"/>
                </a:solidFill>
              </a:rPr>
              <a:t>TPT tuyên bố lý do giao lưu” Nét đẹp tuổi thơ”</a:t>
            </a:r>
            <a:br>
              <a:rPr lang="en-US">
                <a:solidFill>
                  <a:schemeClr val="tx1"/>
                </a:solidFill>
              </a:rPr>
            </a:br>
            <a:r>
              <a:rPr lang="en-US" b="1"/>
              <a:t>*Bước 2:</a:t>
            </a:r>
            <a:r>
              <a:rPr lang="en-US"/>
              <a:t> </a:t>
            </a:r>
            <a:r>
              <a:rPr lang="en-US">
                <a:solidFill>
                  <a:schemeClr val="tx1"/>
                </a:solidFill>
              </a:rPr>
              <a:t>Lớp trực tuần giới thiệu lần lượt các màn trình diễn trang phục phù hợp với từng loại hoạt động của các lớp trong nền nhạc tạo nên không khí sôi động. </a:t>
            </a:r>
            <a:br>
              <a:rPr lang="en-US">
                <a:solidFill>
                  <a:schemeClr val="tx1"/>
                </a:solidFill>
              </a:rPr>
            </a:br>
            <a:r>
              <a:rPr lang="en-US">
                <a:solidFill>
                  <a:schemeClr val="tx1"/>
                </a:solidFill>
              </a:rPr>
              <a:t>- Trang phục đi học nam, nữ.</a:t>
            </a:r>
            <a:br>
              <a:rPr lang="en-US">
                <a:solidFill>
                  <a:schemeClr val="tx1"/>
                </a:solidFill>
              </a:rPr>
            </a:br>
            <a:r>
              <a:rPr lang="en-US">
                <a:solidFill>
                  <a:schemeClr val="tx1"/>
                </a:solidFill>
              </a:rPr>
              <a:t>- Trang phục tham gia thể thao.</a:t>
            </a:r>
            <a:br>
              <a:rPr lang="en-US">
                <a:solidFill>
                  <a:schemeClr val="tx1"/>
                </a:solidFill>
              </a:rPr>
            </a:br>
            <a:r>
              <a:rPr lang="en-US">
                <a:solidFill>
                  <a:schemeClr val="tx1"/>
                </a:solidFill>
              </a:rPr>
              <a:t>- Trang phục lao động nam, nữ.</a:t>
            </a:r>
            <a:br>
              <a:rPr lang="en-US">
                <a:solidFill>
                  <a:schemeClr val="tx1"/>
                </a:solidFill>
              </a:rPr>
            </a:br>
            <a:r>
              <a:rPr lang="en-US">
                <a:solidFill>
                  <a:schemeClr val="tx1"/>
                </a:solidFill>
              </a:rPr>
              <a:t>- Trang phục đi chơi nam, nữ.</a:t>
            </a:r>
            <a:br>
              <a:rPr lang="en-US">
                <a:solidFill>
                  <a:schemeClr val="tx1"/>
                </a:solidFill>
              </a:rPr>
            </a:br>
            <a:endParaRPr lang="en-US" dirty="0">
              <a:solidFill>
                <a:schemeClr val="tx1"/>
              </a:solidFill>
            </a:endParaRPr>
          </a:p>
        </p:txBody>
      </p:sp>
    </p:spTree>
    <p:extLst>
      <p:ext uri="{BB962C8B-B14F-4D97-AF65-F5344CB8AC3E}">
        <p14:creationId xmlns:p14="http://schemas.microsoft.com/office/powerpoint/2010/main" val="1052730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772401" cy="5431764"/>
          </a:xfrm>
        </p:spPr>
        <p:txBody>
          <a:bodyPr>
            <a:normAutofit fontScale="90000"/>
          </a:bodyPr>
          <a:lstStyle/>
          <a:p>
            <a:r>
              <a:rPr lang="en-US"/>
              <a:t>*Bước 3: TPT đưa ra các câu hỏi và tình huống về ứng xử để Hstham gia trả lời.</a:t>
            </a:r>
            <a:r>
              <a:rPr lang="en-US"/>
              <a:t/>
            </a:r>
            <a:br>
              <a:rPr lang="en-US"/>
            </a:br>
            <a:r>
              <a:rPr lang="en-US"/>
              <a:t>Sau mỗi câu trả lời cho câu hỏi, tình huống đặt ra, TPT khuyến khích những câu trả lời đa dạng, khác nhau nhằm tạo cơ hội cho nhiều em được tham gia, đồng thời để các em thấy được nội dung vấn đề một cách toàn diện và sâu sắc hơn.</a:t>
            </a:r>
            <a:br>
              <a:rPr lang="en-US"/>
            </a:br>
            <a:endParaRPr lang="en-US" dirty="0">
              <a:solidFill>
                <a:schemeClr val="tx1"/>
              </a:solidFill>
            </a:endParaRPr>
          </a:p>
        </p:txBody>
      </p:sp>
      <p:sp>
        <p:nvSpPr>
          <p:cNvPr id="3" name="Content Placeholder 2"/>
          <p:cNvSpPr>
            <a:spLocks noGrp="1"/>
          </p:cNvSpPr>
          <p:nvPr>
            <p:ph idx="1"/>
          </p:nvPr>
        </p:nvSpPr>
        <p:spPr/>
        <p:txBody>
          <a:bodyPr>
            <a:noAutofit/>
          </a:bodyPr>
          <a:lstStyle/>
          <a:p>
            <a:pPr marL="0" indent="0">
              <a:buNone/>
            </a:pPr>
            <a:r>
              <a:rPr lang="en-US" sz="2400"/>
              <a:t> </a:t>
            </a:r>
          </a:p>
          <a:p>
            <a:endParaRPr lang="en-US" sz="2400" dirty="0"/>
          </a:p>
          <a:p>
            <a:endParaRPr lang="en-US" sz="2400" dirty="0"/>
          </a:p>
        </p:txBody>
      </p:sp>
      <p:cxnSp>
        <p:nvCxnSpPr>
          <p:cNvPr id="4" name="Straight Connector 3"/>
          <p:cNvCxnSpPr/>
          <p:nvPr/>
        </p:nvCxnSpPr>
        <p:spPr>
          <a:xfrm>
            <a:off x="1206500" y="9258300"/>
            <a:ext cx="6353175" cy="0"/>
          </a:xfrm>
          <a:prstGeom prst="line">
            <a:avLst/>
          </a:prstGeom>
        </p:spPr>
        <p:style>
          <a:lnRef idx="1">
            <a:schemeClr val="dk1"/>
          </a:lnRef>
          <a:fillRef idx="0">
            <a:schemeClr val="dk1"/>
          </a:fillRef>
          <a:effectRef idx="0">
            <a:schemeClr val="dk1"/>
          </a:effectRef>
          <a:fontRef idx="minor">
            <a:schemeClr val="tx1"/>
          </a:fontRef>
        </p:style>
      </p:cxnSp>
      <p:sp>
        <p:nvSpPr>
          <p:cNvPr id="7" name="Rectangle 4"/>
          <p:cNvSpPr>
            <a:spLocks noChangeArrowheads="1"/>
          </p:cNvSpPr>
          <p:nvPr/>
        </p:nvSpPr>
        <p:spPr bwMode="auto">
          <a:xfrm>
            <a:off x="152400" y="455712"/>
            <a:ext cx="2439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400800" algn="l"/>
              </a:tabLst>
              <a:defRPr>
                <a:solidFill>
                  <a:schemeClr val="tx1"/>
                </a:solidFill>
                <a:latin typeface="Arial" panose="020B0604020202020204" pitchFamily="34" charset="0"/>
              </a:defRPr>
            </a:lvl1pPr>
            <a:lvl2pPr eaLnBrk="0" fontAlgn="base" hangingPunct="0">
              <a:spcBef>
                <a:spcPct val="0"/>
              </a:spcBef>
              <a:spcAft>
                <a:spcPct val="0"/>
              </a:spcAft>
              <a:tabLst>
                <a:tab pos="6400800" algn="l"/>
              </a:tabLst>
              <a:defRPr>
                <a:solidFill>
                  <a:schemeClr val="tx1"/>
                </a:solidFill>
                <a:latin typeface="Arial" panose="020B0604020202020204" pitchFamily="34" charset="0"/>
              </a:defRPr>
            </a:lvl2pPr>
            <a:lvl3pPr eaLnBrk="0" fontAlgn="base" hangingPunct="0">
              <a:spcBef>
                <a:spcPct val="0"/>
              </a:spcBef>
              <a:spcAft>
                <a:spcPct val="0"/>
              </a:spcAft>
              <a:tabLst>
                <a:tab pos="6400800" algn="l"/>
              </a:tabLst>
              <a:defRPr>
                <a:solidFill>
                  <a:schemeClr val="tx1"/>
                </a:solidFill>
                <a:latin typeface="Arial" panose="020B0604020202020204" pitchFamily="34" charset="0"/>
              </a:defRPr>
            </a:lvl3pPr>
            <a:lvl4pPr eaLnBrk="0" fontAlgn="base" hangingPunct="0">
              <a:spcBef>
                <a:spcPct val="0"/>
              </a:spcBef>
              <a:spcAft>
                <a:spcPct val="0"/>
              </a:spcAft>
              <a:tabLst>
                <a:tab pos="6400800" algn="l"/>
              </a:tabLst>
              <a:defRPr>
                <a:solidFill>
                  <a:schemeClr val="tx1"/>
                </a:solidFill>
                <a:latin typeface="Arial" panose="020B0604020202020204" pitchFamily="34" charset="0"/>
              </a:defRPr>
            </a:lvl4pPr>
            <a:lvl5pPr eaLnBrk="0" fontAlgn="base" hangingPunct="0">
              <a:spcBef>
                <a:spcPct val="0"/>
              </a:spcBef>
              <a:spcAft>
                <a:spcPct val="0"/>
              </a:spcAft>
              <a:tabLst>
                <a:tab pos="6400800" algn="l"/>
              </a:tabLst>
              <a:defRPr>
                <a:solidFill>
                  <a:schemeClr val="tx1"/>
                </a:solidFill>
                <a:latin typeface="Arial" panose="020B0604020202020204" pitchFamily="34" charset="0"/>
              </a:defRPr>
            </a:lvl5pPr>
            <a:lvl6pPr eaLnBrk="0" fontAlgn="base" hangingPunct="0">
              <a:spcBef>
                <a:spcPct val="0"/>
              </a:spcBef>
              <a:spcAft>
                <a:spcPct val="0"/>
              </a:spcAft>
              <a:tabLst>
                <a:tab pos="6400800" algn="l"/>
              </a:tabLst>
              <a:defRPr>
                <a:solidFill>
                  <a:schemeClr val="tx1"/>
                </a:solidFill>
                <a:latin typeface="Arial" panose="020B0604020202020204" pitchFamily="34" charset="0"/>
              </a:defRPr>
            </a:lvl6pPr>
            <a:lvl7pPr eaLnBrk="0" fontAlgn="base" hangingPunct="0">
              <a:spcBef>
                <a:spcPct val="0"/>
              </a:spcBef>
              <a:spcAft>
                <a:spcPct val="0"/>
              </a:spcAft>
              <a:tabLst>
                <a:tab pos="6400800" algn="l"/>
              </a:tabLst>
              <a:defRPr>
                <a:solidFill>
                  <a:schemeClr val="tx1"/>
                </a:solidFill>
                <a:latin typeface="Arial" panose="020B0604020202020204" pitchFamily="34" charset="0"/>
              </a:defRPr>
            </a:lvl7pPr>
            <a:lvl8pPr eaLnBrk="0" fontAlgn="base" hangingPunct="0">
              <a:spcBef>
                <a:spcPct val="0"/>
              </a:spcBef>
              <a:spcAft>
                <a:spcPct val="0"/>
              </a:spcAft>
              <a:tabLst>
                <a:tab pos="6400800" algn="l"/>
              </a:tabLst>
              <a:defRPr>
                <a:solidFill>
                  <a:schemeClr val="tx1"/>
                </a:solidFill>
                <a:latin typeface="Arial" panose="020B0604020202020204" pitchFamily="34" charset="0"/>
              </a:defRPr>
            </a:lvl8pPr>
            <a:lvl9pPr eaLnBrk="0" fontAlgn="base" hangingPunct="0">
              <a:spcBef>
                <a:spcPct val="0"/>
              </a:spcBef>
              <a:spcAft>
                <a:spcPct val="0"/>
              </a:spcAft>
              <a:tabLst>
                <a:tab pos="64008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4632033" y="28643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400800" algn="l"/>
              </a:tabLst>
              <a:defRPr>
                <a:solidFill>
                  <a:schemeClr val="tx1"/>
                </a:solidFill>
                <a:latin typeface="Arial" panose="020B0604020202020204" pitchFamily="34" charset="0"/>
              </a:defRPr>
            </a:lvl1pPr>
            <a:lvl2pPr eaLnBrk="0" fontAlgn="base" hangingPunct="0">
              <a:spcBef>
                <a:spcPct val="0"/>
              </a:spcBef>
              <a:spcAft>
                <a:spcPct val="0"/>
              </a:spcAft>
              <a:tabLst>
                <a:tab pos="6400800" algn="l"/>
              </a:tabLst>
              <a:defRPr>
                <a:solidFill>
                  <a:schemeClr val="tx1"/>
                </a:solidFill>
                <a:latin typeface="Arial" panose="020B0604020202020204" pitchFamily="34" charset="0"/>
              </a:defRPr>
            </a:lvl2pPr>
            <a:lvl3pPr eaLnBrk="0" fontAlgn="base" hangingPunct="0">
              <a:spcBef>
                <a:spcPct val="0"/>
              </a:spcBef>
              <a:spcAft>
                <a:spcPct val="0"/>
              </a:spcAft>
              <a:tabLst>
                <a:tab pos="6400800" algn="l"/>
              </a:tabLst>
              <a:defRPr>
                <a:solidFill>
                  <a:schemeClr val="tx1"/>
                </a:solidFill>
                <a:latin typeface="Arial" panose="020B0604020202020204" pitchFamily="34" charset="0"/>
              </a:defRPr>
            </a:lvl3pPr>
            <a:lvl4pPr eaLnBrk="0" fontAlgn="base" hangingPunct="0">
              <a:spcBef>
                <a:spcPct val="0"/>
              </a:spcBef>
              <a:spcAft>
                <a:spcPct val="0"/>
              </a:spcAft>
              <a:tabLst>
                <a:tab pos="6400800" algn="l"/>
              </a:tabLst>
              <a:defRPr>
                <a:solidFill>
                  <a:schemeClr val="tx1"/>
                </a:solidFill>
                <a:latin typeface="Arial" panose="020B0604020202020204" pitchFamily="34" charset="0"/>
              </a:defRPr>
            </a:lvl4pPr>
            <a:lvl5pPr eaLnBrk="0" fontAlgn="base" hangingPunct="0">
              <a:spcBef>
                <a:spcPct val="0"/>
              </a:spcBef>
              <a:spcAft>
                <a:spcPct val="0"/>
              </a:spcAft>
              <a:tabLst>
                <a:tab pos="6400800" algn="l"/>
              </a:tabLst>
              <a:defRPr>
                <a:solidFill>
                  <a:schemeClr val="tx1"/>
                </a:solidFill>
                <a:latin typeface="Arial" panose="020B0604020202020204" pitchFamily="34" charset="0"/>
              </a:defRPr>
            </a:lvl5pPr>
            <a:lvl6pPr eaLnBrk="0" fontAlgn="base" hangingPunct="0">
              <a:spcBef>
                <a:spcPct val="0"/>
              </a:spcBef>
              <a:spcAft>
                <a:spcPct val="0"/>
              </a:spcAft>
              <a:tabLst>
                <a:tab pos="6400800" algn="l"/>
              </a:tabLst>
              <a:defRPr>
                <a:solidFill>
                  <a:schemeClr val="tx1"/>
                </a:solidFill>
                <a:latin typeface="Arial" panose="020B0604020202020204" pitchFamily="34" charset="0"/>
              </a:defRPr>
            </a:lvl6pPr>
            <a:lvl7pPr eaLnBrk="0" fontAlgn="base" hangingPunct="0">
              <a:spcBef>
                <a:spcPct val="0"/>
              </a:spcBef>
              <a:spcAft>
                <a:spcPct val="0"/>
              </a:spcAft>
              <a:tabLst>
                <a:tab pos="6400800" algn="l"/>
              </a:tabLst>
              <a:defRPr>
                <a:solidFill>
                  <a:schemeClr val="tx1"/>
                </a:solidFill>
                <a:latin typeface="Arial" panose="020B0604020202020204" pitchFamily="34" charset="0"/>
              </a:defRPr>
            </a:lvl7pPr>
            <a:lvl8pPr eaLnBrk="0" fontAlgn="base" hangingPunct="0">
              <a:spcBef>
                <a:spcPct val="0"/>
              </a:spcBef>
              <a:spcAft>
                <a:spcPct val="0"/>
              </a:spcAft>
              <a:tabLst>
                <a:tab pos="6400800" algn="l"/>
              </a:tabLst>
              <a:defRPr>
                <a:solidFill>
                  <a:schemeClr val="tx1"/>
                </a:solidFill>
                <a:latin typeface="Arial" panose="020B0604020202020204" pitchFamily="34" charset="0"/>
              </a:defRPr>
            </a:lvl8pPr>
            <a:lvl9pPr eaLnBrk="0" fontAlgn="base" hangingPunct="0">
              <a:spcBef>
                <a:spcPct val="0"/>
              </a:spcBef>
              <a:spcAft>
                <a:spcPct val="0"/>
              </a:spcAft>
              <a:tabLst>
                <a:tab pos="64008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400800" algn="l"/>
              </a:tabLst>
            </a:pPr>
            <a:r>
              <a:rPr kumimoji="0" lang="en-US" sz="1800" b="0" i="0" u="none" strike="noStrike" cap="none" normalizeH="0" baseline="0" smtClean="0">
                <a:ln>
                  <a:noFill/>
                </a:ln>
                <a:solidFill>
                  <a:schemeClr val="tx1"/>
                </a:solidFill>
                <a:effectLst/>
                <a:latin typeface="Arial" panose="020B0604020202020204" pitchFamily="34" charset="0"/>
              </a:rPr>
              <a:t/>
            </a: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451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7315200" cy="6248400"/>
          </a:xfrm>
        </p:spPr>
        <p:txBody>
          <a:bodyPr/>
          <a:lstStyle/>
          <a:p>
            <a:pPr marL="0" indent="0">
              <a:buNone/>
            </a:pPr>
            <a:r>
              <a:rPr lang="en-US" sz="2800">
                <a:solidFill>
                  <a:srgbClr val="FF0000"/>
                </a:solidFill>
              </a:rPr>
              <a:t>* Bước 4:</a:t>
            </a:r>
          </a:p>
          <a:p>
            <a:pPr marL="0" indent="0">
              <a:buNone/>
            </a:pPr>
            <a:r>
              <a:rPr lang="en-US" sz="2800"/>
              <a:t>TPT nêu câu hỏi: Theo em điều gì làm nên nét đẹp tuổi thơ?</a:t>
            </a:r>
          </a:p>
          <a:p>
            <a:pPr marL="0" indent="0">
              <a:buNone/>
            </a:pPr>
            <a:r>
              <a:rPr lang="en-US" sz="2800"/>
              <a:t>Khích lệ HS toàn trường tham gia chia sẻ</a:t>
            </a:r>
          </a:p>
          <a:p>
            <a:pPr marL="0" indent="0">
              <a:buNone/>
            </a:pPr>
            <a:r>
              <a:rPr lang="en-US" sz="2800"/>
              <a:t>-TPT khái quát ý kiến của HS và kết luận những ý chính thể hiện nét đẹp tuổi thơ.</a:t>
            </a:r>
          </a:p>
          <a:p>
            <a:pPr marL="0" indent="0">
              <a:buNone/>
            </a:pPr>
            <a:r>
              <a:rPr lang="en-US" sz="2800"/>
              <a:t>+ Vẻ đẹp bình dị bên ngoài với các bộ trang phục phù hợp</a:t>
            </a:r>
          </a:p>
          <a:p>
            <a:pPr marL="0" indent="0">
              <a:buNone/>
            </a:pPr>
            <a:r>
              <a:rPr lang="en-US" sz="2800"/>
              <a:t>+ vẻ đẹp chân thành, hồn nhiên, trong sáng trong giao tiếp ứng xử.</a:t>
            </a:r>
          </a:p>
          <a:p>
            <a:pPr marL="0" indent="0">
              <a:buNone/>
            </a:pPr>
            <a:endParaRPr lang="en-US"/>
          </a:p>
        </p:txBody>
      </p:sp>
    </p:spTree>
    <p:extLst>
      <p:ext uri="{BB962C8B-B14F-4D97-AF65-F5344CB8AC3E}">
        <p14:creationId xmlns:p14="http://schemas.microsoft.com/office/powerpoint/2010/main" val="2734744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609600"/>
            <a:ext cx="6423912" cy="2057400"/>
          </a:xfrm>
        </p:spPr>
        <p:txBody>
          <a:bodyPr>
            <a:noAutofit/>
          </a:bodyPr>
          <a:lstStyle/>
          <a:p>
            <a:r>
              <a:rPr lang="en-US" sz="4000" b="1" i="1"/>
              <a:t>Củng cố, dặn dò:</a:t>
            </a:r>
            <a:r>
              <a:rPr lang="en-US" sz="4000">
                <a:solidFill>
                  <a:srgbClr val="00B0F0"/>
                </a:solidFill>
              </a:rPr>
              <a:t/>
            </a:r>
            <a:br>
              <a:rPr lang="en-US" sz="4000">
                <a:solidFill>
                  <a:srgbClr val="00B0F0"/>
                </a:solidFill>
              </a:rPr>
            </a:br>
            <a:endParaRPr lang="en-US" sz="4000" dirty="0">
              <a:solidFill>
                <a:srgbClr val="00B0F0"/>
              </a:solidFill>
            </a:endParaRPr>
          </a:p>
        </p:txBody>
      </p:sp>
    </p:spTree>
    <p:extLst>
      <p:ext uri="{BB962C8B-B14F-4D97-AF65-F5344CB8AC3E}">
        <p14:creationId xmlns:p14="http://schemas.microsoft.com/office/powerpoint/2010/main" val="2903476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ustom 1">
      <a:majorFont>
        <a:latin typeface="Cambria"/>
        <a:ea typeface=""/>
        <a:cs typeface=""/>
      </a:majorFont>
      <a:minorFont>
        <a:latin typeface="Cambria"/>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4461</TotalTime>
  <Words>173</Words>
  <Application>Microsoft Office PowerPoint</Application>
  <PresentationFormat>On-screen Show (4:3)</PresentationFormat>
  <Paragraphs>21</Paragraphs>
  <Slides>7</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Cambria</vt:lpstr>
      <vt:lpstr>Times New Roman</vt:lpstr>
      <vt:lpstr>Wingdings 3</vt:lpstr>
      <vt:lpstr>Facet</vt:lpstr>
      <vt:lpstr>HOẠT ĐỘNG TRẢI NGHIỆM 1</vt:lpstr>
      <vt:lpstr> KHÁM PHÁ – KẾT NỐI </vt:lpstr>
      <vt:lpstr>PowerPoint Presentation</vt:lpstr>
      <vt:lpstr>* Bước 1: TPT tuyên bố lý do giao lưu” Nét đẹp tuổi thơ” *Bước 2: Lớp trực tuần giới thiệu lần lượt các màn trình diễn trang phục phù hợp với từng loại hoạt động của các lớp trong nền nhạc tạo nên không khí sôi động.  - Trang phục đi học nam, nữ. - Trang phục tham gia thể thao. - Trang phục lao động nam, nữ. - Trang phục đi chơi nam, nữ. </vt:lpstr>
      <vt:lpstr>*Bước 3: TPT đưa ra các câu hỏi và tình huống về ứng xử để Hstham gia trả lời. Sau mỗi câu trả lời cho câu hỏi, tình huống đặt ra, TPT khuyến khích những câu trả lời đa dạng, khác nhau nhằm tạo cơ hội cho nhiều em được tham gia, đồng thời để các em thấy được nội dung vấn đề một cách toàn diện và sâu sắc hơn. </vt:lpstr>
      <vt:lpstr>PowerPoint Presentation</vt:lpstr>
      <vt:lpstr>Củng cố, dặn dò: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Nguyen </cp:lastModifiedBy>
  <cp:revision>273</cp:revision>
  <dcterms:created xsi:type="dcterms:W3CDTF">2006-08-16T00:00:00Z</dcterms:created>
  <dcterms:modified xsi:type="dcterms:W3CDTF">2020-08-24T05:41:07Z</dcterms:modified>
</cp:coreProperties>
</file>