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96" r:id="rId3"/>
  </p:sldMasterIdLst>
  <p:notesMasterIdLst>
    <p:notesMasterId r:id="rId31"/>
  </p:notesMasterIdLst>
  <p:sldIdLst>
    <p:sldId id="446" r:id="rId4"/>
    <p:sldId id="444" r:id="rId5"/>
    <p:sldId id="632" r:id="rId6"/>
    <p:sldId id="496" r:id="rId7"/>
    <p:sldId id="261" r:id="rId8"/>
    <p:sldId id="262" r:id="rId9"/>
    <p:sldId id="275" r:id="rId10"/>
    <p:sldId id="266" r:id="rId11"/>
    <p:sldId id="620" r:id="rId12"/>
    <p:sldId id="4411" r:id="rId13"/>
    <p:sldId id="621" r:id="rId14"/>
    <p:sldId id="622" r:id="rId15"/>
    <p:sldId id="623" r:id="rId16"/>
    <p:sldId id="624" r:id="rId17"/>
    <p:sldId id="265" r:id="rId18"/>
    <p:sldId id="625" r:id="rId19"/>
    <p:sldId id="626" r:id="rId20"/>
    <p:sldId id="627" r:id="rId21"/>
    <p:sldId id="629" r:id="rId22"/>
    <p:sldId id="628" r:id="rId23"/>
    <p:sldId id="630" r:id="rId24"/>
    <p:sldId id="488" r:id="rId25"/>
    <p:sldId id="631" r:id="rId26"/>
    <p:sldId id="634" r:id="rId27"/>
    <p:sldId id="636" r:id="rId28"/>
    <p:sldId id="4412" r:id="rId29"/>
    <p:sldId id="4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159041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25</a:t>
            </a:fld>
            <a:endParaRPr lang="en-US"/>
          </a:p>
        </p:txBody>
      </p:sp>
    </p:spTree>
    <p:extLst>
      <p:ext uri="{BB962C8B-B14F-4D97-AF65-F5344CB8AC3E}">
        <p14:creationId xmlns:p14="http://schemas.microsoft.com/office/powerpoint/2010/main" val="2097119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4715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9/15/2025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4.png"/><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descr="A red and green text on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sz="3400" b="1" i="0" dirty="0">
                  <a:solidFill>
                    <a:srgbClr val="FF0000"/>
                  </a:solidFill>
                  <a:effectLst/>
                </a:rPr>
                <a:t>Mỗi trường hợp nói về sự khác biệt ở các khía cạnh khác nhau: về ngoại hình (tranh 1), về hoàn cảnh (tranh 2), về dân tộc ( tranh 3), về giới tính ( tranh 4).</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p:cNvPicPr>
            <a:picLocks noChangeAspect="1"/>
          </p:cNvPicPr>
          <p:nvPr/>
        </p:nvPicPr>
        <p:blipFill>
          <a:blip r:embed="rId5"/>
          <a:stretch>
            <a:fillRect/>
          </a:stretch>
        </p:blipFill>
        <p:spPr>
          <a:xfrm>
            <a:off x="442913" y="1314450"/>
            <a:ext cx="6034087" cy="218675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p:cNvPicPr>
            <a:picLocks noChangeAspect="1"/>
          </p:cNvPicPr>
          <p:nvPr/>
        </p:nvPicPr>
        <p:blipFill>
          <a:blip r:embed="rId5"/>
          <a:stretch>
            <a:fillRect/>
          </a:stretch>
        </p:blipFill>
        <p:spPr>
          <a:xfrm>
            <a:off x="304799" y="1245127"/>
            <a:ext cx="5753101" cy="2476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p:cNvPicPr>
            <a:picLocks noChangeAspect="1"/>
          </p:cNvPicPr>
          <p:nvPr/>
        </p:nvPicPr>
        <p:blipFill>
          <a:blip r:embed="rId5"/>
          <a:stretch>
            <a:fillRect/>
          </a:stretch>
        </p:blipFill>
        <p:spPr>
          <a:xfrm>
            <a:off x="428625" y="1277118"/>
            <a:ext cx="5848350" cy="23499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p:cNvGrpSpPr/>
          <p:nvPr/>
        </p:nvGrpSpPr>
        <p:grpSpPr>
          <a:xfrm>
            <a:off x="6286501" y="733426"/>
            <a:ext cx="5581650" cy="5905500"/>
            <a:chOff x="442192" y="1257300"/>
            <a:chExt cx="4495801" cy="5372481"/>
          </a:xfrm>
        </p:grpSpPr>
        <p:pic>
          <p:nvPicPr>
            <p:cNvPr id="13" name="Picture 12" descr="A picture containing text&#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p:cNvPicPr>
            <a:picLocks noChangeAspect="1"/>
          </p:cNvPicPr>
          <p:nvPr/>
        </p:nvPicPr>
        <p:blipFill>
          <a:blip r:embed="rId5"/>
          <a:stretch>
            <a:fillRect/>
          </a:stretch>
        </p:blipFill>
        <p:spPr>
          <a:xfrm>
            <a:off x="409576" y="1257299"/>
            <a:ext cx="5624512" cy="22316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2: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52012" y="14192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p:cNvGrpSpPr/>
          <p:nvPr/>
        </p:nvGrpSpPr>
        <p:grpSpPr>
          <a:xfrm>
            <a:off x="5966312" y="3162300"/>
            <a:ext cx="5816113" cy="1447800"/>
            <a:chOff x="1594337" y="1602154"/>
            <a:chExt cx="9003323" cy="3477846"/>
          </a:xfrm>
        </p:grpSpPr>
        <p:sp>
          <p:nvSpPr>
            <p:cNvPr id="15"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p:cNvGrpSpPr/>
          <p:nvPr/>
        </p:nvGrpSpPr>
        <p:grpSpPr>
          <a:xfrm>
            <a:off x="5956787" y="4905375"/>
            <a:ext cx="6006613" cy="1409700"/>
            <a:chOff x="1594337" y="1602154"/>
            <a:chExt cx="9003323" cy="3477846"/>
          </a:xfrm>
        </p:grpSpPr>
        <p:sp>
          <p:nvSpPr>
            <p:cNvPr id="23"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80587" y="809625"/>
            <a:ext cx="5816113" cy="14478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p:cNvGrpSpPr/>
          <p:nvPr/>
        </p:nvGrpSpPr>
        <p:grpSpPr>
          <a:xfrm>
            <a:off x="5871062" y="447675"/>
            <a:ext cx="6006613" cy="1143000"/>
            <a:chOff x="1594337" y="1602154"/>
            <a:chExt cx="9003323" cy="3477846"/>
          </a:xfrm>
        </p:grpSpPr>
        <p:sp>
          <p:nvSpPr>
            <p:cNvPr id="10"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p:cNvPicPr>
            <a:picLocks noChangeAspect="1"/>
          </p:cNvPicPr>
          <p:nvPr/>
        </p:nvPicPr>
        <p:blipFill rotWithShape="1">
          <a:blip r:embed="rId4">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p:cNvGrpSpPr/>
          <p:nvPr/>
        </p:nvGrpSpPr>
        <p:grpSpPr>
          <a:xfrm>
            <a:off x="2689891" y="1000565"/>
            <a:ext cx="7250368" cy="893302"/>
            <a:chOff x="3183001" y="1988840"/>
            <a:chExt cx="7250368" cy="893302"/>
          </a:xfrm>
        </p:grpSpPr>
        <p:sp>
          <p:nvSpPr>
            <p:cNvPr id="7" name="TextBox 12"/>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p:cNvGrpSpPr/>
          <p:nvPr/>
        </p:nvGrpSpPr>
        <p:grpSpPr>
          <a:xfrm>
            <a:off x="-249287" y="1666460"/>
            <a:ext cx="12227586" cy="4710938"/>
            <a:chOff x="-462988" y="2657696"/>
            <a:chExt cx="12227586" cy="3809801"/>
          </a:xfrm>
        </p:grpSpPr>
        <p:grpSp>
          <p:nvGrpSpPr>
            <p:cNvPr id="20" name="Nhóm 19"/>
            <p:cNvGrpSpPr/>
            <p:nvPr/>
          </p:nvGrpSpPr>
          <p:grpSpPr>
            <a:xfrm>
              <a:off x="1234288" y="2657696"/>
              <a:ext cx="10530310" cy="3449530"/>
              <a:chOff x="1225414" y="337973"/>
              <a:chExt cx="10530310" cy="3589822"/>
            </a:xfrm>
          </p:grpSpPr>
          <p:sp>
            <p:nvSpPr>
              <p:cNvPr id="11" name="Hình chữ nhật: Góc Tròn 10"/>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1" fmla="*/ 0 w 10530310"/>
                  <a:gd name="connsiteY0-2" fmla="*/ 593394 h 3560294"/>
                  <a:gd name="connsiteX1-3" fmla="*/ 570204 w 10530310"/>
                  <a:gd name="connsiteY1-4" fmla="*/ 0 h 3560294"/>
                  <a:gd name="connsiteX2-5" fmla="*/ 1053113 w 10530310"/>
                  <a:gd name="connsiteY2-6" fmla="*/ 0 h 3560294"/>
                  <a:gd name="connsiteX3-7" fmla="*/ 1536022 w 10530310"/>
                  <a:gd name="connsiteY3-8" fmla="*/ 0 h 3560294"/>
                  <a:gd name="connsiteX4-9" fmla="*/ 2300629 w 10530310"/>
                  <a:gd name="connsiteY4-10" fmla="*/ 0 h 3560294"/>
                  <a:gd name="connsiteX5-11" fmla="*/ 3159134 w 10530310"/>
                  <a:gd name="connsiteY5-12" fmla="*/ 0 h 3560294"/>
                  <a:gd name="connsiteX6-13" fmla="*/ 3829841 w 10530310"/>
                  <a:gd name="connsiteY6-14" fmla="*/ 0 h 3560294"/>
                  <a:gd name="connsiteX7-15" fmla="*/ 4406650 w 10530310"/>
                  <a:gd name="connsiteY7-16" fmla="*/ 0 h 3560294"/>
                  <a:gd name="connsiteX8-17" fmla="*/ 4795660 w 10530310"/>
                  <a:gd name="connsiteY8-18" fmla="*/ 0 h 3560294"/>
                  <a:gd name="connsiteX9-19" fmla="*/ 5466367 w 10530310"/>
                  <a:gd name="connsiteY9-20" fmla="*/ 0 h 3560294"/>
                  <a:gd name="connsiteX10-21" fmla="*/ 6137074 w 10530310"/>
                  <a:gd name="connsiteY10-22" fmla="*/ 0 h 3560294"/>
                  <a:gd name="connsiteX11-23" fmla="*/ 6619984 w 10530310"/>
                  <a:gd name="connsiteY11-24" fmla="*/ 0 h 3560294"/>
                  <a:gd name="connsiteX12-25" fmla="*/ 7008994 w 10530310"/>
                  <a:gd name="connsiteY12-26" fmla="*/ 0 h 3560294"/>
                  <a:gd name="connsiteX13-27" fmla="*/ 7398004 w 10530310"/>
                  <a:gd name="connsiteY13-28" fmla="*/ 0 h 3560294"/>
                  <a:gd name="connsiteX14-29" fmla="*/ 8256509 w 10530310"/>
                  <a:gd name="connsiteY14-30" fmla="*/ 0 h 3560294"/>
                  <a:gd name="connsiteX15-31" fmla="*/ 8833318 w 10530310"/>
                  <a:gd name="connsiteY15-32" fmla="*/ 0 h 3560294"/>
                  <a:gd name="connsiteX16-33" fmla="*/ 9316227 w 10530310"/>
                  <a:gd name="connsiteY16-34" fmla="*/ 0 h 3560294"/>
                  <a:gd name="connsiteX17-35" fmla="*/ 9960106 w 10530310"/>
                  <a:gd name="connsiteY17-36" fmla="*/ 0 h 3560294"/>
                  <a:gd name="connsiteX18-37" fmla="*/ 10530310 w 10530310"/>
                  <a:gd name="connsiteY18-38" fmla="*/ 593394 h 3560294"/>
                  <a:gd name="connsiteX19-39" fmla="*/ 10530310 w 10530310"/>
                  <a:gd name="connsiteY19-40" fmla="*/ 1234240 h 3560294"/>
                  <a:gd name="connsiteX20-41" fmla="*/ 10530310 w 10530310"/>
                  <a:gd name="connsiteY20-42" fmla="*/ 1875087 h 3560294"/>
                  <a:gd name="connsiteX21-43" fmla="*/ 10530310 w 10530310"/>
                  <a:gd name="connsiteY21-44" fmla="*/ 2420993 h 3560294"/>
                  <a:gd name="connsiteX22-45" fmla="*/ 10530310 w 10530310"/>
                  <a:gd name="connsiteY22-46" fmla="*/ 2966899 h 3560294"/>
                  <a:gd name="connsiteX23-47" fmla="*/ 9960106 w 10530310"/>
                  <a:gd name="connsiteY23-48" fmla="*/ 3560294 h 3560294"/>
                  <a:gd name="connsiteX24-49" fmla="*/ 9195500 w 10530310"/>
                  <a:gd name="connsiteY24-50" fmla="*/ 3560294 h 3560294"/>
                  <a:gd name="connsiteX25-51" fmla="*/ 8430893 w 10530310"/>
                  <a:gd name="connsiteY25-52" fmla="*/ 3560294 h 3560294"/>
                  <a:gd name="connsiteX26-53" fmla="*/ 7854085 w 10530310"/>
                  <a:gd name="connsiteY26-54" fmla="*/ 3560294 h 3560294"/>
                  <a:gd name="connsiteX27-55" fmla="*/ 7089479 w 10530310"/>
                  <a:gd name="connsiteY27-56" fmla="*/ 3560294 h 3560294"/>
                  <a:gd name="connsiteX28-57" fmla="*/ 6512671 w 10530310"/>
                  <a:gd name="connsiteY28-58" fmla="*/ 3560294 h 3560294"/>
                  <a:gd name="connsiteX29-59" fmla="*/ 5654165 w 10530310"/>
                  <a:gd name="connsiteY29-60" fmla="*/ 3560294 h 3560294"/>
                  <a:gd name="connsiteX30-61" fmla="*/ 5265155 w 10530310"/>
                  <a:gd name="connsiteY30-62" fmla="*/ 3560294 h 3560294"/>
                  <a:gd name="connsiteX31-63" fmla="*/ 4782246 w 10530310"/>
                  <a:gd name="connsiteY31-64" fmla="*/ 3560294 h 3560294"/>
                  <a:gd name="connsiteX32-65" fmla="*/ 4111538 w 10530310"/>
                  <a:gd name="connsiteY32-66" fmla="*/ 3560294 h 3560294"/>
                  <a:gd name="connsiteX33-67" fmla="*/ 3534730 w 10530310"/>
                  <a:gd name="connsiteY33-68" fmla="*/ 3560294 h 3560294"/>
                  <a:gd name="connsiteX34-69" fmla="*/ 3051821 w 10530310"/>
                  <a:gd name="connsiteY34-70" fmla="*/ 3560294 h 3560294"/>
                  <a:gd name="connsiteX35-71" fmla="*/ 2193316 w 10530310"/>
                  <a:gd name="connsiteY35-72" fmla="*/ 3560294 h 3560294"/>
                  <a:gd name="connsiteX36-73" fmla="*/ 1804305 w 10530310"/>
                  <a:gd name="connsiteY36-74" fmla="*/ 3560294 h 3560294"/>
                  <a:gd name="connsiteX37-75" fmla="*/ 1321396 w 10530310"/>
                  <a:gd name="connsiteY37-76" fmla="*/ 3560294 h 3560294"/>
                  <a:gd name="connsiteX38-77" fmla="*/ 570204 w 10530310"/>
                  <a:gd name="connsiteY38-78" fmla="*/ 3560294 h 3560294"/>
                  <a:gd name="connsiteX39-79" fmla="*/ 0 w 10530310"/>
                  <a:gd name="connsiteY39-80" fmla="*/ 2966899 h 3560294"/>
                  <a:gd name="connsiteX40-81" fmla="*/ 0 w 10530310"/>
                  <a:gd name="connsiteY40-82" fmla="*/ 2373523 h 3560294"/>
                  <a:gd name="connsiteX41-83" fmla="*/ 0 w 10530310"/>
                  <a:gd name="connsiteY41-84" fmla="*/ 1827617 h 3560294"/>
                  <a:gd name="connsiteX42" fmla="*/ 0 w 10530310"/>
                  <a:gd name="connsiteY42" fmla="*/ 1210505 h 3560294"/>
                  <a:gd name="connsiteX43" fmla="*/ 0 w 10530310"/>
                  <a:gd name="connsiteY43" fmla="*/ 593394 h 35602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a:fillRect/>
            </a:stretch>
          </p:blipFill>
          <p:spPr>
            <a:xfrm>
              <a:off x="-462988" y="3382113"/>
              <a:ext cx="2661314" cy="3085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899137" y="933450"/>
            <a:ext cx="9003323" cy="1752600"/>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676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05275"/>
            <a:ext cx="3981450" cy="208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494642" y="933450"/>
            <a:ext cx="10079990" cy="3975100"/>
            <a:chOff x="1189842" y="1602154"/>
            <a:chExt cx="10079990" cy="5336107"/>
          </a:xfrm>
        </p:grpSpPr>
        <p:sp>
          <p:nvSpPr>
            <p:cNvPr id="9" name="Rounded Rectangle 8"/>
            <p:cNvSpPr/>
            <p:nvPr/>
          </p:nvSpPr>
          <p:spPr>
            <a:xfrm>
              <a:off x="1189842" y="1602154"/>
              <a:ext cx="10079990" cy="5336107"/>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302872" y="1895384"/>
              <a:ext cx="9966960" cy="49192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Biết tôn trọng sự khác biệt mang lại điều gì tốt?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Nêu việc làm thể hiện tôn trọng sự khác biệt.</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Có khi nào bạn chứng kiến những lời nói, việc làm chưa thể hiện tôn trọng sự khác biệt? </a:t>
              </a:r>
            </a:p>
            <a:p>
              <a:pPr marL="0" marR="0" lvl="0" indent="0" algn="l" defTabSz="914400" rtl="0" eaLnBrk="1" fontAlgn="auto" latinLnBrk="0" hangingPunct="1">
                <a:lnSpc>
                  <a:spcPct val="150000"/>
                </a:lnSpc>
                <a:spcBef>
                  <a:spcPts val="0"/>
                </a:spcBef>
                <a:spcAft>
                  <a:spcPts val="0"/>
                </a:spcAft>
                <a:buClrTx/>
                <a:buSzTx/>
                <a:buFontTx/>
                <a:buNone/>
                <a:defRPr/>
              </a:pPr>
              <a:r>
                <a:rPr lang="en-US" sz="3400" b="1" i="0" dirty="0">
                  <a:solidFill>
                    <a:schemeClr val="tx1"/>
                  </a:solidFill>
                  <a:effectLst/>
                </a:rPr>
                <a:t>-</a:t>
              </a:r>
              <a:r>
                <a:rPr sz="3400" b="1" i="0" dirty="0">
                  <a:solidFill>
                    <a:schemeClr val="tx1"/>
                  </a:solidFill>
                  <a:effectLst/>
                </a:rPr>
                <a:t> Bạn có suy nghĩ gì về điều đó?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p:cNvPicPr>
            <a:picLocks noChangeAspect="1"/>
          </p:cNvPicPr>
          <p:nvPr/>
        </p:nvPicPr>
        <p:blipFill rotWithShape="1">
          <a:blip r:embed="rId3">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descr="A cartoon of a child with a megaphone&#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96123" y="291470"/>
            <a:ext cx="450721" cy="476724"/>
          </a:xfrm>
          <a:prstGeom prst="rect">
            <a:avLst/>
          </a:prstGeom>
        </p:spPr>
      </p:pic>
      <p:sp>
        <p:nvSpPr>
          <p:cNvPr id="11" name="Rounded Rectangle 14"/>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88206" y="0"/>
            <a:ext cx="1161476" cy="766574"/>
          </a:xfrm>
          <a:prstGeom prst="rect">
            <a:avLst/>
          </a:prstGeom>
        </p:spPr>
      </p:pic>
      <p:pic>
        <p:nvPicPr>
          <p:cNvPr id="14" name="Picture 13"/>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t="19"/>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86690" y="314325"/>
            <a:ext cx="11818620" cy="6438900"/>
          </a:xfrm>
          <a:prstGeom prst="roundRect">
            <a:avLst>
              <a:gd name="adj" fmla="val 12736"/>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709613" y="1609725"/>
            <a:ext cx="6700838" cy="2428390"/>
          </a:xfrm>
          <a:prstGeom prst="rect">
            <a:avLst/>
          </a:prstGeom>
        </p:spPr>
      </p:pic>
      <p:pic>
        <p:nvPicPr>
          <p:cNvPr id="9" name="Picture 8"/>
          <p:cNvPicPr>
            <a:picLocks noChangeAspect="1"/>
          </p:cNvPicPr>
          <p:nvPr/>
        </p:nvPicPr>
        <p:blipFill>
          <a:blip r:embed="rId4"/>
          <a:stretch>
            <a:fillRect/>
          </a:stretch>
        </p:blipFill>
        <p:spPr>
          <a:xfrm>
            <a:off x="5114924" y="3931177"/>
            <a:ext cx="6334125" cy="27267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5787" y="352425"/>
            <a:ext cx="7319963" cy="2941279"/>
          </a:xfrm>
          <a:prstGeom prst="rect">
            <a:avLst/>
          </a:prstGeom>
        </p:spPr>
      </p:pic>
      <p:pic>
        <p:nvPicPr>
          <p:cNvPr id="8" name="Picture 7"/>
          <p:cNvPicPr>
            <a:picLocks noChangeAspect="1"/>
          </p:cNvPicPr>
          <p:nvPr/>
        </p:nvPicPr>
        <p:blipFill>
          <a:blip r:embed="rId4"/>
          <a:stretch>
            <a:fillRect/>
          </a:stretch>
        </p:blipFill>
        <p:spPr>
          <a:xfrm>
            <a:off x="3524250" y="3491204"/>
            <a:ext cx="8053387" cy="31953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p:cNvSpPr/>
          <p:nvPr/>
        </p:nvSpPr>
        <p:spPr>
          <a:xfrm>
            <a:off x="266700" y="14732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62000" y="4105275"/>
            <a:ext cx="3981450" cy="2085340"/>
            <a:chOff x="892354" y="3758439"/>
            <a:chExt cx="4278451" cy="217500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p:cNvGrpSpPr/>
          <p:nvPr/>
        </p:nvGrpSpPr>
        <p:grpSpPr>
          <a:xfrm>
            <a:off x="1483847" y="933450"/>
            <a:ext cx="10090785" cy="2590800"/>
            <a:chOff x="1179047" y="1602154"/>
            <a:chExt cx="10090785" cy="3477846"/>
          </a:xfrm>
        </p:grpSpPr>
        <p:sp>
          <p:nvSpPr>
            <p:cNvPr id="9" name="Rounded Rectangle 8"/>
            <p:cNvSpPr/>
            <p:nvPr/>
          </p:nvSpPr>
          <p:spPr>
            <a:xfrm>
              <a:off x="1189842" y="1602154"/>
              <a:ext cx="10079990"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179047" y="1753031"/>
              <a:ext cx="9966960" cy="31760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Mỗi tranh nói về sự khác biệt ở khía cạnh nào?</a:t>
              </a:r>
            </a:p>
            <a:p>
              <a:pPr marL="0" marR="0" lvl="0" indent="0" algn="l" defTabSz="914400" rtl="0" eaLnBrk="1" fontAlgn="auto" latinLnBrk="0" hangingPunct="1">
                <a:lnSpc>
                  <a:spcPct val="100000"/>
                </a:lnSpc>
                <a:spcBef>
                  <a:spcPts val="0"/>
                </a:spcBef>
                <a:spcAft>
                  <a:spcPts val="0"/>
                </a:spcAft>
                <a:buClrTx/>
                <a:buSzTx/>
                <a:buFontTx/>
                <a:buNone/>
                <a:defRPr/>
              </a:pPr>
              <a:r>
                <a:rPr lang="vi-VN" sz="3400" b="0" i="0" dirty="0">
                  <a:solidFill>
                    <a:srgbClr val="000000"/>
                  </a:solidFill>
                  <a:effectLst/>
                </a:rPr>
                <a:t>-</a:t>
              </a:r>
              <a:r>
                <a:rPr lang="en-US" altLang="vi-VN" sz="3400" b="0" i="0" dirty="0">
                  <a:solidFill>
                    <a:srgbClr val="000000"/>
                  </a:solidFill>
                  <a:effectLst/>
                </a:rPr>
                <a:t> </a:t>
              </a:r>
              <a:r>
                <a:rPr lang="vi-VN" sz="3400" b="0" i="0" dirty="0">
                  <a:solidFill>
                    <a:srgbClr val="000000"/>
                  </a:solidFill>
                  <a:effectLst/>
                </a:rPr>
                <a:t>Nêu biểu hiện tôn trọng sự khác biệt của người khác trong mỗi trường hợp trên.</a:t>
              </a:r>
              <a:endParaRPr kumimoji="0" lang="vi-VN" sz="34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a:fillRect/>
          </a:stretch>
        </p:blipFill>
        <p:spPr>
          <a:xfrm>
            <a:off x="0" y="0"/>
            <a:ext cx="12191999" cy="6858000"/>
          </a:xfrm>
          <a:prstGeom prst="rect">
            <a:avLst/>
          </a:prstGeom>
        </p:spPr>
      </p:pic>
      <p:sp>
        <p:nvSpPr>
          <p:cNvPr id="4" name="Rectangle: Rounded Corners 8"/>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p:cNvGrpSpPr/>
          <p:nvPr/>
        </p:nvGrpSpPr>
        <p:grpSpPr>
          <a:xfrm>
            <a:off x="675435" y="4066773"/>
            <a:ext cx="3286694" cy="1915908"/>
            <a:chOff x="4246220" y="3133348"/>
            <a:chExt cx="3286694" cy="1915908"/>
          </a:xfrm>
        </p:grpSpPr>
        <p:sp>
          <p:nvSpPr>
            <p:cNvPr id="11" name="Rectangle: Rounded Corners 7"/>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p:cNvGrpSpPr/>
          <p:nvPr/>
        </p:nvGrpSpPr>
        <p:grpSpPr>
          <a:xfrm>
            <a:off x="8109470" y="3950584"/>
            <a:ext cx="3179304" cy="2022253"/>
            <a:chOff x="8067452" y="2847893"/>
            <a:chExt cx="3179304" cy="2022253"/>
          </a:xfrm>
        </p:grpSpPr>
        <p:sp>
          <p:nvSpPr>
            <p:cNvPr id="14" name="Rectangle: Rounded Corners 12"/>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p:cNvPicPr>
            <a:picLocks noChangeAspect="1"/>
          </p:cNvPicPr>
          <p:nvPr/>
        </p:nvPicPr>
        <p:blipFill>
          <a:blip r:embed="rId6"/>
          <a:stretch>
            <a:fillRect/>
          </a:stretch>
        </p:blipFill>
        <p:spPr>
          <a:xfrm>
            <a:off x="2823685" y="979048"/>
            <a:ext cx="6620830" cy="28044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866</Words>
  <Application>Microsoft Office PowerPoint</Application>
  <PresentationFormat>Widescreen</PresentationFormat>
  <Paragraphs>47</Paragraphs>
  <Slides>27</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SimSun</vt:lpstr>
      <vt:lpstr>Arial</vt:lpstr>
      <vt:lpstr>Calibri</vt:lpstr>
      <vt:lpstr>Calibri (Body)</vt:lpstr>
      <vt:lpstr>Calibri Light</vt:lpstr>
      <vt:lpstr>Cambria</vt:lpstr>
      <vt:lpstr>LNTH-LuoLuoNotangYuanTi 1</vt:lpstr>
      <vt:lpstr>Open Sans</vt:lpstr>
      <vt:lpstr>Times New Roman</vt:lpstr>
      <vt:lpstr>1_Custom Design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40</cp:revision>
  <dcterms:created xsi:type="dcterms:W3CDTF">2024-07-09T12:35:00Z</dcterms:created>
  <dcterms:modified xsi:type="dcterms:W3CDTF">2025-09-15T09:31:21Z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359DD8BF9DC9487BB79589EC70643664_12</vt:lpwstr>
  </property>
  <property fmtid="{D5CDD505-2E9C-101B-9397-08002B2CF9AE}" pid="3" name="KSOProductBuildVer">
    <vt:lpwstr>1033-12.2.0.18283</vt:lpwstr>
  </property>
</Properties>
</file>