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85" r:id="rId2"/>
    <p:sldId id="388" r:id="rId3"/>
    <p:sldId id="383" r:id="rId4"/>
    <p:sldId id="387" r:id="rId5"/>
    <p:sldId id="407" r:id="rId6"/>
    <p:sldId id="392" r:id="rId7"/>
    <p:sldId id="393" r:id="rId8"/>
    <p:sldId id="396" r:id="rId9"/>
    <p:sldId id="406" r:id="rId10"/>
    <p:sldId id="405" r:id="rId11"/>
    <p:sldId id="394" r:id="rId12"/>
    <p:sldId id="395" r:id="rId13"/>
    <p:sldId id="389" r:id="rId14"/>
    <p:sldId id="397" r:id="rId15"/>
    <p:sldId id="398" r:id="rId16"/>
    <p:sldId id="399" r:id="rId17"/>
    <p:sldId id="401" r:id="rId18"/>
    <p:sldId id="402" r:id="rId19"/>
    <p:sldId id="403" r:id="rId20"/>
    <p:sldId id="390" r:id="rId21"/>
    <p:sldId id="4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55" autoAdjust="0"/>
    <p:restoredTop sz="93447" autoAdjust="0"/>
  </p:normalViewPr>
  <p:slideViewPr>
    <p:cSldViewPr snapToGrid="0">
      <p:cViewPr varScale="1">
        <p:scale>
          <a:sx n="104" d="100"/>
          <a:sy n="104" d="100"/>
        </p:scale>
        <p:origin x="12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10/9/2025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p:txBody>
          <a:bodyPr/>
          <a:lstStyle/>
          <a:p>
            <a:fld id="{22FDF1A7-2853-4E38-999E-D05F50B1AA97}" type="datetimeFigureOut">
              <a:rPr lang="vi-VN" smtClean="0"/>
              <a:t>10/09/2025</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s://www.facebook.com/groups/629898828017053"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33B427-DAD6-838C-3A5B-12C49FB88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DF1A7-2853-4E38-999E-D05F50B1AA97}" type="datetimeFigureOut">
              <a:rPr lang="vi-VN" smtClean="0"/>
              <a:t>10/09/2025</a:t>
            </a:fld>
            <a:endParaRPr lang="vi-VN"/>
          </a:p>
        </p:txBody>
      </p:sp>
      <p:sp>
        <p:nvSpPr>
          <p:cNvPr id="5" name="Footer Placeholder 4">
            <a:extLst>
              <a:ext uri="{FF2B5EF4-FFF2-40B4-BE49-F238E27FC236}">
                <a16:creationId xmlns:a16="http://schemas.microsoft.com/office/drawing/2014/main" id="{59BE36FD-4A84-4F79-6505-FC7241561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F3442F5-FA4D-380A-A5F5-8863653D8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0901D-9458-4B3D-A793-1DB1A0A8BAB1}" type="slidenum">
              <a:rPr lang="vi-VN" smtClean="0"/>
              <a:t>‹#›</a:t>
            </a:fld>
            <a:endParaRPr lang="vi-VN"/>
          </a:p>
        </p:txBody>
      </p:sp>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074F2B-5503-7BB9-8299-44C755932E39}"/>
              </a:ext>
            </a:extLst>
          </p:cNvPr>
          <p:cNvPicPr>
            <a:picLocks noChangeAspect="1"/>
          </p:cNvPicPr>
          <p:nvPr userDrawn="1"/>
        </p:nvPicPr>
        <p:blipFill rotWithShape="1">
          <a:blip r:embed="rId4"/>
          <a:srcRect t="3549" r="737"/>
          <a:stretch/>
        </p:blipFill>
        <p:spPr>
          <a:xfrm>
            <a:off x="4325307" y="-1"/>
            <a:ext cx="7891320" cy="2646061"/>
          </a:xfrm>
          <a:prstGeom prst="rect">
            <a:avLst/>
          </a:prstGeom>
        </p:spPr>
      </p:pic>
      <p:pic>
        <p:nvPicPr>
          <p:cNvPr id="9" name="Picture 8">
            <a:extLst>
              <a:ext uri="{FF2B5EF4-FFF2-40B4-BE49-F238E27FC236}">
                <a16:creationId xmlns:a16="http://schemas.microsoft.com/office/drawing/2014/main" id="{762F2A3A-0446-A895-4211-49F20E18BC90}"/>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sp>
        <p:nvSpPr>
          <p:cNvPr id="3" name="TextBox 3">
            <a:extLst>
              <a:ext uri="{FF2B5EF4-FFF2-40B4-BE49-F238E27FC236}">
                <a16:creationId xmlns:a16="http://schemas.microsoft.com/office/drawing/2014/main" id="{A448828A-0DEA-BBAF-AD7C-F8F7CF5FEE02}"/>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6">
            <a:extLst>
              <a:ext uri="{FF2B5EF4-FFF2-40B4-BE49-F238E27FC236}">
                <a16:creationId xmlns:a16="http://schemas.microsoft.com/office/drawing/2014/main" id="{2EA70F1D-E397-34DA-ED5D-C8041B02C92D}"/>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1" name="Picture 6">
            <a:extLst>
              <a:ext uri="{FF2B5EF4-FFF2-40B4-BE49-F238E27FC236}">
                <a16:creationId xmlns:a16="http://schemas.microsoft.com/office/drawing/2014/main" id="{9704B4F1-EA24-BDBB-CAE7-AE2FD8E2602A}"/>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2" name="Picture 6">
            <a:extLst>
              <a:ext uri="{FF2B5EF4-FFF2-40B4-BE49-F238E27FC236}">
                <a16:creationId xmlns:a16="http://schemas.microsoft.com/office/drawing/2014/main" id="{7C00E405-FA2B-C5E2-901B-123ECA469438}"/>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3" name="Picture 6">
            <a:extLst>
              <a:ext uri="{FF2B5EF4-FFF2-40B4-BE49-F238E27FC236}">
                <a16:creationId xmlns:a16="http://schemas.microsoft.com/office/drawing/2014/main" id="{41D0337C-09C1-093C-A557-72C3BD60442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4" name="Picture 6">
            <a:extLst>
              <a:ext uri="{FF2B5EF4-FFF2-40B4-BE49-F238E27FC236}">
                <a16:creationId xmlns:a16="http://schemas.microsoft.com/office/drawing/2014/main" id="{0138823A-B132-AD9E-209E-4D0F081F6801}"/>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5" name="Picture 6">
            <a:extLst>
              <a:ext uri="{FF2B5EF4-FFF2-40B4-BE49-F238E27FC236}">
                <a16:creationId xmlns:a16="http://schemas.microsoft.com/office/drawing/2014/main" id="{D3459BB8-616F-300E-3AF9-3655992BA0E3}"/>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6" name="Picture 6">
            <a:extLst>
              <a:ext uri="{FF2B5EF4-FFF2-40B4-BE49-F238E27FC236}">
                <a16:creationId xmlns:a16="http://schemas.microsoft.com/office/drawing/2014/main" id="{54EE566D-954B-3A9B-8645-6057E152E77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7" name="Picture 6">
            <a:extLst>
              <a:ext uri="{FF2B5EF4-FFF2-40B4-BE49-F238E27FC236}">
                <a16:creationId xmlns:a16="http://schemas.microsoft.com/office/drawing/2014/main" id="{14A5F3B2-7913-6154-9D74-3EDE8BF4730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8" name="Hình ảnh 31">
            <a:extLst>
              <a:ext uri="{FF2B5EF4-FFF2-40B4-BE49-F238E27FC236}">
                <a16:creationId xmlns:a16="http://schemas.microsoft.com/office/drawing/2014/main" id="{29BD238E-EA5D-4946-A2FB-3442AD15377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19" name="Hình ảnh 32">
            <a:extLst>
              <a:ext uri="{FF2B5EF4-FFF2-40B4-BE49-F238E27FC236}">
                <a16:creationId xmlns:a16="http://schemas.microsoft.com/office/drawing/2014/main" id="{C56ED220-0E47-7692-7596-AA8C660F5C66}"/>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3C133-B741-4AA9-D071-E30A7632FE5E}"/>
              </a:ext>
            </a:extLst>
          </p:cNvPr>
          <p:cNvPicPr>
            <a:picLocks noChangeAspect="1"/>
          </p:cNvPicPr>
          <p:nvPr/>
        </p:nvPicPr>
        <p:blipFill>
          <a:blip r:embed="rId3"/>
          <a:stretch>
            <a:fillRect/>
          </a:stretch>
        </p:blipFill>
        <p:spPr>
          <a:xfrm>
            <a:off x="-19737" y="5641"/>
            <a:ext cx="12551779" cy="6969650"/>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standing in a line&#10;&#10;Description automatically generated">
            <a:extLst>
              <a:ext uri="{FF2B5EF4-FFF2-40B4-BE49-F238E27FC236}">
                <a16:creationId xmlns:a16="http://schemas.microsoft.com/office/drawing/2014/main" id="{0CAE42BB-20C6-5E70-36D4-051B85CDAC1E}"/>
              </a:ext>
            </a:extLst>
          </p:cNvPr>
          <p:cNvPicPr>
            <a:picLocks noChangeAspect="1"/>
          </p:cNvPicPr>
          <p:nvPr/>
        </p:nvPicPr>
        <p:blipFill rotWithShape="1">
          <a:blip r:embed="rId4"/>
          <a:srcRect t="9151" r="2" b="2"/>
          <a:stretch/>
        </p:blipFill>
        <p:spPr>
          <a:xfrm>
            <a:off x="7911330" y="2822238"/>
            <a:ext cx="4332516" cy="416511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1" name="Picture 20" descr="A cartoon of a child and child holding a flag&#10;&#10;Description automatically generated">
            <a:extLst>
              <a:ext uri="{FF2B5EF4-FFF2-40B4-BE49-F238E27FC236}">
                <a16:creationId xmlns:a16="http://schemas.microsoft.com/office/drawing/2014/main" id="{6FB874BC-2560-6C38-9725-B1B6177895A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543878" y="3923224"/>
            <a:ext cx="2993752" cy="2993752"/>
          </a:xfrm>
          <a:prstGeom prst="rect">
            <a:avLst/>
          </a:prstGeom>
        </p:spPr>
      </p:pic>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7"/>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33" name="Picture 32">
            <a:extLst>
              <a:ext uri="{FF2B5EF4-FFF2-40B4-BE49-F238E27FC236}">
                <a16:creationId xmlns:a16="http://schemas.microsoft.com/office/drawing/2014/main" id="{A1EA049A-7750-1927-DCB1-F8BE3AFABB1D}"/>
              </a:ext>
            </a:extLst>
          </p:cNvPr>
          <p:cNvPicPr>
            <a:picLocks noChangeAspect="1"/>
          </p:cNvPicPr>
          <p:nvPr/>
        </p:nvPicPr>
        <p:blipFill>
          <a:blip r:embed="rId9"/>
          <a:stretch>
            <a:fillRect/>
          </a:stretch>
        </p:blipFill>
        <p:spPr>
          <a:xfrm>
            <a:off x="6710201" y="-185618"/>
            <a:ext cx="3466550" cy="1914466"/>
          </a:xfrm>
          <a:prstGeom prst="rect">
            <a:avLst/>
          </a:prstGeom>
        </p:spPr>
      </p:pic>
      <p:pic>
        <p:nvPicPr>
          <p:cNvPr id="34" name="Picture 33">
            <a:extLst>
              <a:ext uri="{FF2B5EF4-FFF2-40B4-BE49-F238E27FC236}">
                <a16:creationId xmlns:a16="http://schemas.microsoft.com/office/drawing/2014/main" id="{0446F8BE-47C4-6BCA-CE45-1872D1EB5C7F}"/>
              </a:ext>
            </a:extLst>
          </p:cNvPr>
          <p:cNvPicPr>
            <a:picLocks noChangeAspect="1"/>
          </p:cNvPicPr>
          <p:nvPr/>
        </p:nvPicPr>
        <p:blipFill>
          <a:blip r:embed="rId10"/>
          <a:stretch>
            <a:fillRect/>
          </a:stretch>
        </p:blipFill>
        <p:spPr>
          <a:xfrm>
            <a:off x="4787357" y="802870"/>
            <a:ext cx="7724014" cy="2525723"/>
          </a:xfrm>
          <a:prstGeom prst="rect">
            <a:avLst/>
          </a:prstGeom>
        </p:spPr>
      </p:pic>
      <p:sp>
        <p:nvSpPr>
          <p:cNvPr id="35" name="TextBox 34">
            <a:extLst>
              <a:ext uri="{FF2B5EF4-FFF2-40B4-BE49-F238E27FC236}">
                <a16:creationId xmlns:a16="http://schemas.microsoft.com/office/drawing/2014/main" id="{612154D3-ABA5-AF47-9FE8-320A47630427}"/>
              </a:ext>
            </a:extLst>
          </p:cNvPr>
          <p:cNvSpPr txBox="1"/>
          <p:nvPr/>
        </p:nvSpPr>
        <p:spPr>
          <a:xfrm>
            <a:off x="5088151" y="2802363"/>
            <a:ext cx="369231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(Tiết1</a:t>
            </a:r>
            <a:r>
              <a:rPr kumimoji="0" lang="en-US"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 – </a:t>
            </a:r>
            <a:r>
              <a:rPr kumimoji="0" lang="en-US" sz="3500" b="0" i="0" u="none" strike="noStrike" kern="1200" cap="none" spc="0" normalizeH="0" baseline="0" noProof="0" dirty="0" err="1">
                <a:ln>
                  <a:noFill/>
                </a:ln>
                <a:solidFill>
                  <a:srgbClr val="002060"/>
                </a:solidFill>
                <a:effectLst/>
                <a:uLnTx/>
                <a:uFillTx/>
                <a:latin typeface="#9Slide03 AllRoundGothic" panose="020B0703020202020104" pitchFamily="34" charset="0"/>
                <a:ea typeface="+mn-ea"/>
                <a:cs typeface="+mn-cs"/>
              </a:rPr>
              <a:t>trang</a:t>
            </a:r>
            <a:r>
              <a:rPr kumimoji="0" lang="en-US"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 5</a:t>
            </a:r>
            <a:r>
              <a:rPr kumimoji="0" lang="vi-VN"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a:t>
            </a:r>
            <a:endParaRPr kumimoji="0" lang="en-SG"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endParaRPr>
          </a:p>
        </p:txBody>
      </p:sp>
      <p:pic>
        <p:nvPicPr>
          <p:cNvPr id="41" name="Picture 40">
            <a:extLst>
              <a:ext uri="{FF2B5EF4-FFF2-40B4-BE49-F238E27FC236}">
                <a16:creationId xmlns:a16="http://schemas.microsoft.com/office/drawing/2014/main" id="{AE6907D1-0169-97CA-111A-7A0A1CF0E655}"/>
              </a:ext>
            </a:extLst>
          </p:cNvPr>
          <p:cNvPicPr>
            <a:picLocks noChangeAspect="1"/>
          </p:cNvPicPr>
          <p:nvPr/>
        </p:nvPicPr>
        <p:blipFill>
          <a:blip r:embed="rId11"/>
          <a:stretch>
            <a:fillRect/>
          </a:stretch>
        </p:blipFill>
        <p:spPr>
          <a:xfrm>
            <a:off x="2723449" y="1034594"/>
            <a:ext cx="2517866" cy="1707028"/>
          </a:xfrm>
          <a:prstGeom prst="rect">
            <a:avLst/>
          </a:prstGeom>
        </p:spPr>
      </p:pic>
      <p:pic>
        <p:nvPicPr>
          <p:cNvPr id="45" name="Picture 44">
            <a:extLst>
              <a:ext uri="{FF2B5EF4-FFF2-40B4-BE49-F238E27FC236}">
                <a16:creationId xmlns:a16="http://schemas.microsoft.com/office/drawing/2014/main" id="{02577255-FB30-E309-8387-90F6509803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371" b="99446" l="7092" r="93972">
                        <a14:foregroundMark x1="40780" y1="7202" x2="30142" y2="9141"/>
                        <a14:foregroundMark x1="30142" y1="91136" x2="65248" y2="93075"/>
                        <a14:foregroundMark x1="65248" y1="93075" x2="80142" y2="92798"/>
                        <a14:foregroundMark x1="62057" y1="54848" x2="87234" y2="65651"/>
                        <a14:foregroundMark x1="87234" y1="65651" x2="94326" y2="99446"/>
                        <a14:foregroundMark x1="7092" y1="63989" x2="7801" y2="83380"/>
                      </a14:backgroundRemoval>
                    </a14:imgEffect>
                  </a14:imgLayer>
                </a14:imgProps>
              </a:ext>
            </a:extLst>
          </a:blip>
          <a:stretch>
            <a:fillRect/>
          </a:stretch>
        </p:blipFill>
        <p:spPr>
          <a:xfrm>
            <a:off x="3845502" y="3957093"/>
            <a:ext cx="2315660" cy="2964374"/>
          </a:xfrm>
          <a:prstGeom prst="rect">
            <a:avLst/>
          </a:prstGeom>
        </p:spPr>
      </p:pic>
      <p:pic>
        <p:nvPicPr>
          <p:cNvPr id="52" name="Picture 51" descr="A logo with a cartoon face and bamboo&#10;&#10;Description automatically generated">
            <a:extLst>
              <a:ext uri="{FF2B5EF4-FFF2-40B4-BE49-F238E27FC236}">
                <a16:creationId xmlns:a16="http://schemas.microsoft.com/office/drawing/2014/main" id="{7EA94418-B7EA-70DA-F0CA-3E2E62E45CDB}"/>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756223" y="3330085"/>
            <a:ext cx="1178083" cy="1090621"/>
          </a:xfrm>
          <a:prstGeom prst="rect">
            <a:avLst/>
          </a:prstGeom>
        </p:spPr>
      </p:pic>
      <p:pic>
        <p:nvPicPr>
          <p:cNvPr id="2" name="Hình ảnh 31">
            <a:extLst>
              <a:ext uri="{FF2B5EF4-FFF2-40B4-BE49-F238E27FC236}">
                <a16:creationId xmlns:a16="http://schemas.microsoft.com/office/drawing/2014/main" id="{F7C6DFFC-C051-871E-B94E-BB61D12AA922}"/>
              </a:ext>
            </a:extLst>
          </p:cNvPr>
          <p:cNvPicPr>
            <a:picLocks noChangeAspect="1"/>
          </p:cNvPicPr>
          <p:nvPr/>
        </p:nvPicPr>
        <p:blipFill rotWithShape="1">
          <a:blip r:embed="rId15"/>
          <a:srcRect t="70059"/>
          <a:stretch/>
        </p:blipFill>
        <p:spPr>
          <a:xfrm>
            <a:off x="10405262" y="6298021"/>
            <a:ext cx="1890428" cy="797382"/>
          </a:xfrm>
          <a:prstGeom prst="rect">
            <a:avLst/>
          </a:prstGeom>
        </p:spPr>
      </p:pic>
      <p:pic>
        <p:nvPicPr>
          <p:cNvPr id="4" name="Picture 3" descr="A logo with bamboo stems and a cartoon face&#10;&#10;Description automatically generated">
            <a:extLst>
              <a:ext uri="{FF2B5EF4-FFF2-40B4-BE49-F238E27FC236}">
                <a16:creationId xmlns:a16="http://schemas.microsoft.com/office/drawing/2014/main" id="{8C172D5E-7334-2251-B1DD-837409232484}"/>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034840" y="-76644"/>
            <a:ext cx="1230079" cy="1268295"/>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id="{9A0DEE56-77EA-2A3E-B1B4-52C5FEC18A77}"/>
              </a:ext>
            </a:extLst>
          </p:cNvPr>
          <p:cNvSpPr/>
          <p:nvPr/>
        </p:nvSpPr>
        <p:spPr>
          <a:xfrm>
            <a:off x="3204875" y="1588703"/>
            <a:ext cx="8785185" cy="494357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2684F7BE-2FD6-99BA-6E7A-23B2AA446D37}"/>
              </a:ext>
            </a:extLst>
          </p:cNvPr>
          <p:cNvSpPr txBox="1"/>
          <p:nvPr/>
        </p:nvSpPr>
        <p:spPr>
          <a:xfrm>
            <a:off x="3378494" y="1782994"/>
            <a:ext cx="8437945" cy="4708981"/>
          </a:xfrm>
          <a:prstGeom prst="rect">
            <a:avLst/>
          </a:prstGeom>
          <a:noFill/>
        </p:spPr>
        <p:txBody>
          <a:bodyPr wrap="square">
            <a:spAutoFit/>
          </a:bodyPr>
          <a:lstStyle/>
          <a:p>
            <a:pPr algn="just"/>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Võ </a:t>
            </a:r>
            <a:r>
              <a:rPr lang="en-SG" sz="3000" b="1" dirty="0" err="1">
                <a:latin typeface="Cambria" panose="02040503050406030204" pitchFamily="18" charset="0"/>
                <a:ea typeface="Cambria" panose="02040503050406030204" pitchFamily="18" charset="0"/>
              </a:rPr>
              <a:t>Thị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tấm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về</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lòng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yêu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sự</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dũng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cảm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Những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đau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khổ</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phải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bị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quân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giặc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khảo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khiến</a:t>
            </a:r>
            <a:r>
              <a:rPr lang="en-SG" sz="3000" b="1" dirty="0">
                <a:latin typeface="Cambria" panose="02040503050406030204" pitchFamily="18" charset="0"/>
                <a:ea typeface="Cambria" panose="02040503050406030204" pitchFamily="18" charset="0"/>
              </a:rPr>
              <a:t> bao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hệ</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người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xót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đã</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ra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nhưng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những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gì</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cống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hiến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cách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đất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cuộc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vẫn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sẽ</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còn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lưu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lại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trong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sử</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sách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trong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trái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tim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hàng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triệu</a:t>
            </a:r>
            <a:r>
              <a:rPr lang="en-SG" sz="3000" b="1" dirty="0">
                <a:latin typeface="Cambria" panose="02040503050406030204" pitchFamily="18" charset="0"/>
                <a:ea typeface="Cambria" panose="02040503050406030204" pitchFamily="18" charset="0"/>
              </a:rPr>
              <a:t> con </a:t>
            </a:r>
            <a:r>
              <a:rPr lang="en-SG" sz="3000" b="1" dirty="0" err="1">
                <a:latin typeface="Cambria" panose="02040503050406030204" pitchFamily="18" charset="0"/>
                <a:ea typeface="Cambria" panose="02040503050406030204" pitchFamily="18" charset="0"/>
              </a:rPr>
              <a:t>người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Việt</a:t>
            </a:r>
            <a:r>
              <a:rPr lang="en-SG" sz="3000" b="1" dirty="0">
                <a:latin typeface="Cambria" panose="02040503050406030204" pitchFamily="18" charset="0"/>
                <a:ea typeface="Cambria" panose="02040503050406030204" pitchFamily="18" charset="0"/>
              </a:rPr>
              <a:t> Nam. </a:t>
            </a:r>
            <a:r>
              <a:rPr lang="en-SG" sz="3000" b="1" dirty="0" err="1">
                <a:latin typeface="Cambria" panose="02040503050406030204" pitchFamily="18" charset="0"/>
                <a:ea typeface="Cambria" panose="02040503050406030204" pitchFamily="18" charset="0"/>
              </a:rPr>
              <a:t>Tấm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Võ </a:t>
            </a:r>
            <a:r>
              <a:rPr lang="en-SG" sz="3000" b="1" dirty="0" err="1">
                <a:latin typeface="Cambria" panose="02040503050406030204" pitchFamily="18" charset="0"/>
                <a:ea typeface="Cambria" panose="02040503050406030204" pitchFamily="18" charset="0"/>
              </a:rPr>
              <a:t>Thị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biểu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tượng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của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hệ</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trẻ</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về</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một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lòng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nồng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nàn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yêu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8493BDC6-B2E6-0370-EBEB-DB7A5BB1AA81}"/>
              </a:ext>
            </a:extLst>
          </p:cNvPr>
          <p:cNvPicPr>
            <a:picLocks noChangeAspect="1"/>
          </p:cNvPicPr>
          <p:nvPr/>
        </p:nvPicPr>
        <p:blipFill>
          <a:blip r:embed="rId2"/>
          <a:stretch>
            <a:fillRect/>
          </a:stretch>
        </p:blipFill>
        <p:spPr>
          <a:xfrm>
            <a:off x="3009418" y="197532"/>
            <a:ext cx="7445829" cy="1410477"/>
          </a:xfrm>
          <a:prstGeom prst="rect">
            <a:avLst/>
          </a:prstGeom>
          <a:ln>
            <a:noFill/>
          </a:ln>
        </p:spPr>
      </p:pic>
      <p:sp>
        <p:nvSpPr>
          <p:cNvPr id="8" name="TextBox 7">
            <a:extLst>
              <a:ext uri="{FF2B5EF4-FFF2-40B4-BE49-F238E27FC236}">
                <a16:creationId xmlns:a16="http://schemas.microsoft.com/office/drawing/2014/main" id="{59CD08D6-3314-3B3C-024F-F31425D20ABD}"/>
              </a:ext>
            </a:extLst>
          </p:cNvPr>
          <p:cNvSpPr txBox="1"/>
          <p:nvPr/>
        </p:nvSpPr>
        <p:spPr>
          <a:xfrm>
            <a:off x="3378494" y="251976"/>
            <a:ext cx="6707675"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Hãy chia sẻ suy nghĩ, cảm nhận của em về tấm gương đó?</a:t>
            </a: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E61C8BBB-9CDA-CCDA-90C6-36BEE59C69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646" y="3033516"/>
            <a:ext cx="3721924" cy="3794903"/>
          </a:xfrm>
          <a:prstGeom prst="rect">
            <a:avLst/>
          </a:prstGeom>
        </p:spPr>
      </p:pic>
    </p:spTree>
    <p:extLst>
      <p:ext uri="{BB962C8B-B14F-4D97-AF65-F5344CB8AC3E}">
        <p14:creationId xmlns:p14="http://schemas.microsoft.com/office/powerpoint/2010/main" val="116348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05155" y="5052403"/>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Đại tướng Võ Nguyên Giáp </a:t>
            </a:r>
          </a:p>
          <a:p>
            <a:pPr algn="ctr"/>
            <a:r>
              <a:rPr lang="vi-VN" sz="2400" b="1" dirty="0">
                <a:latin typeface="Cambria" panose="02040503050406030204" pitchFamily="18" charset="0"/>
                <a:ea typeface="Cambria" panose="02040503050406030204" pitchFamily="18" charset="0"/>
              </a:rPr>
              <a:t>(1911 – 2013)</a:t>
            </a:r>
            <a:endParaRPr lang="en-SG" sz="24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08830BA-B176-7FA9-5C82-3F682B66EC02}"/>
              </a:ext>
            </a:extLst>
          </p:cNvPr>
          <p:cNvSpPr txBox="1"/>
          <p:nvPr/>
        </p:nvSpPr>
        <p:spPr>
          <a:xfrm>
            <a:off x="3303187" y="5075016"/>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Nhạc sĩ Văn Cao</a:t>
            </a:r>
          </a:p>
          <a:p>
            <a:pPr algn="ctr"/>
            <a:r>
              <a:rPr lang="vi-VN" sz="2400" b="1" dirty="0">
                <a:latin typeface="Cambria" panose="02040503050406030204" pitchFamily="18" charset="0"/>
                <a:ea typeface="Cambria" panose="02040503050406030204" pitchFamily="18" charset="0"/>
              </a:rPr>
              <a:t>(1923 – 1995)</a:t>
            </a:r>
            <a:endParaRPr lang="en-SG"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0AAA23B-7B2B-41E4-94CF-F5F9D14718C1}"/>
              </a:ext>
            </a:extLst>
          </p:cNvPr>
          <p:cNvSpPr txBox="1"/>
          <p:nvPr/>
        </p:nvSpPr>
        <p:spPr>
          <a:xfrm>
            <a:off x="7313527" y="5075016"/>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Bác sĩ Tôn Thất Tùng </a:t>
            </a:r>
          </a:p>
          <a:p>
            <a:pPr algn="ctr"/>
            <a:r>
              <a:rPr lang="vi-VN" sz="2400" b="1" dirty="0">
                <a:latin typeface="Cambria" panose="02040503050406030204" pitchFamily="18" charset="0"/>
                <a:ea typeface="Cambria" panose="02040503050406030204" pitchFamily="18" charset="0"/>
              </a:rPr>
              <a:t>(1912 – 1982)</a:t>
            </a:r>
            <a:endParaRPr lang="en-SG" sz="24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1E4B0DE-5A93-C7DB-55B4-9814DEA8F015}"/>
              </a:ext>
            </a:extLst>
          </p:cNvPr>
          <p:cNvSpPr txBox="1"/>
          <p:nvPr/>
        </p:nvSpPr>
        <p:spPr>
          <a:xfrm>
            <a:off x="594408" y="348415"/>
            <a:ext cx="10829242" cy="1169551"/>
          </a:xfrm>
          <a:prstGeom prst="rect">
            <a:avLst/>
          </a:prstGeom>
          <a:noFill/>
        </p:spPr>
        <p:txBody>
          <a:bodyPr wrap="square" rtlCol="0">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b) Em hãy quan sát, tìm hiểu về các nhân vật trong những bức ảnh dưới đây và thực hiện các yêu cầu:</a:t>
            </a:r>
            <a:endParaRPr lang="en-SG" sz="35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Freeform 3"/>
          <p:cNvSpPr/>
          <p:nvPr/>
        </p:nvSpPr>
        <p:spPr>
          <a:xfrm>
            <a:off x="302121" y="1714775"/>
            <a:ext cx="11446183"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tretch>
              <a:fillRect/>
            </a:stretch>
          </a:blipFill>
        </p:spPr>
      </p:sp>
    </p:spTree>
    <p:extLst>
      <p:ext uri="{BB962C8B-B14F-4D97-AF65-F5344CB8AC3E}">
        <p14:creationId xmlns:p14="http://schemas.microsoft.com/office/powerpoint/2010/main" val="315782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F915B7-CA06-BB80-C983-F7EB5333B208}"/>
              </a:ext>
            </a:extLst>
          </p:cNvPr>
          <p:cNvSpPr txBox="1"/>
          <p:nvPr/>
        </p:nvSpPr>
        <p:spPr>
          <a:xfrm>
            <a:off x="170813" y="4388097"/>
            <a:ext cx="4150478"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Mẹ Việt Nam Anh hùng </a:t>
            </a:r>
          </a:p>
          <a:p>
            <a:pPr algn="ctr"/>
            <a:r>
              <a:rPr lang="vi-VN" sz="2200" b="1" dirty="0">
                <a:latin typeface="Cambria" panose="02040503050406030204" pitchFamily="18" charset="0"/>
                <a:ea typeface="Cambria" panose="02040503050406030204" pitchFamily="18" charset="0"/>
              </a:rPr>
              <a:t>Nguyễn Thị Thứ</a:t>
            </a:r>
            <a:endParaRPr lang="en-US" sz="2200" b="1" dirty="0">
              <a:latin typeface="Cambria" panose="02040503050406030204" pitchFamily="18" charset="0"/>
              <a:ea typeface="Cambria" panose="02040503050406030204" pitchFamily="18" charset="0"/>
            </a:endParaRPr>
          </a:p>
          <a:p>
            <a:pPr algn="ctr"/>
            <a:r>
              <a:rPr lang="vi-VN" sz="2200" b="1" dirty="0">
                <a:latin typeface="Cambria" panose="02040503050406030204" pitchFamily="18" charset="0"/>
                <a:ea typeface="Cambria" panose="02040503050406030204" pitchFamily="18" charset="0"/>
              </a:rPr>
              <a:t>(1904 – 2010)</a:t>
            </a:r>
            <a:endParaRPr lang="en-SG" sz="2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3DCEA5A-D642-587B-993E-3691C6B0A1CE}"/>
              </a:ext>
            </a:extLst>
          </p:cNvPr>
          <p:cNvSpPr txBox="1"/>
          <p:nvPr/>
        </p:nvSpPr>
        <p:spPr>
          <a:xfrm>
            <a:off x="4083375"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Giáo sư,</a:t>
            </a:r>
          </a:p>
          <a:p>
            <a:pPr algn="ctr"/>
            <a:r>
              <a:rPr lang="vi-VN" sz="2200" b="1" dirty="0">
                <a:latin typeface="Cambria" panose="02040503050406030204" pitchFamily="18" charset="0"/>
                <a:ea typeface="Cambria" panose="02040503050406030204" pitchFamily="18" charset="0"/>
              </a:rPr>
              <a:t>Nhà giáo Nhân dân</a:t>
            </a:r>
          </a:p>
          <a:p>
            <a:pPr algn="ctr"/>
            <a:r>
              <a:rPr lang="vi-VN" sz="2200" b="1" dirty="0">
                <a:latin typeface="Cambria" panose="02040503050406030204" pitchFamily="18" charset="0"/>
                <a:ea typeface="Cambria" panose="02040503050406030204" pitchFamily="18" charset="0"/>
              </a:rPr>
              <a:t>Hoàng Xuân Sính</a:t>
            </a:r>
            <a:endParaRPr lang="en-SG" sz="2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4F2D06E-7FFF-4488-C372-3CACDCC4930F}"/>
              </a:ext>
            </a:extLst>
          </p:cNvPr>
          <p:cNvSpPr txBox="1"/>
          <p:nvPr/>
        </p:nvSpPr>
        <p:spPr>
          <a:xfrm>
            <a:off x="7942031"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Bà Mai Kiều Liên</a:t>
            </a:r>
          </a:p>
          <a:p>
            <a:pPr algn="ctr"/>
            <a:r>
              <a:rPr lang="vi-VN" sz="2200" b="1" dirty="0">
                <a:latin typeface="Cambria" panose="02040503050406030204" pitchFamily="18" charset="0"/>
                <a:ea typeface="Cambria" panose="02040503050406030204" pitchFamily="18" charset="0"/>
              </a:rPr>
              <a:t>Tổng Giám đốc Công ty sữa Việt Nam Vinamilk</a:t>
            </a:r>
            <a:endParaRPr lang="en-SG" sz="2200" b="1" dirty="0">
              <a:latin typeface="Cambria" panose="02040503050406030204" pitchFamily="18" charset="0"/>
              <a:ea typeface="Cambria" panose="02040503050406030204" pitchFamily="18" charset="0"/>
            </a:endParaRPr>
          </a:p>
        </p:txBody>
      </p:sp>
      <p:sp>
        <p:nvSpPr>
          <p:cNvPr id="10" name="Freeform 2"/>
          <p:cNvSpPr/>
          <p:nvPr/>
        </p:nvSpPr>
        <p:spPr>
          <a:xfrm>
            <a:off x="464196" y="990113"/>
            <a:ext cx="11334930"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tretch>
              <a:fillRect l="-805" r="-805"/>
            </a:stretch>
          </a:blipFill>
        </p:spPr>
      </p:sp>
    </p:spTree>
    <p:extLst>
      <p:ext uri="{BB962C8B-B14F-4D97-AF65-F5344CB8AC3E}">
        <p14:creationId xmlns:p14="http://schemas.microsoft.com/office/powerpoint/2010/main" val="159749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93D9E-2C67-6B63-EB71-47E0CB5F409E}"/>
              </a:ext>
            </a:extLst>
          </p:cNvPr>
          <p:cNvSpPr txBox="1"/>
          <p:nvPr/>
        </p:nvSpPr>
        <p:spPr>
          <a:xfrm>
            <a:off x="491804" y="1960046"/>
            <a:ext cx="6138114" cy="3323987"/>
          </a:xfrm>
          <a:prstGeom prst="rect">
            <a:avLst/>
          </a:prstGeom>
          <a:noFill/>
        </p:spPr>
        <p:txBody>
          <a:bodyPr wrap="square">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2. </a:t>
            </a:r>
            <a:r>
              <a:rPr lang="en-SG" sz="3500" b="1" dirty="0" err="1">
                <a:solidFill>
                  <a:schemeClr val="accent2">
                    <a:lumMod val="50000"/>
                  </a:schemeClr>
                </a:solidFill>
                <a:latin typeface="Cambria" panose="02040503050406030204" pitchFamily="18" charset="0"/>
                <a:ea typeface="Cambria" panose="02040503050406030204" pitchFamily="18" charset="0"/>
              </a:rPr>
              <a:t>Hãy</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kể</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thêm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tên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và</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đóng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góp</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người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có</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công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với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quê</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hương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đất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nước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lĩnh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vực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kinh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tế</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chính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trị</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văn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hoá</a:t>
            </a:r>
            <a:r>
              <a:rPr lang="en-SG" sz="3500" b="1" dirty="0">
                <a:solidFill>
                  <a:schemeClr val="accent2">
                    <a:lumMod val="50000"/>
                  </a:schemeClr>
                </a:solidFill>
                <a:latin typeface="Cambria" panose="02040503050406030204" pitchFamily="18" charset="0"/>
                <a:ea typeface="Cambria" panose="02040503050406030204" pitchFamily="18" charset="0"/>
              </a:rPr>
              <a:t>, khoa </a:t>
            </a:r>
            <a:r>
              <a:rPr lang="en-SG" sz="3500" b="1" dirty="0" err="1">
                <a:solidFill>
                  <a:schemeClr val="accent2">
                    <a:lumMod val="50000"/>
                  </a:schemeClr>
                </a:solidFill>
                <a:latin typeface="Cambria" panose="02040503050406030204" pitchFamily="18" charset="0"/>
                <a:ea typeface="Cambria" panose="02040503050406030204" pitchFamily="18" charset="0"/>
              </a:rPr>
              <a:t>học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giáo</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dục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mà</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em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biết</a:t>
            </a:r>
            <a:r>
              <a:rPr lang="en-SG" sz="3500" b="1" dirty="0">
                <a:solidFill>
                  <a:schemeClr val="accent2">
                    <a:lumMod val="50000"/>
                  </a:schemeClr>
                </a:solidFill>
                <a:latin typeface="Cambria" panose="02040503050406030204" pitchFamily="18" charset="0"/>
                <a:ea typeface="Cambria" panose="02040503050406030204" pitchFamily="18" charset="0"/>
              </a:rPr>
              <a:t>.</a:t>
            </a:r>
          </a:p>
        </p:txBody>
      </p:sp>
      <p:pic>
        <p:nvPicPr>
          <p:cNvPr id="7" name="Picture 6" descr="A group of kids sitting at a table&#10;&#10;Description automatically generated">
            <a:extLst>
              <a:ext uri="{FF2B5EF4-FFF2-40B4-BE49-F238E27FC236}">
                <a16:creationId xmlns:a16="http://schemas.microsoft.com/office/drawing/2014/main" id="{61F2D9BC-94BC-A922-9192-655A75C747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7288"/>
          <a:stretch/>
        </p:blipFill>
        <p:spPr>
          <a:xfrm>
            <a:off x="3433343" y="5607908"/>
            <a:ext cx="9088010" cy="1408534"/>
          </a:xfrm>
          <a:prstGeom prst="rect">
            <a:avLst/>
          </a:prstGeom>
        </p:spPr>
      </p:pic>
      <p:sp>
        <p:nvSpPr>
          <p:cNvPr id="8" name="TextBox 7">
            <a:extLst>
              <a:ext uri="{FF2B5EF4-FFF2-40B4-BE49-F238E27FC236}">
                <a16:creationId xmlns:a16="http://schemas.microsoft.com/office/drawing/2014/main" id="{485C416B-EB79-B710-FF4E-8FBB60133011}"/>
              </a:ext>
            </a:extLst>
          </p:cNvPr>
          <p:cNvSpPr txBox="1"/>
          <p:nvPr/>
        </p:nvSpPr>
        <p:spPr>
          <a:xfrm>
            <a:off x="361433" y="679980"/>
            <a:ext cx="10401300" cy="1169551"/>
          </a:xfrm>
          <a:prstGeom prst="rect">
            <a:avLst/>
          </a:prstGeom>
          <a:noFill/>
        </p:spPr>
        <p:txBody>
          <a:bodyPr wrap="square" rtlCol="0">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1. </a:t>
            </a:r>
            <a:r>
              <a:rPr lang="en-SG" sz="3500" b="1" dirty="0" err="1">
                <a:solidFill>
                  <a:schemeClr val="accent2">
                    <a:lumMod val="50000"/>
                  </a:schemeClr>
                </a:solidFill>
                <a:latin typeface="Cambria" panose="02040503050406030204" pitchFamily="18" charset="0"/>
                <a:ea typeface="Cambria" panose="02040503050406030204" pitchFamily="18" charset="0"/>
              </a:rPr>
              <a:t>Nêu</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đóng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góp</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cho</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quê</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hương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đất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nước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nhân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vật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mỗi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bức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ảnh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vi-VN" sz="3500" b="1" dirty="0">
                <a:solidFill>
                  <a:schemeClr val="accent2">
                    <a:lumMod val="50000"/>
                  </a:schemeClr>
                </a:solidFill>
                <a:latin typeface="Cambria" panose="02040503050406030204" pitchFamily="18" charset="0"/>
                <a:ea typeface="Cambria" panose="02040503050406030204" pitchFamily="18" charset="0"/>
              </a:rPr>
              <a:t>trên.</a:t>
            </a:r>
          </a:p>
        </p:txBody>
      </p:sp>
      <p:sp>
        <p:nvSpPr>
          <p:cNvPr id="9" name="Freeform 6">
            <a:extLst>
              <a:ext uri="{FF2B5EF4-FFF2-40B4-BE49-F238E27FC236}">
                <a16:creationId xmlns:a16="http://schemas.microsoft.com/office/drawing/2014/main" id="{D30C144F-9FD1-D6D2-B24D-FFEA9625308E}"/>
              </a:ext>
            </a:extLst>
          </p:cNvPr>
          <p:cNvSpPr/>
          <p:nvPr/>
        </p:nvSpPr>
        <p:spPr>
          <a:xfrm>
            <a:off x="6629918" y="1715928"/>
            <a:ext cx="4431782" cy="3978062"/>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89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raising his hand and holding a pencil and a book&#10;&#10;Description automatically generated">
            <a:extLst>
              <a:ext uri="{FF2B5EF4-FFF2-40B4-BE49-F238E27FC236}">
                <a16:creationId xmlns:a16="http://schemas.microsoft.com/office/drawing/2014/main" id="{CE075921-3841-D42C-F4FF-E0D98FB6B1C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45868" y="579378"/>
            <a:ext cx="5900264" cy="6015956"/>
          </a:xfrm>
          <a:prstGeom prst="rect">
            <a:avLst/>
          </a:prstGeom>
        </p:spPr>
      </p:pic>
    </p:spTree>
    <p:extLst>
      <p:ext uri="{BB962C8B-B14F-4D97-AF65-F5344CB8AC3E}">
        <p14:creationId xmlns:p14="http://schemas.microsoft.com/office/powerpoint/2010/main" val="25846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20705" y="3756040"/>
            <a:ext cx="542593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Đại tướng Võ Nguyên Giáp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(1911 – 2013)</a:t>
            </a:r>
            <a:endParaRPr kumimoji="0" lang="en-SG"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3707539-C91C-D8DC-4586-FEB53142333B}"/>
              </a:ext>
            </a:extLst>
          </p:cNvPr>
          <p:cNvSpPr txBox="1"/>
          <p:nvPr/>
        </p:nvSpPr>
        <p:spPr>
          <a:xfrm>
            <a:off x="4357755" y="1895093"/>
            <a:ext cx="7413697" cy="4401205"/>
          </a:xfrm>
          <a:prstGeom prst="rect">
            <a:avLst/>
          </a:prstGeom>
          <a:noFill/>
        </p:spPr>
        <p:txBody>
          <a:bodyPr wrap="square">
            <a:spAutoFit/>
          </a:bodyPr>
          <a:lstStyle/>
          <a:p>
            <a:pPr algn="just"/>
            <a:r>
              <a:rPr lang="en-SG" sz="3500" b="1" dirty="0" err="1">
                <a:solidFill>
                  <a:schemeClr val="accent4">
                    <a:lumMod val="50000"/>
                  </a:schemeClr>
                </a:solidFill>
                <a:latin typeface="Cambria" panose="02040503050406030204" pitchFamily="18" charset="0"/>
                <a:ea typeface="Cambria" panose="02040503050406030204" pitchFamily="18" charset="0"/>
              </a:rPr>
              <a:t>Được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bình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chọn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1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10 </a:t>
            </a:r>
            <a:r>
              <a:rPr lang="en-SG" sz="3500" b="1" dirty="0" err="1">
                <a:solidFill>
                  <a:schemeClr val="accent4">
                    <a:lumMod val="50000"/>
                  </a:schemeClr>
                </a:solidFill>
                <a:latin typeface="Cambria" panose="02040503050406030204" pitchFamily="18" charset="0"/>
                <a:ea typeface="Cambria" panose="02040503050406030204" pitchFamily="18" charset="0"/>
              </a:rPr>
              <a:t>vị</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giỏi</a:t>
            </a:r>
            <a:r>
              <a:rPr lang="vi-VN" sz="3500" b="1" dirty="0">
                <a:solidFill>
                  <a:schemeClr val="accent4">
                    <a:lumMod val="50000"/>
                  </a:schemeClr>
                </a:solidFill>
                <a:latin typeface="Cambria" panose="02040503050406030204" pitchFamily="18" charset="0"/>
                <a:ea typeface="Cambria" panose="02040503050406030204" pitchFamily="18" charset="0"/>
              </a:rPr>
              <a:t> nhất</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thế</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giới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đầu</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của</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khi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mới</a:t>
            </a:r>
            <a:r>
              <a:rPr lang="en-SG" sz="3500" b="1" dirty="0">
                <a:solidFill>
                  <a:schemeClr val="accent4">
                    <a:lumMod val="50000"/>
                  </a:schemeClr>
                </a:solidFill>
                <a:latin typeface="Cambria" panose="02040503050406030204" pitchFamily="18" charset="0"/>
                <a:ea typeface="Cambria" panose="02040503050406030204" pitchFamily="18" charset="0"/>
              </a:rPr>
              <a:t> 37 </a:t>
            </a:r>
            <a:r>
              <a:rPr lang="en-SG" sz="3500" b="1" dirty="0" err="1">
                <a:solidFill>
                  <a:schemeClr val="accent4">
                    <a:lumMod val="50000"/>
                  </a:schemeClr>
                </a:solidFill>
                <a:latin typeface="Cambria" panose="02040503050406030204" pitchFamily="18" charset="0"/>
                <a:ea typeface="Cambria" panose="02040503050406030204" pitchFamily="18" charset="0"/>
              </a:rPr>
              <a:t>tuổi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lệnh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tối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cao</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quân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đội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chỉ</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huy</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thành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công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dịch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Điện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Phủ</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chức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vi-VN" sz="3500" b="1" dirty="0">
                <a:solidFill>
                  <a:schemeClr val="accent4">
                    <a:lumMod val="50000"/>
                  </a:schemeClr>
                </a:solidFill>
                <a:latin typeface="Cambria" panose="02040503050406030204" pitchFamily="18" charset="0"/>
                <a:ea typeface="Cambria" panose="02040503050406030204" pitchFamily="18" charset="0"/>
              </a:rPr>
              <a:t>dịch </a:t>
            </a:r>
            <a:r>
              <a:rPr lang="en-SG" sz="3500" b="1" dirty="0" err="1">
                <a:solidFill>
                  <a:schemeClr val="accent4">
                    <a:lumMod val="50000"/>
                  </a:schemeClr>
                </a:solidFill>
                <a:latin typeface="Cambria" panose="02040503050406030204" pitchFamily="18" charset="0"/>
                <a:ea typeface="Cambria" panose="02040503050406030204" pitchFamily="18" charset="0"/>
              </a:rPr>
              <a:t>Hồ</a:t>
            </a:r>
            <a:r>
              <a:rPr lang="en-SG" sz="3500" b="1" dirty="0">
                <a:solidFill>
                  <a:schemeClr val="accent4">
                    <a:lumMod val="50000"/>
                  </a:schemeClr>
                </a:solidFill>
                <a:latin typeface="Cambria" panose="02040503050406030204" pitchFamily="18" charset="0"/>
                <a:ea typeface="Cambria" panose="02040503050406030204" pitchFamily="18" charset="0"/>
              </a:rPr>
              <a:t> Chí Minh </a:t>
            </a:r>
            <a:r>
              <a:rPr lang="en-SG" sz="3500" b="1" dirty="0" err="1">
                <a:solidFill>
                  <a:schemeClr val="accent4">
                    <a:lumMod val="50000"/>
                  </a:schemeClr>
                </a:solidFill>
                <a:latin typeface="Cambria" panose="02040503050406030204" pitchFamily="18" charset="0"/>
                <a:ea typeface="Cambria" panose="02040503050406030204" pitchFamily="18" charset="0"/>
              </a:rPr>
              <a:t>huyền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thoại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kháng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chống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Mỹ</a:t>
            </a:r>
            <a:r>
              <a:rPr lang="en-SG" sz="3500" b="1" dirty="0">
                <a:solidFill>
                  <a:schemeClr val="accent4">
                    <a:lumMod val="50000"/>
                  </a:schemeClr>
                </a:solidFill>
                <a:latin typeface="Cambria" panose="02040503050406030204" pitchFamily="18" charset="0"/>
                <a:ea typeface="Cambria" panose="02040503050406030204" pitchFamily="18" charset="0"/>
              </a:rPr>
              <a:t>.</a:t>
            </a:r>
          </a:p>
        </p:txBody>
      </p:sp>
      <p:sp>
        <p:nvSpPr>
          <p:cNvPr id="5" name="Freeform 3"/>
          <p:cNvSpPr/>
          <p:nvPr/>
        </p:nvSpPr>
        <p:spPr>
          <a:xfrm>
            <a:off x="423543" y="441025"/>
            <a:ext cx="3737444"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 r="-206256"/>
            </a:stretch>
          </a:blipFill>
        </p:spPr>
      </p:sp>
    </p:spTree>
    <p:extLst>
      <p:ext uri="{BB962C8B-B14F-4D97-AF65-F5344CB8AC3E}">
        <p14:creationId xmlns:p14="http://schemas.microsoft.com/office/powerpoint/2010/main" val="26292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45595E-7ED3-E6A2-5F17-1A2611901CF6}"/>
              </a:ext>
            </a:extLst>
          </p:cNvPr>
          <p:cNvSpPr txBox="1"/>
          <p:nvPr/>
        </p:nvSpPr>
        <p:spPr>
          <a:xfrm>
            <a:off x="7438902" y="5865732"/>
            <a:ext cx="5161953" cy="769441"/>
          </a:xfrm>
          <a:prstGeom prst="rect">
            <a:avLst/>
          </a:prstGeom>
          <a:noFill/>
        </p:spPr>
        <p:txBody>
          <a:bodyPr wrap="square" rtlCol="0">
            <a:spAutoFit/>
          </a:bodyPr>
          <a:lstStyle/>
          <a:p>
            <a:pPr algn="ctr"/>
            <a:r>
              <a:rPr lang="vi-VN" sz="2200" b="1" dirty="0">
                <a:solidFill>
                  <a:srgbClr val="0070C0"/>
                </a:solidFill>
                <a:latin typeface="Cambria" panose="02040503050406030204" pitchFamily="18" charset="0"/>
                <a:ea typeface="Cambria" panose="02040503050406030204" pitchFamily="18" charset="0"/>
              </a:rPr>
              <a:t>Bác sĩ Tôn Thất Tùng </a:t>
            </a:r>
          </a:p>
          <a:p>
            <a:pPr algn="ctr"/>
            <a:r>
              <a:rPr lang="vi-VN" sz="2200" b="1" dirty="0">
                <a:solidFill>
                  <a:srgbClr val="0070C0"/>
                </a:solidFill>
                <a:latin typeface="Cambria" panose="02040503050406030204" pitchFamily="18" charset="0"/>
                <a:ea typeface="Cambria" panose="02040503050406030204" pitchFamily="18" charset="0"/>
              </a:rPr>
              <a:t>(1912 – 1982)</a:t>
            </a:r>
            <a:endParaRPr lang="en-SG" sz="22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D500DB0-7CDA-54F7-D2BC-CD1F57A07AFC}"/>
              </a:ext>
            </a:extLst>
          </p:cNvPr>
          <p:cNvSpPr txBox="1"/>
          <p:nvPr/>
        </p:nvSpPr>
        <p:spPr>
          <a:xfrm>
            <a:off x="3952451" y="417224"/>
            <a:ext cx="7712156" cy="2785378"/>
          </a:xfrm>
          <a:prstGeom prst="rect">
            <a:avLst/>
          </a:prstGeom>
          <a:noFill/>
        </p:spPr>
        <p:txBody>
          <a:bodyPr wrap="square">
            <a:spAutoFit/>
          </a:bodyPr>
          <a:lstStyle/>
          <a:p>
            <a:pPr algn="just"/>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sĩ</a:t>
            </a:r>
            <a:r>
              <a:rPr lang="en-SG" sz="3500" b="1" dirty="0">
                <a:solidFill>
                  <a:schemeClr val="accent2">
                    <a:lumMod val="50000"/>
                  </a:schemeClr>
                </a:solidFill>
                <a:latin typeface="Cambria" panose="02040503050406030204" pitchFamily="18" charset="0"/>
                <a:ea typeface="Cambria" panose="02040503050406030204" pitchFamily="18" charset="0"/>
              </a:rPr>
              <a:t> Văn Cao: </a:t>
            </a:r>
            <a:r>
              <a:rPr lang="en-SG" sz="3500" b="1" dirty="0" err="1">
                <a:solidFill>
                  <a:schemeClr val="accent2">
                    <a:lumMod val="50000"/>
                  </a:schemeClr>
                </a:solidFill>
                <a:latin typeface="Cambria" panose="02040503050406030204" pitchFamily="18" charset="0"/>
                <a:ea typeface="Cambria" panose="02040503050406030204" pitchFamily="18" charset="0"/>
              </a:rPr>
              <a:t>Tác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giả</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bài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hát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Tiến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quân</a:t>
            </a:r>
            <a:r>
              <a:rPr lang="en-SG" sz="3500" b="1" dirty="0">
                <a:solidFill>
                  <a:schemeClr val="accent2">
                    <a:lumMod val="50000"/>
                  </a:schemeClr>
                </a:solidFill>
                <a:latin typeface="Cambria" panose="02040503050406030204" pitchFamily="18" charset="0"/>
                <a:ea typeface="Cambria" panose="02040503050406030204" pitchFamily="18" charset="0"/>
              </a:rPr>
              <a:t> ca - </a:t>
            </a:r>
            <a:r>
              <a:rPr lang="en-SG" sz="3500" b="1" dirty="0" err="1">
                <a:solidFill>
                  <a:schemeClr val="accent2">
                    <a:lumMod val="50000"/>
                  </a:schemeClr>
                </a:solidFill>
                <a:latin typeface="Cambria" panose="02040503050406030204" pitchFamily="18" charset="0"/>
                <a:ea typeface="Cambria" panose="02040503050406030204" pitchFamily="18" charset="0"/>
              </a:rPr>
              <a:t>Quốc</a:t>
            </a:r>
            <a:r>
              <a:rPr lang="en-SG" sz="3500" b="1" dirty="0">
                <a:solidFill>
                  <a:schemeClr val="accent2">
                    <a:lumMod val="50000"/>
                  </a:schemeClr>
                </a:solidFill>
                <a:latin typeface="Cambria" panose="02040503050406030204" pitchFamily="18" charset="0"/>
                <a:ea typeface="Cambria" panose="02040503050406030204" pitchFamily="18" charset="0"/>
              </a:rPr>
              <a:t> ca </a:t>
            </a:r>
            <a:r>
              <a:rPr lang="en-SG" sz="3500" b="1" dirty="0" err="1">
                <a:solidFill>
                  <a:schemeClr val="accent2">
                    <a:lumMod val="50000"/>
                  </a:schemeClr>
                </a:solidFill>
                <a:latin typeface="Cambria" panose="02040503050406030204" pitchFamily="18" charset="0"/>
                <a:ea typeface="Cambria" panose="02040503050406030204" pitchFamily="18" charset="0"/>
              </a:rPr>
              <a:t>chính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thức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vi-VN" sz="3500" b="1" dirty="0">
                <a:solidFill>
                  <a:schemeClr val="accent2">
                    <a:lumMod val="50000"/>
                  </a:schemeClr>
                </a:solidFill>
                <a:latin typeface="Cambria" panose="02040503050406030204" pitchFamily="18" charset="0"/>
                <a:ea typeface="Cambria" panose="02040503050406030204" pitchFamily="18" charset="0"/>
              </a:rPr>
              <a:t>của </a:t>
            </a:r>
            <a:r>
              <a:rPr lang="en-SG" sz="3500" b="1" dirty="0" err="1">
                <a:solidFill>
                  <a:schemeClr val="accent2">
                    <a:lumMod val="50000"/>
                  </a:schemeClr>
                </a:solidFill>
                <a:latin typeface="Cambria" panose="02040503050406030204" pitchFamily="18" charset="0"/>
                <a:ea typeface="Cambria" panose="02040503050406030204" pitchFamily="18" charset="0"/>
              </a:rPr>
              <a:t>Việt</a:t>
            </a:r>
            <a:r>
              <a:rPr lang="en-SG" sz="3500" b="1" dirty="0">
                <a:solidFill>
                  <a:schemeClr val="accent2">
                    <a:lumMod val="50000"/>
                  </a:schemeClr>
                </a:solidFill>
                <a:latin typeface="Cambria" panose="02040503050406030204" pitchFamily="18" charset="0"/>
                <a:ea typeface="Cambria" panose="02040503050406030204" pitchFamily="18" charset="0"/>
              </a:rPr>
              <a:t> Nam, </a:t>
            </a:r>
            <a:r>
              <a:rPr lang="en-SG" sz="3500" b="1" dirty="0" err="1">
                <a:solidFill>
                  <a:schemeClr val="accent2">
                    <a:lumMod val="50000"/>
                  </a:schemeClr>
                </a:solidFill>
                <a:latin typeface="Cambria" panose="02040503050406030204" pitchFamily="18" charset="0"/>
                <a:ea typeface="Cambria" panose="02040503050406030204" pitchFamily="18" charset="0"/>
              </a:rPr>
              <a:t>một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sĩ</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nổi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bật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nền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âm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Việt</a:t>
            </a:r>
            <a:r>
              <a:rPr lang="en-SG" sz="3500" b="1" dirty="0">
                <a:solidFill>
                  <a:schemeClr val="accent2">
                    <a:lumMod val="50000"/>
                  </a:schemeClr>
                </a:solidFill>
                <a:latin typeface="Cambria" panose="02040503050406030204" pitchFamily="18" charset="0"/>
                <a:ea typeface="Cambria" panose="02040503050406030204" pitchFamily="18" charset="0"/>
              </a:rPr>
              <a:t> Nam </a:t>
            </a:r>
            <a:r>
              <a:rPr lang="en-SG" sz="3500" b="1" dirty="0" err="1">
                <a:solidFill>
                  <a:schemeClr val="accent2">
                    <a:lumMod val="50000"/>
                  </a:schemeClr>
                </a:solidFill>
                <a:latin typeface="Cambria" panose="02040503050406030204" pitchFamily="18" charset="0"/>
                <a:ea typeface="Cambria" panose="02040503050406030204" pitchFamily="18" charset="0"/>
              </a:rPr>
              <a:t>thế</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kỉ</a:t>
            </a:r>
            <a:r>
              <a:rPr lang="en-SG" sz="3500" b="1" dirty="0">
                <a:solidFill>
                  <a:schemeClr val="accent2">
                    <a:lumMod val="50000"/>
                  </a:schemeClr>
                </a:solidFill>
                <a:latin typeface="Cambria" panose="02040503050406030204" pitchFamily="18" charset="0"/>
                <a:ea typeface="Cambria" panose="02040503050406030204" pitchFamily="18" charset="0"/>
              </a:rPr>
              <a:t> XX.</a:t>
            </a:r>
          </a:p>
        </p:txBody>
      </p:sp>
      <p:sp>
        <p:nvSpPr>
          <p:cNvPr id="13" name="TextBox 12">
            <a:extLst>
              <a:ext uri="{FF2B5EF4-FFF2-40B4-BE49-F238E27FC236}">
                <a16:creationId xmlns:a16="http://schemas.microsoft.com/office/drawing/2014/main" id="{806E0D9C-DA09-3649-921B-710A883559F9}"/>
              </a:ext>
            </a:extLst>
          </p:cNvPr>
          <p:cNvSpPr txBox="1"/>
          <p:nvPr/>
        </p:nvSpPr>
        <p:spPr>
          <a:xfrm>
            <a:off x="355600" y="3385637"/>
            <a:ext cx="7976753" cy="3000821"/>
          </a:xfrm>
          <a:prstGeom prst="rect">
            <a:avLst/>
          </a:prstGeom>
          <a:noFill/>
        </p:spPr>
        <p:txBody>
          <a:bodyPr wrap="square">
            <a:spAutoFit/>
          </a:bodyPr>
          <a:lstStyle/>
          <a:p>
            <a:pPr algn="just"/>
            <a:r>
              <a:rPr lang="en-SG" sz="2700" b="1" dirty="0" err="1">
                <a:solidFill>
                  <a:srgbClr val="0070C0"/>
                </a:solidFill>
                <a:latin typeface="Cambria" panose="02040503050406030204" pitchFamily="18" charset="0"/>
                <a:ea typeface="Cambria" panose="02040503050406030204" pitchFamily="18" charset="0"/>
              </a:rPr>
              <a:t>Bác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sĩ</a:t>
            </a:r>
            <a:r>
              <a:rPr lang="en-SG" sz="2700" b="1" dirty="0">
                <a:solidFill>
                  <a:srgbClr val="0070C0"/>
                </a:solidFill>
                <a:latin typeface="Cambria" panose="02040503050406030204" pitchFamily="18" charset="0"/>
                <a:ea typeface="Cambria" panose="02040503050406030204" pitchFamily="18" charset="0"/>
              </a:rPr>
              <a:t> Tôn </a:t>
            </a:r>
            <a:r>
              <a:rPr lang="en-SG" sz="2700" b="1" dirty="0" err="1">
                <a:solidFill>
                  <a:srgbClr val="0070C0"/>
                </a:solidFill>
                <a:latin typeface="Cambria" panose="02040503050406030204" pitchFamily="18" charset="0"/>
                <a:ea typeface="Cambria" panose="02040503050406030204" pitchFamily="18" charset="0"/>
              </a:rPr>
              <a:t>Thất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Tùng</a:t>
            </a:r>
            <a:r>
              <a:rPr lang="en-SG" sz="2700" b="1" dirty="0">
                <a:solidFill>
                  <a:srgbClr val="0070C0"/>
                </a:solidFill>
                <a:latin typeface="Cambria" panose="02040503050406030204" pitchFamily="18" charset="0"/>
                <a:ea typeface="Cambria" panose="02040503050406030204" pitchFamily="18" charset="0"/>
              </a:rPr>
              <a:t>: </a:t>
            </a:r>
            <a:r>
              <a:rPr lang="vi-VN" sz="2700" b="1" dirty="0">
                <a:solidFill>
                  <a:srgbClr val="0070C0"/>
                </a:solidFill>
                <a:latin typeface="Cambria" panose="02040503050406030204" pitchFamily="18" charset="0"/>
                <a:ea typeface="Cambria" panose="02040503050406030204" pitchFamily="18" charset="0"/>
              </a:rPr>
              <a:t>B</a:t>
            </a:r>
            <a:r>
              <a:rPr lang="en-SG" sz="2700" b="1" dirty="0" err="1">
                <a:solidFill>
                  <a:srgbClr val="0070C0"/>
                </a:solidFill>
                <a:latin typeface="Cambria" panose="02040503050406030204" pitchFamily="18" charset="0"/>
                <a:ea typeface="Cambria" panose="02040503050406030204" pitchFamily="18" charset="0"/>
              </a:rPr>
              <a:t>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sĩ</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phẫu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thuật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nổi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danh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trong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lĩnh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vực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về</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gan</a:t>
            </a:r>
            <a:r>
              <a:rPr lang="en-SG" sz="2700" b="1" dirty="0">
                <a:solidFill>
                  <a:srgbClr val="0070C0"/>
                </a:solidFill>
                <a:latin typeface="Cambria" panose="02040503050406030204" pitchFamily="18" charset="0"/>
                <a:ea typeface="Cambria" panose="02040503050406030204" pitchFamily="18" charset="0"/>
              </a:rPr>
              <a:t>; say </a:t>
            </a:r>
            <a:r>
              <a:rPr lang="en-SG" sz="2700" b="1" dirty="0" err="1">
                <a:solidFill>
                  <a:srgbClr val="0070C0"/>
                </a:solidFill>
                <a:latin typeface="Cambria" panose="02040503050406030204" pitchFamily="18" charset="0"/>
                <a:ea typeface="Cambria" panose="02040503050406030204" pitchFamily="18" charset="0"/>
              </a:rPr>
              <a:t>mê</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khoa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mong </a:t>
            </a:r>
            <a:r>
              <a:rPr lang="en-SG" sz="2700" b="1" dirty="0" err="1">
                <a:solidFill>
                  <a:srgbClr val="0070C0"/>
                </a:solidFill>
                <a:latin typeface="Cambria" panose="02040503050406030204" pitchFamily="18" charset="0"/>
                <a:ea typeface="Cambria" panose="02040503050406030204" pitchFamily="18" charset="0"/>
              </a:rPr>
              <a:t>muốn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đưa</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nền</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Việt</a:t>
            </a:r>
            <a:r>
              <a:rPr lang="en-SG" sz="2700" b="1" dirty="0">
                <a:solidFill>
                  <a:srgbClr val="0070C0"/>
                </a:solidFill>
                <a:latin typeface="Cambria" panose="02040503050406030204" pitchFamily="18" charset="0"/>
                <a:ea typeface="Cambria" panose="02040503050406030204" pitchFamily="18" charset="0"/>
              </a:rPr>
              <a:t> Nam </a:t>
            </a:r>
            <a:r>
              <a:rPr lang="en-SG" sz="2700" b="1" dirty="0" err="1">
                <a:solidFill>
                  <a:srgbClr val="0070C0"/>
                </a:solidFill>
                <a:latin typeface="Cambria" panose="02040503050406030204" pitchFamily="18" charset="0"/>
                <a:ea typeface="Cambria" panose="02040503050406030204" pitchFamily="18" charset="0"/>
              </a:rPr>
              <a:t>sánh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ngang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nước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thế</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giới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tham</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gia</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tổ</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chức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điều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trị</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phát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triển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ngành</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tế</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đồng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thời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khoa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đào</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tạo</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sinh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xây</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dựng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nền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tảng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trường</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Việt</a:t>
            </a:r>
            <a:r>
              <a:rPr lang="en-SG" sz="2700" b="1" dirty="0">
                <a:solidFill>
                  <a:srgbClr val="0070C0"/>
                </a:solidFill>
                <a:latin typeface="Cambria" panose="02040503050406030204" pitchFamily="18" charset="0"/>
                <a:ea typeface="Cambria" panose="02040503050406030204" pitchFamily="18" charset="0"/>
              </a:rPr>
              <a:t> Nam.</a:t>
            </a:r>
          </a:p>
        </p:txBody>
      </p:sp>
      <p:sp>
        <p:nvSpPr>
          <p:cNvPr id="9" name="Freeform 3"/>
          <p:cNvSpPr/>
          <p:nvPr/>
        </p:nvSpPr>
        <p:spPr>
          <a:xfrm>
            <a:off x="698934" y="378063"/>
            <a:ext cx="3253517" cy="2863701"/>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06977" r="-107958"/>
            </a:stretch>
          </a:blipFill>
        </p:spPr>
      </p:sp>
      <p:sp>
        <p:nvSpPr>
          <p:cNvPr id="10" name="Freeform 3"/>
          <p:cNvSpPr/>
          <p:nvPr/>
        </p:nvSpPr>
        <p:spPr>
          <a:xfrm>
            <a:off x="8332353" y="3005294"/>
            <a:ext cx="3175261" cy="2860438"/>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210410" t="-1" r="-2532" b="-1615"/>
            </a:stretch>
          </a:blipFill>
        </p:spPr>
      </p:sp>
    </p:spTree>
    <p:extLst>
      <p:ext uri="{BB962C8B-B14F-4D97-AF65-F5344CB8AC3E}">
        <p14:creationId xmlns:p14="http://schemas.microsoft.com/office/powerpoint/2010/main" val="390334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B7BD7F-DF3B-3993-EB64-422141BC519F}"/>
              </a:ext>
            </a:extLst>
          </p:cNvPr>
          <p:cNvSpPr txBox="1"/>
          <p:nvPr/>
        </p:nvSpPr>
        <p:spPr>
          <a:xfrm>
            <a:off x="3991867" y="400846"/>
            <a:ext cx="7571484" cy="3046988"/>
          </a:xfrm>
          <a:prstGeom prst="rect">
            <a:avLst/>
          </a:prstGeom>
          <a:noFill/>
        </p:spPr>
        <p:txBody>
          <a:bodyPr wrap="square">
            <a:spAutoFit/>
          </a:bodyPr>
          <a:lstStyle/>
          <a:p>
            <a:pPr algn="just"/>
            <a:r>
              <a:rPr lang="en-SG" sz="3200" b="1" dirty="0" err="1">
                <a:solidFill>
                  <a:schemeClr val="accent2">
                    <a:lumMod val="50000"/>
                  </a:schemeClr>
                </a:solidFill>
                <a:latin typeface="Cambria" panose="02040503050406030204" pitchFamily="18" charset="0"/>
                <a:ea typeface="Cambria" panose="02040503050406030204" pitchFamily="18" charset="0"/>
              </a:rPr>
              <a:t>Ảnh</a:t>
            </a:r>
            <a:r>
              <a:rPr lang="en-SG" sz="3200" b="1" dirty="0">
                <a:solidFill>
                  <a:schemeClr val="accent2">
                    <a:lumMod val="50000"/>
                  </a:schemeClr>
                </a:solidFill>
                <a:latin typeface="Cambria" panose="02040503050406030204" pitchFamily="18" charset="0"/>
                <a:ea typeface="Cambria" panose="02040503050406030204" pitchFamily="18" charset="0"/>
              </a:rPr>
              <a:t> 4: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Việt</a:t>
            </a:r>
            <a:r>
              <a:rPr lang="en-SG" sz="3200" b="1" dirty="0">
                <a:solidFill>
                  <a:schemeClr val="accent2">
                    <a:lumMod val="50000"/>
                  </a:schemeClr>
                </a:solidFill>
                <a:latin typeface="Cambria" panose="02040503050406030204" pitchFamily="18" charset="0"/>
                <a:ea typeface="Cambria" panose="02040503050406030204" pitchFamily="18" charset="0"/>
              </a:rPr>
              <a:t> Nam </a:t>
            </a:r>
            <a:r>
              <a:rPr lang="en-SG" sz="3200" b="1" dirty="0" err="1">
                <a:solidFill>
                  <a:schemeClr val="accent2">
                    <a:lumMod val="50000"/>
                  </a:schemeClr>
                </a:solidFill>
                <a:latin typeface="Cambria" panose="02040503050406030204" pitchFamily="18" charset="0"/>
                <a:ea typeface="Cambria" panose="02040503050406030204" pitchFamily="18" charset="0"/>
              </a:rPr>
              <a:t>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hùng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Nguyễn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Thị</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Thứ</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nhiều</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hi </a:t>
            </a:r>
            <a:r>
              <a:rPr lang="en-SG" sz="3200" b="1" dirty="0" err="1">
                <a:solidFill>
                  <a:schemeClr val="accent2">
                    <a:lumMod val="50000"/>
                  </a:schemeClr>
                </a:solidFill>
                <a:latin typeface="Cambria" panose="02040503050406030204" pitchFamily="18" charset="0"/>
                <a:ea typeface="Cambria" panose="02040503050406030204" pitchFamily="18" charset="0"/>
              </a:rPr>
              <a:t>sinh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nhất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trong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cả</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cuộc</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chiến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Pháp</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bà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vi-VN" sz="3200" b="1" dirty="0">
                <a:solidFill>
                  <a:schemeClr val="accent2">
                    <a:lumMod val="50000"/>
                  </a:schemeClr>
                </a:solidFill>
                <a:latin typeface="Cambria" panose="02040503050406030204" pitchFamily="18" charset="0"/>
                <a:ea typeface="Cambria" panose="02040503050406030204" pitchFamily="18" charset="0"/>
              </a:rPr>
              <a:t>chồ</a:t>
            </a:r>
            <a:r>
              <a:rPr lang="en-SG" sz="3200" b="1" dirty="0">
                <a:solidFill>
                  <a:schemeClr val="accent2">
                    <a:lumMod val="50000"/>
                  </a:schemeClr>
                </a:solidFill>
                <a:latin typeface="Cambria" panose="02040503050406030204" pitchFamily="18" charset="0"/>
                <a:ea typeface="Cambria" panose="02040503050406030204" pitchFamily="18" charset="0"/>
              </a:rPr>
              <a:t>ng, 9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trai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một</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rể</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2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ngoại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liệt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sĩ</a:t>
            </a:r>
            <a:r>
              <a:rPr lang="en-SG" sz="3200" b="1" dirty="0">
                <a:solidFill>
                  <a:schemeClr val="accent2">
                    <a:lumMod val="50000"/>
                  </a:schemeClr>
                </a:solidFill>
                <a:latin typeface="Cambria" panose="02040503050406030204" pitchFamily="18" charset="0"/>
                <a:ea typeface="Cambria" panose="02040503050406030204" pitchFamily="18" charset="0"/>
              </a:rPr>
              <a:t>.</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4E22C1B-A714-887D-838C-3D32B55E4D08}"/>
              </a:ext>
            </a:extLst>
          </p:cNvPr>
          <p:cNvSpPr txBox="1"/>
          <p:nvPr/>
        </p:nvSpPr>
        <p:spPr>
          <a:xfrm>
            <a:off x="383539" y="3729092"/>
            <a:ext cx="7571483" cy="2860471"/>
          </a:xfrm>
          <a:prstGeom prst="rect">
            <a:avLst/>
          </a:prstGeom>
          <a:noFill/>
        </p:spPr>
        <p:txBody>
          <a:bodyPr wrap="square" rtlCol="0">
            <a:spAutoFit/>
          </a:bodyPr>
          <a:lstStyle/>
          <a:p>
            <a:pPr algn="just"/>
            <a:r>
              <a:rPr lang="en-SG" sz="3200" b="1" dirty="0" err="1">
                <a:solidFill>
                  <a:srgbClr val="002060"/>
                </a:solidFill>
                <a:latin typeface="Cambria" panose="02040503050406030204" pitchFamily="18" charset="0"/>
                <a:ea typeface="Cambria" panose="02040503050406030204" pitchFamily="18" charset="0"/>
              </a:rPr>
              <a:t>Ảnh</a:t>
            </a:r>
            <a:r>
              <a:rPr lang="en-SG" sz="3200" b="1" dirty="0">
                <a:solidFill>
                  <a:srgbClr val="002060"/>
                </a:solidFill>
                <a:latin typeface="Cambria" panose="02040503050406030204" pitchFamily="18" charset="0"/>
                <a:ea typeface="Cambria" panose="02040503050406030204" pitchFamily="18" charset="0"/>
              </a:rPr>
              <a:t> 5: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sư</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Nhân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dân</a:t>
            </a:r>
            <a:r>
              <a:rPr lang="en-SG" sz="3200" b="1" dirty="0">
                <a:solidFill>
                  <a:srgbClr val="002060"/>
                </a:solidFill>
                <a:latin typeface="Cambria" panose="02040503050406030204" pitchFamily="18" charset="0"/>
                <a:ea typeface="Cambria" panose="02040503050406030204" pitchFamily="18" charset="0"/>
              </a:rPr>
              <a:t> Hoàng Xuân </a:t>
            </a:r>
            <a:r>
              <a:rPr lang="en-SG" sz="3200" b="1" dirty="0" err="1">
                <a:solidFill>
                  <a:srgbClr val="002060"/>
                </a:solidFill>
                <a:latin typeface="Cambria" panose="02040503050406030204" pitchFamily="18" charset="0"/>
                <a:ea typeface="Cambria" panose="02040503050406030204" pitchFamily="18" charset="0"/>
              </a:rPr>
              <a:t>Sính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nữ</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sư</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Toán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đầu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tiên</a:t>
            </a:r>
            <a:r>
              <a:rPr lang="vi-VN"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của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Việt</a:t>
            </a:r>
            <a:r>
              <a:rPr lang="en-SG" sz="3200" b="1" dirty="0">
                <a:solidFill>
                  <a:srgbClr val="002060"/>
                </a:solidFill>
                <a:latin typeface="Cambria" panose="02040503050406030204" pitchFamily="18" charset="0"/>
                <a:ea typeface="Cambria" panose="02040503050406030204" pitchFamily="18" charset="0"/>
              </a:rPr>
              <a:t> Nam, </a:t>
            </a:r>
            <a:r>
              <a:rPr lang="en-SG" sz="3200" b="1" dirty="0" err="1">
                <a:solidFill>
                  <a:srgbClr val="002060"/>
                </a:solidFill>
                <a:latin typeface="Cambria" panose="02040503050406030204" pitchFamily="18" charset="0"/>
                <a:ea typeface="Cambria" panose="02040503050406030204" pitchFamily="18" charset="0"/>
              </a:rPr>
              <a:t>có</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nhiều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đóng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góp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quan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trọng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trong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lĩnh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nghiên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cứu</a:t>
            </a:r>
            <a:r>
              <a:rPr lang="vi-VN" sz="3200" b="1" dirty="0">
                <a:solidFill>
                  <a:srgbClr val="002060"/>
                </a:solidFill>
                <a:latin typeface="Cambria" panose="02040503050406030204" pitchFamily="18" charset="0"/>
                <a:ea typeface="Cambria" panose="02040503050406030204" pitchFamily="18" charset="0"/>
              </a:rPr>
              <a:t> </a:t>
            </a:r>
            <a:r>
              <a:rPr lang="en-SG" sz="3200" b="1" dirty="0">
                <a:solidFill>
                  <a:srgbClr val="002060"/>
                </a:solidFill>
                <a:latin typeface="Cambria" panose="02040503050406030204" pitchFamily="18" charset="0"/>
                <a:ea typeface="Cambria" panose="02040503050406030204" pitchFamily="18" charset="0"/>
              </a:rPr>
              <a:t>khoa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Toán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a:t>
            </a:r>
          </a:p>
          <a:p>
            <a:endParaRPr lang="en-SG" dirty="0"/>
          </a:p>
        </p:txBody>
      </p:sp>
      <p:sp>
        <p:nvSpPr>
          <p:cNvPr id="6" name="Freeform 2"/>
          <p:cNvSpPr/>
          <p:nvPr/>
        </p:nvSpPr>
        <p:spPr>
          <a:xfrm>
            <a:off x="242878" y="190479"/>
            <a:ext cx="3598518"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536" r="-217524"/>
            </a:stretch>
          </a:blipFill>
        </p:spPr>
      </p:sp>
      <p:sp>
        <p:nvSpPr>
          <p:cNvPr id="7" name="Freeform 2"/>
          <p:cNvSpPr/>
          <p:nvPr/>
        </p:nvSpPr>
        <p:spPr>
          <a:xfrm>
            <a:off x="8105493" y="3339774"/>
            <a:ext cx="3680751"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104647" r="-108263"/>
            </a:stretch>
          </a:blipFill>
        </p:spPr>
      </p:sp>
    </p:spTree>
    <p:extLst>
      <p:ext uri="{BB962C8B-B14F-4D97-AF65-F5344CB8AC3E}">
        <p14:creationId xmlns:p14="http://schemas.microsoft.com/office/powerpoint/2010/main" val="54262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2D082F-ACA2-7FEB-BBBA-8DAD157E0504}"/>
              </a:ext>
            </a:extLst>
          </p:cNvPr>
          <p:cNvSpPr txBox="1"/>
          <p:nvPr/>
        </p:nvSpPr>
        <p:spPr>
          <a:xfrm>
            <a:off x="5486743" y="1854663"/>
            <a:ext cx="6134582" cy="3323987"/>
          </a:xfrm>
          <a:prstGeom prst="rect">
            <a:avLst/>
          </a:prstGeom>
          <a:noFill/>
        </p:spPr>
        <p:txBody>
          <a:bodyPr wrap="square">
            <a:spAutoFit/>
          </a:bodyPr>
          <a:lstStyle/>
          <a:p>
            <a:pPr algn="just"/>
            <a:r>
              <a:rPr lang="en-SG" sz="3000" b="1" dirty="0" err="1">
                <a:solidFill>
                  <a:schemeClr val="accent2">
                    <a:lumMod val="50000"/>
                  </a:schemeClr>
                </a:solidFill>
                <a:latin typeface="Cambria" panose="02040503050406030204" pitchFamily="18" charset="0"/>
                <a:ea typeface="Cambria" panose="02040503050406030204" pitchFamily="18" charset="0"/>
              </a:rPr>
              <a:t>Ảnh</a:t>
            </a:r>
            <a:r>
              <a:rPr lang="en-SG" sz="3000" b="1" dirty="0">
                <a:solidFill>
                  <a:schemeClr val="accent2">
                    <a:lumMod val="50000"/>
                  </a:schemeClr>
                </a:solidFill>
                <a:latin typeface="Cambria" panose="02040503050406030204" pitchFamily="18" charset="0"/>
                <a:ea typeface="Cambria" panose="02040503050406030204" pitchFamily="18" charset="0"/>
              </a:rPr>
              <a:t> 6: </a:t>
            </a:r>
            <a:r>
              <a:rPr lang="en-SG" sz="3000" b="1" dirty="0" err="1">
                <a:solidFill>
                  <a:schemeClr val="accent2">
                    <a:lumMod val="50000"/>
                  </a:schemeClr>
                </a:solidFill>
                <a:latin typeface="Cambria" panose="02040503050406030204" pitchFamily="18" charset="0"/>
                <a:ea typeface="Cambria" panose="02040503050406030204" pitchFamily="18" charset="0"/>
              </a:rPr>
              <a:t>Bà</a:t>
            </a:r>
            <a:r>
              <a:rPr lang="en-SG" sz="3000" b="1" dirty="0">
                <a:solidFill>
                  <a:schemeClr val="accent2">
                    <a:lumMod val="50000"/>
                  </a:schemeClr>
                </a:solidFill>
                <a:latin typeface="Cambria" panose="02040503050406030204" pitchFamily="18" charset="0"/>
                <a:ea typeface="Cambria" panose="02040503050406030204" pitchFamily="18" charset="0"/>
              </a:rPr>
              <a:t> Mai </a:t>
            </a:r>
            <a:r>
              <a:rPr lang="en-SG" sz="3000" b="1" dirty="0" err="1">
                <a:solidFill>
                  <a:schemeClr val="accent2">
                    <a:lumMod val="50000"/>
                  </a:schemeClr>
                </a:solidFill>
                <a:latin typeface="Cambria" panose="02040503050406030204" pitchFamily="18" charset="0"/>
                <a:ea typeface="Cambria" panose="02040503050406030204" pitchFamily="18" charset="0"/>
              </a:rPr>
              <a:t>Kiều</a:t>
            </a:r>
            <a:r>
              <a:rPr lang="en-SG" sz="3000" b="1" dirty="0">
                <a:solidFill>
                  <a:schemeClr val="accent2">
                    <a:lumMod val="50000"/>
                  </a:schemeClr>
                </a:solidFill>
                <a:latin typeface="Cambria" panose="02040503050406030204" pitchFamily="18" charset="0"/>
                <a:ea typeface="Cambria" panose="02040503050406030204" pitchFamily="18" charset="0"/>
              </a:rPr>
              <a:t> Liên – </a:t>
            </a:r>
            <a:r>
              <a:rPr lang="en-SG" sz="3000" b="1" dirty="0" err="1">
                <a:solidFill>
                  <a:schemeClr val="accent2">
                    <a:lumMod val="50000"/>
                  </a:schemeClr>
                </a:solidFill>
                <a:latin typeface="Cambria" panose="02040503050406030204" pitchFamily="18" charset="0"/>
                <a:ea typeface="Cambria" panose="02040503050406030204" pitchFamily="18" charset="0"/>
              </a:rPr>
              <a:t>Tổng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Giám</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đốc</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công</a:t>
            </a:r>
            <a:r>
              <a:rPr lang="en-SG" sz="3000" b="1" dirty="0">
                <a:solidFill>
                  <a:schemeClr val="accent2">
                    <a:lumMod val="50000"/>
                  </a:schemeClr>
                </a:solidFill>
                <a:latin typeface="Cambria" panose="02040503050406030204" pitchFamily="18" charset="0"/>
                <a:ea typeface="Cambria" panose="02040503050406030204" pitchFamily="18" charset="0"/>
              </a:rPr>
              <a:t> ty </a:t>
            </a:r>
            <a:r>
              <a:rPr lang="en-SG" sz="3000" b="1" dirty="0" err="1">
                <a:solidFill>
                  <a:schemeClr val="accent2">
                    <a:lumMod val="50000"/>
                  </a:schemeClr>
                </a:solidFill>
                <a:latin typeface="Cambria" panose="02040503050406030204" pitchFamily="18" charset="0"/>
                <a:ea typeface="Cambria" panose="02040503050406030204" pitchFamily="18" charset="0"/>
              </a:rPr>
              <a:t>sữa</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Việt</a:t>
            </a:r>
            <a:r>
              <a:rPr lang="en-SG" sz="3000" b="1" dirty="0">
                <a:solidFill>
                  <a:schemeClr val="accent2">
                    <a:lumMod val="50000"/>
                  </a:schemeClr>
                </a:solidFill>
                <a:latin typeface="Cambria" panose="02040503050406030204" pitchFamily="18" charset="0"/>
                <a:ea typeface="Cambria" panose="02040503050406030204" pitchFamily="18" charset="0"/>
              </a:rPr>
              <a:t> Nam </a:t>
            </a:r>
            <a:r>
              <a:rPr lang="en-SG" sz="3000" b="1" dirty="0" err="1">
                <a:solidFill>
                  <a:schemeClr val="accent2">
                    <a:lumMod val="50000"/>
                  </a:schemeClr>
                </a:solidFill>
                <a:latin typeface="Cambria" panose="02040503050406030204" pitchFamily="18" charset="0"/>
                <a:ea typeface="Cambria" panose="02040503050406030204" pitchFamily="18" charset="0"/>
              </a:rPr>
              <a:t>Vinamilk</a:t>
            </a:r>
            <a:r>
              <a:rPr lang="en-SG" sz="3000" b="1" dirty="0">
                <a:solidFill>
                  <a:schemeClr val="accent2">
                    <a:lumMod val="50000"/>
                  </a:schemeClr>
                </a:solidFill>
                <a:latin typeface="Cambria" panose="02040503050406030204" pitchFamily="18" charset="0"/>
                <a:ea typeface="Cambria" panose="02040503050406030204" pitchFamily="18" charset="0"/>
              </a:rPr>
              <a:t>, Anh </a:t>
            </a:r>
            <a:r>
              <a:rPr lang="en-SG" sz="3000" b="1" dirty="0" err="1">
                <a:solidFill>
                  <a:schemeClr val="accent2">
                    <a:lumMod val="50000"/>
                  </a:schemeClr>
                </a:solidFill>
                <a:latin typeface="Cambria" panose="02040503050406030204" pitchFamily="18" charset="0"/>
                <a:ea typeface="Cambria" panose="02040503050406030204" pitchFamily="18" charset="0"/>
              </a:rPr>
              <a:t>hùng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lao</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động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thời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kì</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đổi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mới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một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trong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những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nữ</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doanh</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nhân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quyền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lực</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nhất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châu</a:t>
            </a:r>
            <a:r>
              <a:rPr lang="en-SG" sz="3000" b="1" dirty="0">
                <a:solidFill>
                  <a:schemeClr val="accent2">
                    <a:lumMod val="50000"/>
                  </a:schemeClr>
                </a:solidFill>
                <a:latin typeface="Cambria" panose="02040503050406030204" pitchFamily="18" charset="0"/>
                <a:ea typeface="Cambria" panose="02040503050406030204" pitchFamily="18" charset="0"/>
              </a:rPr>
              <a:t> Á, </a:t>
            </a:r>
            <a:r>
              <a:rPr lang="en-SG" sz="3000" b="1" dirty="0" err="1">
                <a:solidFill>
                  <a:schemeClr val="accent2">
                    <a:lumMod val="50000"/>
                  </a:schemeClr>
                </a:solidFill>
                <a:latin typeface="Cambria" panose="02040503050406030204" pitchFamily="18" charset="0"/>
                <a:ea typeface="Cambria" panose="02040503050406030204" pitchFamily="18" charset="0"/>
              </a:rPr>
              <a:t>có</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đóng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góp</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nổi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bật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cho</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nền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kinh</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tế</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Việt</a:t>
            </a:r>
            <a:r>
              <a:rPr lang="en-SG" sz="3000" b="1" dirty="0">
                <a:solidFill>
                  <a:schemeClr val="accent2">
                    <a:lumMod val="50000"/>
                  </a:schemeClr>
                </a:solidFill>
                <a:latin typeface="Cambria" panose="02040503050406030204" pitchFamily="18" charset="0"/>
                <a:ea typeface="Cambria" panose="02040503050406030204" pitchFamily="18" charset="0"/>
              </a:rPr>
              <a:t> Nam </a:t>
            </a:r>
            <a:r>
              <a:rPr lang="en-SG" sz="3000" b="1" dirty="0" err="1">
                <a:solidFill>
                  <a:schemeClr val="accent2">
                    <a:lumMod val="50000"/>
                  </a:schemeClr>
                </a:solidFill>
                <a:latin typeface="Cambria" panose="02040503050406030204" pitchFamily="18" charset="0"/>
                <a:ea typeface="Cambria" panose="02040503050406030204" pitchFamily="18" charset="0"/>
              </a:rPr>
              <a:t>và</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khu</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vực</a:t>
            </a:r>
            <a:r>
              <a:rPr lang="en-SG" sz="3000" b="1" dirty="0">
                <a:solidFill>
                  <a:schemeClr val="accent2">
                    <a:lumMod val="50000"/>
                  </a:schemeClr>
                </a:solidFill>
                <a:latin typeface="Cambria" panose="02040503050406030204" pitchFamily="18" charset="0"/>
                <a:ea typeface="Cambria" panose="02040503050406030204" pitchFamily="18" charset="0"/>
              </a:rPr>
              <a:t>.</a:t>
            </a:r>
          </a:p>
        </p:txBody>
      </p:sp>
      <p:sp>
        <p:nvSpPr>
          <p:cNvPr id="6" name="Freeform 2"/>
          <p:cNvSpPr/>
          <p:nvPr/>
        </p:nvSpPr>
        <p:spPr>
          <a:xfrm>
            <a:off x="532776" y="1425802"/>
            <a:ext cx="4953967" cy="4181711"/>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07306" r="-2454"/>
            </a:stretch>
          </a:blipFill>
        </p:spPr>
      </p:sp>
    </p:spTree>
    <p:extLst>
      <p:ext uri="{BB962C8B-B14F-4D97-AF65-F5344CB8AC3E}">
        <p14:creationId xmlns:p14="http://schemas.microsoft.com/office/powerpoint/2010/main" val="203844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423B7-43B7-7EA7-9D2B-7C8A7499CC32}"/>
              </a:ext>
            </a:extLst>
          </p:cNvPr>
          <p:cNvPicPr>
            <a:picLocks noChangeAspect="1"/>
          </p:cNvPicPr>
          <p:nvPr/>
        </p:nvPicPr>
        <p:blipFill>
          <a:blip r:embed="rId2"/>
          <a:stretch>
            <a:fillRect/>
          </a:stretch>
        </p:blipFill>
        <p:spPr>
          <a:xfrm>
            <a:off x="1978027" y="228313"/>
            <a:ext cx="6409879" cy="2794247"/>
          </a:xfrm>
          <a:prstGeom prst="rect">
            <a:avLst/>
          </a:prstGeom>
        </p:spPr>
      </p:pic>
      <p:pic>
        <p:nvPicPr>
          <p:cNvPr id="6" name="Picture 5" descr="A cartoon of a child and child holding a flag&#10;&#10;Description automatically generated">
            <a:extLst>
              <a:ext uri="{FF2B5EF4-FFF2-40B4-BE49-F238E27FC236}">
                <a16:creationId xmlns:a16="http://schemas.microsoft.com/office/drawing/2014/main" id="{13414AC2-5C60-534D-4A1B-061CBBF458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8082300" y="2581349"/>
            <a:ext cx="4448539" cy="42766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Rectangle: Rounded Corners 5">
            <a:extLst>
              <a:ext uri="{FF2B5EF4-FFF2-40B4-BE49-F238E27FC236}">
                <a16:creationId xmlns:a16="http://schemas.microsoft.com/office/drawing/2014/main" id="{B03B7134-B6B2-E24B-4E7F-CD1B2720F404}"/>
              </a:ext>
            </a:extLst>
          </p:cNvPr>
          <p:cNvSpPr/>
          <p:nvPr/>
        </p:nvSpPr>
        <p:spPr>
          <a:xfrm>
            <a:off x="393539" y="2777924"/>
            <a:ext cx="7879475" cy="3391383"/>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000" b="1" i="1" u="sng" dirty="0">
                <a:solidFill>
                  <a:srgbClr val="002060"/>
                </a:solidFill>
                <a:latin typeface="Cambria" panose="02040503050406030204" pitchFamily="18" charset="0"/>
                <a:ea typeface="Cambria" panose="02040503050406030204" pitchFamily="18" charset="0"/>
              </a:rPr>
              <a:t>Luật chơi:</a:t>
            </a:r>
            <a:r>
              <a:rPr lang="vi-VN" sz="3000" b="1" i="1" dirty="0">
                <a:solidFill>
                  <a:srgbClr val="002060"/>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Hai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chơi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mỗi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sẽ</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cử</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ra</a:t>
            </a:r>
            <a:r>
              <a:rPr lang="en-US" sz="3400" dirty="0">
                <a:solidFill>
                  <a:schemeClr val="tx1"/>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3 bạn. Khi có hiệu lệnh “bắt đầu” lần lượt ghi tên người có công với quê hương, đất nước.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nào</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đúng</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và</a:t>
            </a:r>
            <a:r>
              <a:rPr lang="vi-VN" sz="3400" dirty="0">
                <a:solidFill>
                  <a:schemeClr val="tx1"/>
                </a:solidFill>
                <a:latin typeface="Cambria" panose="02040503050406030204" pitchFamily="18" charset="0"/>
                <a:ea typeface="Cambria" panose="02040503050406030204" pitchFamily="18" charset="0"/>
              </a:rPr>
              <a:t> nhiều nhất sẽ giành chiến thắng.</a:t>
            </a:r>
            <a:endParaRPr lang="en-US" sz="3400" dirty="0">
              <a:solidFill>
                <a:schemeClr val="tx1"/>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A668C71-B8CD-7C11-3593-4AB87E004602}"/>
              </a:ext>
            </a:extLst>
          </p:cNvPr>
          <p:cNvPicPr>
            <a:picLocks noChangeAspect="1"/>
          </p:cNvPicPr>
          <p:nvPr/>
        </p:nvPicPr>
        <p:blipFill>
          <a:blip r:embed="rId5"/>
          <a:stretch>
            <a:fillRect/>
          </a:stretch>
        </p:blipFill>
        <p:spPr>
          <a:xfrm>
            <a:off x="1122677" y="1352887"/>
            <a:ext cx="5011873" cy="2145756"/>
          </a:xfrm>
          <a:prstGeom prst="rect">
            <a:avLst/>
          </a:prstGeom>
        </p:spPr>
      </p:pic>
    </p:spTree>
    <p:extLst>
      <p:ext uri="{BB962C8B-B14F-4D97-AF65-F5344CB8AC3E}">
        <p14:creationId xmlns:p14="http://schemas.microsoft.com/office/powerpoint/2010/main" val="21898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a:extLst>
              <a:ext uri="{FF2B5EF4-FFF2-40B4-BE49-F238E27FC236}">
                <a16:creationId xmlns:a16="http://schemas.microsoft.com/office/drawing/2014/main" id="{E098F042-5B47-CE52-7FB0-4FC1C221742C}"/>
              </a:ext>
            </a:extLst>
          </p:cNvPr>
          <p:cNvSpPr/>
          <p:nvPr/>
        </p:nvSpPr>
        <p:spPr>
          <a:xfrm>
            <a:off x="262885" y="141515"/>
            <a:ext cx="9675772" cy="65949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15" name="TextBox 14">
            <a:extLst>
              <a:ext uri="{FF2B5EF4-FFF2-40B4-BE49-F238E27FC236}">
                <a16:creationId xmlns:a16="http://schemas.microsoft.com/office/drawing/2014/main" id="{23D3F27A-D088-DB2D-D61F-7BC58D9B71C8}"/>
              </a:ext>
            </a:extLst>
          </p:cNvPr>
          <p:cNvSpPr txBox="1"/>
          <p:nvPr/>
        </p:nvSpPr>
        <p:spPr>
          <a:xfrm>
            <a:off x="498835" y="1159788"/>
            <a:ext cx="9203872" cy="5355312"/>
          </a:xfrm>
          <a:prstGeom prst="rect">
            <a:avLst/>
          </a:prstGeom>
          <a:noFill/>
        </p:spPr>
        <p:txBody>
          <a:bodyPr wrap="square" rtlCol="0">
            <a:spAutoFit/>
          </a:bodyPr>
          <a:lstStyle/>
          <a:p>
            <a:pPr algn="just"/>
            <a:r>
              <a:rPr lang="vi-VN" sz="3800" b="1" dirty="0">
                <a:solidFill>
                  <a:schemeClr val="accent4">
                    <a:lumMod val="50000"/>
                  </a:schemeClr>
                </a:solidFill>
                <a:latin typeface="Cambria" panose="02040503050406030204" pitchFamily="18" charset="0"/>
                <a:ea typeface="Cambria" panose="02040503050406030204" pitchFamily="18" charset="0"/>
              </a:rPr>
              <a:t>- Kể được tên và đóng góp của những người có công với quê hương, đất nước.</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Biết vì sao phải biết ơn những người có công với quê hương, đất nước.</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Thể hiện được lòng biết ơn bằng lời nói, việc làm cụ thể phù hợp với lứa tuổi.</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Nhắc nhở bạn bè có thái độ, hành vi biết ơn những người có công với quê hương, đất nước.</a:t>
            </a:r>
            <a:endParaRPr lang="en-SG" sz="3800" b="1" dirty="0">
              <a:solidFill>
                <a:schemeClr val="accent4">
                  <a:lumMod val="50000"/>
                </a:schemeClr>
              </a:solidFill>
              <a:latin typeface="Cambria" panose="02040503050406030204" pitchFamily="18" charset="0"/>
              <a:ea typeface="Cambria" panose="02040503050406030204" pitchFamily="18" charset="0"/>
            </a:endParaRPr>
          </a:p>
        </p:txBody>
      </p:sp>
      <p:pic>
        <p:nvPicPr>
          <p:cNvPr id="16" name="Picture 15" descr="A group of children standing in a line&#10;&#10;Description automatically generated">
            <a:extLst>
              <a:ext uri="{FF2B5EF4-FFF2-40B4-BE49-F238E27FC236}">
                <a16:creationId xmlns:a16="http://schemas.microsoft.com/office/drawing/2014/main" id="{C5BF6BF8-B8A2-27EE-E0B3-C52DAF11D2A2}"/>
              </a:ext>
            </a:extLst>
          </p:cNvPr>
          <p:cNvPicPr>
            <a:picLocks noChangeAspect="1"/>
          </p:cNvPicPr>
          <p:nvPr/>
        </p:nvPicPr>
        <p:blipFill rotWithShape="1">
          <a:blip r:embed="rId2"/>
          <a:srcRect t="9151" r="2" b="2"/>
          <a:stretch/>
        </p:blipFill>
        <p:spPr>
          <a:xfrm>
            <a:off x="9540608" y="3733800"/>
            <a:ext cx="2762631" cy="2655885"/>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D0171A9C-8C4D-66A0-AF3D-F193352092EE}"/>
              </a:ext>
            </a:extLst>
          </p:cNvPr>
          <p:cNvPicPr>
            <a:picLocks noChangeAspect="1"/>
          </p:cNvPicPr>
          <p:nvPr/>
        </p:nvPicPr>
        <p:blipFill>
          <a:blip r:embed="rId3"/>
          <a:stretch>
            <a:fillRect/>
          </a:stretch>
        </p:blipFill>
        <p:spPr>
          <a:xfrm>
            <a:off x="1245359" y="0"/>
            <a:ext cx="7108552" cy="1707028"/>
          </a:xfrm>
          <a:prstGeom prst="rect">
            <a:avLst/>
          </a:prstGeom>
        </p:spPr>
      </p:pic>
    </p:spTree>
    <p:extLst>
      <p:ext uri="{BB962C8B-B14F-4D97-AF65-F5344CB8AC3E}">
        <p14:creationId xmlns:p14="http://schemas.microsoft.com/office/powerpoint/2010/main" val="316871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205964" y="1454807"/>
            <a:ext cx="5642056" cy="54240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 name="Picture 1">
            <a:extLst>
              <a:ext uri="{FF2B5EF4-FFF2-40B4-BE49-F238E27FC236}">
                <a16:creationId xmlns:a16="http://schemas.microsoft.com/office/drawing/2014/main" id="{EA6AEA61-B410-74AF-EC47-A5BB5C914F45}"/>
              </a:ext>
            </a:extLst>
          </p:cNvPr>
          <p:cNvPicPr>
            <a:picLocks noChangeAspect="1"/>
          </p:cNvPicPr>
          <p:nvPr/>
        </p:nvPicPr>
        <p:blipFill>
          <a:blip r:embed="rId4"/>
          <a:stretch>
            <a:fillRect/>
          </a:stretch>
        </p:blipFill>
        <p:spPr>
          <a:xfrm>
            <a:off x="-1410272" y="659338"/>
            <a:ext cx="9954534" cy="2719287"/>
          </a:xfrm>
          <a:prstGeom prst="rect">
            <a:avLst/>
          </a:prstGeom>
        </p:spPr>
      </p:pic>
      <p:sp>
        <p:nvSpPr>
          <p:cNvPr id="7" name="TextBox 6">
            <a:extLst>
              <a:ext uri="{FF2B5EF4-FFF2-40B4-BE49-F238E27FC236}">
                <a16:creationId xmlns:a16="http://schemas.microsoft.com/office/drawing/2014/main" id="{EC40DD4C-3D9D-A355-168B-E5B2052D27F3}"/>
              </a:ext>
            </a:extLst>
          </p:cNvPr>
          <p:cNvSpPr txBox="1"/>
          <p:nvPr/>
        </p:nvSpPr>
        <p:spPr>
          <a:xfrm>
            <a:off x="519414" y="2802106"/>
            <a:ext cx="6686550" cy="2031325"/>
          </a:xfrm>
          <a:prstGeom prst="rect">
            <a:avLst/>
          </a:prstGeom>
          <a:noFill/>
        </p:spPr>
        <p:txBody>
          <a:bodyPr wrap="square">
            <a:spAutoFit/>
          </a:bodyPr>
          <a:lstStyle/>
          <a:p>
            <a:pPr algn="just"/>
            <a:r>
              <a:rPr lang="vi-VN" sz="4000" b="1" dirty="0">
                <a:solidFill>
                  <a:schemeClr val="accent2">
                    <a:lumMod val="50000"/>
                  </a:schemeClr>
                </a:solidFill>
                <a:latin typeface="Cambria" panose="02040503050406030204" pitchFamily="18" charset="0"/>
                <a:ea typeface="Cambria" panose="02040503050406030204" pitchFamily="18" charset="0"/>
              </a:rPr>
              <a:t> </a:t>
            </a:r>
            <a:r>
              <a:rPr lang="vi-VN" sz="4200" b="1" dirty="0">
                <a:solidFill>
                  <a:schemeClr val="accent2">
                    <a:lumMod val="50000"/>
                  </a:schemeClr>
                </a:solidFill>
                <a:latin typeface="Cambria" panose="02040503050406030204" pitchFamily="18" charset="0"/>
                <a:ea typeface="Cambria" panose="02040503050406030204" pitchFamily="18" charset="0"/>
              </a:rPr>
              <a:t>Tìm hiểu những người có công với quê hương, đất nước tại nơi em sinh sống.</a:t>
            </a:r>
            <a:endParaRPr lang="en-SG" sz="4200" dirty="0"/>
          </a:p>
        </p:txBody>
      </p:sp>
    </p:spTree>
    <p:extLst>
      <p:ext uri="{BB962C8B-B14F-4D97-AF65-F5344CB8AC3E}">
        <p14:creationId xmlns:p14="http://schemas.microsoft.com/office/powerpoint/2010/main" val="22825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48069"/>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5" name="Picture 14">
            <a:extLst>
              <a:ext uri="{FF2B5EF4-FFF2-40B4-BE49-F238E27FC236}">
                <a16:creationId xmlns:a16="http://schemas.microsoft.com/office/drawing/2014/main" id="{2DA25E28-F487-666D-619E-6B4D60D02BD5}"/>
              </a:ext>
            </a:extLst>
          </p:cNvPr>
          <p:cNvPicPr>
            <a:picLocks noChangeAspect="1"/>
          </p:cNvPicPr>
          <p:nvPr/>
        </p:nvPicPr>
        <p:blipFill>
          <a:blip r:embed="rId4"/>
          <a:stretch>
            <a:fillRect/>
          </a:stretch>
        </p:blipFill>
        <p:spPr>
          <a:xfrm>
            <a:off x="-555172" y="602543"/>
            <a:ext cx="6569566" cy="5280211"/>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FB6DB8-5698-DBE8-3D62-E5BE7CC21831}"/>
              </a:ext>
            </a:extLst>
          </p:cNvPr>
          <p:cNvPicPr>
            <a:picLocks noChangeAspect="1"/>
          </p:cNvPicPr>
          <p:nvPr/>
        </p:nvPicPr>
        <p:blipFill>
          <a:blip r:embed="rId2"/>
          <a:stretch>
            <a:fillRect/>
          </a:stretch>
        </p:blipFill>
        <p:spPr>
          <a:xfrm>
            <a:off x="1331088" y="179587"/>
            <a:ext cx="6263144" cy="1961611"/>
          </a:xfrm>
          <a:prstGeom prst="rect">
            <a:avLst/>
          </a:prstGeom>
        </p:spPr>
      </p:pic>
      <p:pic>
        <p:nvPicPr>
          <p:cNvPr id="10" name="Picture 9">
            <a:extLst>
              <a:ext uri="{FF2B5EF4-FFF2-40B4-BE49-F238E27FC236}">
                <a16:creationId xmlns:a16="http://schemas.microsoft.com/office/drawing/2014/main" id="{6BF6A6F3-F338-4AD0-2ACB-21B352ED075E}"/>
              </a:ext>
            </a:extLst>
          </p:cNvPr>
          <p:cNvPicPr>
            <a:picLocks noChangeAspect="1"/>
          </p:cNvPicPr>
          <p:nvPr/>
        </p:nvPicPr>
        <p:blipFill>
          <a:blip r:embed="rId3"/>
          <a:stretch>
            <a:fillRect/>
          </a:stretch>
        </p:blipFill>
        <p:spPr>
          <a:xfrm>
            <a:off x="-189774" y="1319515"/>
            <a:ext cx="8937972" cy="3692324"/>
          </a:xfrm>
          <a:prstGeom prst="rect">
            <a:avLst/>
          </a:prstGeom>
        </p:spPr>
      </p:pic>
      <p:pic>
        <p:nvPicPr>
          <p:cNvPr id="9" name="Picture 8" descr="A cartoon of a child and child holding a flag&#10;&#10;Description automatically generated">
            <a:extLst>
              <a:ext uri="{FF2B5EF4-FFF2-40B4-BE49-F238E27FC236}">
                <a16:creationId xmlns:a16="http://schemas.microsoft.com/office/drawing/2014/main" id="{BCA0A600-B71C-DB54-7D94-6BCB9A7BAF0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752581" y="2412076"/>
            <a:ext cx="4624616" cy="444592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29983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6" y="348126"/>
            <a:ext cx="7630886" cy="492443"/>
          </a:xfrm>
          <a:prstGeom prst="rect">
            <a:avLst/>
          </a:prstGeom>
          <a:noFill/>
        </p:spPr>
        <p:txBody>
          <a:bodyPr wrap="square" rtlCol="0">
            <a:spAutoFit/>
          </a:bodyPr>
          <a:lstStyle/>
          <a:p>
            <a:r>
              <a:rPr lang="vi-VN" sz="2600" b="1" dirty="0">
                <a:solidFill>
                  <a:schemeClr val="accent2">
                    <a:lumMod val="50000"/>
                  </a:schemeClr>
                </a:solidFill>
                <a:latin typeface="Cambria" panose="02040503050406030204" pitchFamily="18" charset="0"/>
                <a:ea typeface="Cambria" panose="02040503050406030204" pitchFamily="18" charset="0"/>
              </a:rPr>
              <a:t>a) Em hãy đọc thông tin và trả lời câu hỏi</a:t>
            </a:r>
            <a:endParaRPr lang="en-SG" sz="2600" b="1" dirty="0">
              <a:solidFill>
                <a:schemeClr val="accent2">
                  <a:lumMod val="50000"/>
                </a:schemeClr>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CEC3EC6B-07EA-4489-9C92-75AC305562DC}"/>
              </a:ext>
            </a:extLst>
          </p:cNvPr>
          <p:cNvSpPr txBox="1"/>
          <p:nvPr/>
        </p:nvSpPr>
        <p:spPr>
          <a:xfrm>
            <a:off x="378220" y="1558047"/>
            <a:ext cx="11435557" cy="483209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Chị Võ Thị Sáu (1933 – 1952), sinh tại xã Phước Thọ, huyện Đất Đỏ, thuộc tỉnh Bà Rịa – Vũng Tàu. Chị tham gia cách mạng từ năm 14 tuổi và trở thành nữ chiến sĩ trinh sát nổi tiếng gan dạ của đội Công an xung phong Đất Đỏ. Tháng 2 năm 1950, khi dùng lựu đạn tập kích diệt hai tên ác ôn Cả Suốt, Cả Đay, không may chị bị sa vào tay địch. Bị bắt giam trong tù, chị Sáu vẫn tiếp tục làm liên lạc và cùng các đồng chí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endParaRPr lang="en-SG" sz="28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383E73D-4087-B5BC-E9E6-E16FC6FC609F}"/>
              </a:ext>
            </a:extLst>
          </p:cNvPr>
          <p:cNvSpPr txBox="1"/>
          <p:nvPr/>
        </p:nvSpPr>
        <p:spPr>
          <a:xfrm>
            <a:off x="218951" y="840569"/>
            <a:ext cx="11754096" cy="584775"/>
          </a:xfrm>
          <a:prstGeom prst="rect">
            <a:avLst/>
          </a:prstGeom>
          <a:noFill/>
        </p:spPr>
        <p:txBody>
          <a:bodyPr wrap="square" rtlCol="0">
            <a:spAutoFit/>
          </a:bodyPr>
          <a:lstStyle/>
          <a:p>
            <a:pPr algn="ctr"/>
            <a:r>
              <a:rPr lang="vi-VN" sz="3200" b="1" dirty="0">
                <a:solidFill>
                  <a:srgbClr val="FF0066"/>
                </a:solidFill>
                <a:latin typeface="UTM Avo" panose="02040603050506020204" pitchFamily="18" charset="0"/>
              </a:rPr>
              <a:t>Võ Thị Sáu - nữ anh hùng huyền thoại vùng Đất Đỏ</a:t>
            </a:r>
            <a:endParaRPr lang="en-US" sz="3200" b="1" dirty="0">
              <a:solidFill>
                <a:srgbClr val="FF0066"/>
              </a:solidFill>
              <a:latin typeface="UTM Avo" panose="02040603050506020204" pitchFamily="18" charset="0"/>
            </a:endParaRPr>
          </a:p>
        </p:txBody>
      </p:sp>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sp>
        <p:nvSpPr>
          <p:cNvPr id="7" name="TextBox 6">
            <a:extLst>
              <a:ext uri="{FF2B5EF4-FFF2-40B4-BE49-F238E27FC236}">
                <a16:creationId xmlns:a16="http://schemas.microsoft.com/office/drawing/2014/main" id="{3A3B1C1B-BF02-3732-F343-72ADF3CA540B}"/>
              </a:ext>
            </a:extLst>
          </p:cNvPr>
          <p:cNvSpPr txBox="1"/>
          <p:nvPr/>
        </p:nvSpPr>
        <p:spPr>
          <a:xfrm>
            <a:off x="602796" y="369837"/>
            <a:ext cx="10812236" cy="5324535"/>
          </a:xfrm>
          <a:prstGeom prst="rect">
            <a:avLst/>
          </a:prstGeom>
          <a:noFill/>
        </p:spPr>
        <p:txBody>
          <a:bodyPr wrap="square">
            <a:spAutoFit/>
          </a:bodyPr>
          <a:lstStyle/>
          <a:p>
            <a:pPr algn="just"/>
            <a:r>
              <a:rPr lang="vi-VN"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Thực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Pháp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đưa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cùng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một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số</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người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từ</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cách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mạng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ra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tù</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Côn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Đảo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Đêm</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hành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hình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gửi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lòng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mình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với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đất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bằng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những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bài</a:t>
            </a:r>
            <a:r>
              <a:rPr lang="en-SG" sz="3400" b="1" dirty="0">
                <a:latin typeface="Cambria" panose="02040503050406030204" pitchFamily="18" charset="0"/>
                <a:ea typeface="Cambria" panose="02040503050406030204" pitchFamily="18" charset="0"/>
              </a:rPr>
              <a:t> ca </a:t>
            </a:r>
            <a:r>
              <a:rPr lang="en-SG" sz="3400" b="1" dirty="0" err="1">
                <a:latin typeface="Cambria" panose="02040503050406030204" pitchFamily="18" charset="0"/>
                <a:ea typeface="Cambria" panose="02040503050406030204" pitchFamily="18" charset="0"/>
              </a:rPr>
              <a:t>cách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mạng</a:t>
            </a:r>
            <a:r>
              <a:rPr lang="en-SG" sz="3400" b="1" dirty="0">
                <a:latin typeface="Cambria" panose="02040503050406030204" pitchFamily="18" charset="0"/>
                <a:ea typeface="Cambria" panose="02040503050406030204" pitchFamily="18" charset="0"/>
              </a:rPr>
              <a:t>. Viên </a:t>
            </a:r>
            <a:r>
              <a:rPr lang="en-SG" sz="3400" b="1" dirty="0" err="1">
                <a:latin typeface="Cambria" panose="02040503050406030204" pitchFamily="18" charset="0"/>
                <a:ea typeface="Cambria" panose="02040503050406030204" pitchFamily="18" charset="0"/>
              </a:rPr>
              <a:t>cố</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đạo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hỏi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chết</a:t>
            </a:r>
            <a:r>
              <a:rPr lang="en-SG" sz="3400" b="1" dirty="0">
                <a:latin typeface="Cambria" panose="02040503050406030204" pitchFamily="18" charset="0"/>
                <a:ea typeface="Cambria" panose="02040503050406030204" pitchFamily="18" charset="0"/>
              </a:rPr>
              <a:t>, con </a:t>
            </a:r>
            <a:r>
              <a:rPr lang="en-SG" sz="3400" b="1" dirty="0" err="1">
                <a:latin typeface="Cambria" panose="02040503050406030204" pitchFamily="18" charset="0"/>
                <a:ea typeface="Cambria" panose="02040503050406030204" pitchFamily="18" charset="0"/>
              </a:rPr>
              <a:t>có</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điều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gì</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hận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không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nhìn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thẳng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mặt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ông</a:t>
            </a:r>
            <a:r>
              <a:rPr lang="en-SG" sz="3400" b="1" dirty="0">
                <a:latin typeface="Cambria" panose="02040503050406030204" pitchFamily="18" charset="0"/>
                <a:ea typeface="Cambria" panose="02040503050406030204" pitchFamily="18" charset="0"/>
              </a:rPr>
              <a:t> ta, </a:t>
            </a:r>
            <a:r>
              <a:rPr lang="en-SG" sz="3400" b="1" dirty="0" err="1">
                <a:latin typeface="Cambria" panose="02040503050406030204" pitchFamily="18" charset="0"/>
                <a:ea typeface="Cambria" panose="02040503050406030204" pitchFamily="18" charset="0"/>
              </a:rPr>
              <a:t>trả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lời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Tôi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chỉ</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hận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chưa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tiêu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diệt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hết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bọn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thực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cướp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lũ</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tay</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sai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bản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Ra </a:t>
            </a:r>
            <a:r>
              <a:rPr lang="en-SG" sz="3400" b="1" dirty="0" err="1">
                <a:latin typeface="Cambria" panose="02040503050406030204" pitchFamily="18" charset="0"/>
                <a:ea typeface="Cambria" panose="02040503050406030204" pitchFamily="18" charset="0"/>
              </a:rPr>
              <a:t>đến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pháp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trường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yêu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cầu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không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bịt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mắt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để</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được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nhìn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đất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yêu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đến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giây</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phút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cuối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cùng</a:t>
            </a:r>
            <a:r>
              <a:rPr lang="en-SG" sz="3400" b="1"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8BB8DFCB-D815-E253-8C44-4C4BC39F771B}"/>
              </a:ext>
            </a:extLst>
          </p:cNvPr>
          <p:cNvSpPr txBox="1"/>
          <p:nvPr/>
        </p:nvSpPr>
        <p:spPr>
          <a:xfrm>
            <a:off x="2536371" y="5822490"/>
            <a:ext cx="9535886" cy="461665"/>
          </a:xfrm>
          <a:prstGeom prst="rect">
            <a:avLst/>
          </a:prstGeom>
          <a:noFill/>
        </p:spPr>
        <p:txBody>
          <a:bodyPr wrap="square" rtlCol="0">
            <a:spAutoFit/>
          </a:bodyPr>
          <a:lstStyle/>
          <a:p>
            <a:r>
              <a:rPr lang="vi-VN" sz="2400" b="1" dirty="0">
                <a:solidFill>
                  <a:srgbClr val="FF0066"/>
                </a:solidFill>
                <a:latin typeface="Cambria" panose="02040503050406030204" pitchFamily="18" charset="0"/>
                <a:ea typeface="Cambria" panose="02040503050406030204" pitchFamily="18" charset="0"/>
              </a:rPr>
              <a:t>(Theo Bùi Việt Thanh, Hoài Lộc, </a:t>
            </a:r>
            <a:r>
              <a:rPr lang="vi-VN" sz="2400" b="1" i="1" dirty="0">
                <a:solidFill>
                  <a:srgbClr val="FF0066"/>
                </a:solidFill>
                <a:latin typeface="Cambria" panose="02040503050406030204" pitchFamily="18" charset="0"/>
                <a:ea typeface="Cambria" panose="02040503050406030204" pitchFamily="18" charset="0"/>
              </a:rPr>
              <a:t>Võ Thị Sáu</a:t>
            </a:r>
            <a:r>
              <a:rPr lang="vi-VN" sz="2400" b="1" dirty="0">
                <a:solidFill>
                  <a:srgbClr val="FF0066"/>
                </a:solidFill>
                <a:latin typeface="Cambria" panose="02040503050406030204" pitchFamily="18" charset="0"/>
                <a:ea typeface="Cambria" panose="02040503050406030204" pitchFamily="18" charset="0"/>
              </a:rPr>
              <a:t>, NXB Kim Đồng, 2021)</a:t>
            </a:r>
            <a:endParaRPr lang="en-SG" sz="24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endParaRPr lang="vi-VN" dirty="0"/>
          </a:p>
        </p:txBody>
      </p:sp>
      <p:pic>
        <p:nvPicPr>
          <p:cNvPr id="6" name="Picture 5" descr="A couple of kids sitting at desks&#10;&#10;Description automatically generated">
            <a:extLst>
              <a:ext uri="{FF2B5EF4-FFF2-40B4-BE49-F238E27FC236}">
                <a16:creationId xmlns:a16="http://schemas.microsoft.com/office/drawing/2014/main" id="{B7988CEF-1470-2B00-27BB-C6F770D6A10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90" y="3502828"/>
            <a:ext cx="5524020" cy="3411895"/>
          </a:xfrm>
          <a:prstGeom prst="rect">
            <a:avLst/>
          </a:prstGeom>
        </p:spPr>
      </p:pic>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3"/>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Chị Võ Thị Sáu đã có công gì đối với quê hương, đất nước?</a:t>
            </a:r>
          </a:p>
        </p:txBody>
      </p:sp>
      <p:pic>
        <p:nvPicPr>
          <p:cNvPr id="16" name="Picture 15">
            <a:extLst>
              <a:ext uri="{FF2B5EF4-FFF2-40B4-BE49-F238E27FC236}">
                <a16:creationId xmlns:a16="http://schemas.microsoft.com/office/drawing/2014/main" id="{E63F54CB-1460-12D5-4B9D-75865B115214}"/>
              </a:ext>
            </a:extLst>
          </p:cNvPr>
          <p:cNvPicPr>
            <a:picLocks noChangeAspect="1"/>
          </p:cNvPicPr>
          <p:nvPr/>
        </p:nvPicPr>
        <p:blipFill>
          <a:blip r:embed="rId3"/>
          <a:stretch>
            <a:fillRect/>
          </a:stretch>
        </p:blipFill>
        <p:spPr>
          <a:xfrm>
            <a:off x="3976655" y="2037907"/>
            <a:ext cx="7445829" cy="1410477"/>
          </a:xfrm>
          <a:prstGeom prst="rect">
            <a:avLst/>
          </a:prstGeom>
          <a:ln>
            <a:noFill/>
          </a:ln>
        </p:spPr>
      </p:pic>
      <p:sp>
        <p:nvSpPr>
          <p:cNvPr id="18" name="TextBox 17">
            <a:extLst>
              <a:ext uri="{FF2B5EF4-FFF2-40B4-BE49-F238E27FC236}">
                <a16:creationId xmlns:a16="http://schemas.microsoft.com/office/drawing/2014/main" id="{4808F16F-F6BE-D153-650A-F6CE5603F7BC}"/>
              </a:ext>
            </a:extLst>
          </p:cNvPr>
          <p:cNvSpPr txBox="1"/>
          <p:nvPr/>
        </p:nvSpPr>
        <p:spPr>
          <a:xfrm>
            <a:off x="4345731" y="2092351"/>
            <a:ext cx="6707675"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Hãy chia sẻ suy nghĩ, cảm nhận của em về tấm gương đó?</a:t>
            </a:r>
          </a:p>
        </p:txBody>
      </p:sp>
    </p:spTree>
    <p:extLst>
      <p:ext uri="{BB962C8B-B14F-4D97-AF65-F5344CB8AC3E}">
        <p14:creationId xmlns:p14="http://schemas.microsoft.com/office/powerpoint/2010/main" val="362842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Chị Võ Thị Sáu đã có công gì đối với quê hương, đất nước?</a:t>
            </a: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1924384"/>
            <a:ext cx="7730925" cy="4337520"/>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3" y="2161846"/>
            <a:ext cx="7445828" cy="3862596"/>
          </a:xfrm>
          <a:prstGeom prst="rect">
            <a:avLst/>
          </a:prstGeom>
          <a:noFill/>
        </p:spPr>
        <p:txBody>
          <a:bodyPr wrap="square">
            <a:spAutoFit/>
          </a:bodyPr>
          <a:lstStyle/>
          <a:p>
            <a:pPr algn="just"/>
            <a:r>
              <a:rPr lang="en-SG" sz="3500" b="1" dirty="0" err="1">
                <a:latin typeface="Cambria" panose="02040503050406030204" pitchFamily="18" charset="0"/>
                <a:ea typeface="Cambria" panose="02040503050406030204" pitchFamily="18" charset="0"/>
              </a:rPr>
              <a:t>Chị</a:t>
            </a:r>
            <a:r>
              <a:rPr lang="en-SG" sz="3500" b="1" dirty="0">
                <a:latin typeface="Cambria" panose="02040503050406030204" pitchFamily="18" charset="0"/>
                <a:ea typeface="Cambria" panose="02040503050406030204" pitchFamily="18" charset="0"/>
              </a:rPr>
              <a:t> Võ </a:t>
            </a:r>
            <a:r>
              <a:rPr lang="en-SG" sz="3500" b="1" dirty="0" err="1">
                <a:latin typeface="Cambria" panose="02040503050406030204" pitchFamily="18" charset="0"/>
                <a:ea typeface="Cambria" panose="02040503050406030204" pitchFamily="18" charset="0"/>
              </a:rPr>
              <a:t>Thị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Sáu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đã</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tham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cách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mạng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từ</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năm</a:t>
            </a:r>
            <a:r>
              <a:rPr lang="en-SG" sz="3500" b="1" dirty="0">
                <a:latin typeface="Cambria" panose="02040503050406030204" pitchFamily="18" charset="0"/>
                <a:ea typeface="Cambria" panose="02040503050406030204" pitchFamily="18" charset="0"/>
              </a:rPr>
              <a:t> 14 </a:t>
            </a:r>
            <a:r>
              <a:rPr lang="en-SG" sz="3500" b="1" dirty="0" err="1">
                <a:latin typeface="Cambria" panose="02040503050406030204" pitchFamily="18" charset="0"/>
                <a:ea typeface="Cambria" panose="02040503050406030204" pitchFamily="18" charset="0"/>
              </a:rPr>
              <a:t>tuổi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trở</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thành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chiến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sĩ</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trinh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sát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nổi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tiếng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gan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chiến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đấu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tiêu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diệt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kẻ</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thù</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tấn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vẫn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ngang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làm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anh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dũng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của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góp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quê</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hương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đất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nước</a:t>
            </a:r>
            <a:r>
              <a:rPr lang="en-SG" sz="3500" b="1" dirty="0">
                <a:latin typeface="Cambria" panose="02040503050406030204" pitchFamily="18" charset="0"/>
                <a:ea typeface="Cambria" panose="02040503050406030204" pitchFamily="18" charset="0"/>
              </a:rPr>
              <a:t>.</a:t>
            </a:r>
            <a:endParaRPr lang="vi-VN" sz="3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1443</TotalTime>
  <Words>1246</Words>
  <Application>Microsoft Office PowerPoint</Application>
  <PresentationFormat>Widescreen</PresentationFormat>
  <Paragraphs>46</Paragraphs>
  <Slides>21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#9Slide03 AllRoundGothic</vt:lpstr>
      <vt:lpstr>Aptos</vt:lpstr>
      <vt:lpstr>Arial</vt:lpstr>
      <vt:lpstr>Calibri</vt:lpstr>
      <vt:lpstr>Cambria</vt:lpstr>
      <vt:lpstr>SVN-Hole Hearted</vt:lpstr>
      <vt:lpstr>SVN-Newton</vt:lpstr>
      <vt:lpstr>Times New Roman</vt:lpstr>
      <vt:lpstr>UTM Avo</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SingPC</cp:lastModifiedBy>
  <cp:revision>46</cp:revision>
  <dcterms:created xsi:type="dcterms:W3CDTF">2024-06-03T14:24:44Z</dcterms:created>
  <dcterms:modified xsi:type="dcterms:W3CDTF">2025-09-10T11:25:02Z</dcterms:modified>
</cp:coreProperties>
</file>