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08" r:id="rId2"/>
    <p:sldMasterId id="2147483696" r:id="rId3"/>
    <p:sldMasterId id="2147483684" r:id="rId4"/>
    <p:sldMasterId id="2147483660" r:id="rId5"/>
  </p:sldMasterIdLst>
  <p:notesMasterIdLst>
    <p:notesMasterId r:id="rId29"/>
  </p:notesMasterIdLst>
  <p:sldIdLst>
    <p:sldId id="269" r:id="rId6"/>
    <p:sldId id="272" r:id="rId7"/>
    <p:sldId id="273" r:id="rId8"/>
    <p:sldId id="259" r:id="rId9"/>
    <p:sldId id="260" r:id="rId10"/>
    <p:sldId id="261" r:id="rId11"/>
    <p:sldId id="274" r:id="rId12"/>
    <p:sldId id="275" r:id="rId13"/>
    <p:sldId id="276" r:id="rId14"/>
    <p:sldId id="278" r:id="rId15"/>
    <p:sldId id="280" r:id="rId16"/>
    <p:sldId id="283" r:id="rId17"/>
    <p:sldId id="282" r:id="rId18"/>
    <p:sldId id="281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</p:sldIdLst>
  <p:sldSz cx="18288000" cy="10287000"/>
  <p:notesSz cx="6858000" cy="9144000"/>
  <p:embeddedFontLst>
    <p:embeddedFont>
      <p:font typeface="#9Slide05 SVNStandly" panose="020B0604020202020204" charset="0"/>
      <p:regular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Cambria Bold" panose="02040803050406030204" pitchFamily="18" charset="0"/>
      <p:regular r:id="rId35"/>
      <p:bold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C15"/>
    <a:srgbClr val="344C81"/>
    <a:srgbClr val="8E5DB3"/>
    <a:srgbClr val="9B6FBC"/>
    <a:srgbClr val="D3E5EF"/>
    <a:srgbClr val="E97F93"/>
    <a:srgbClr val="F0AAB7"/>
    <a:srgbClr val="A6D2E7"/>
    <a:srgbClr val="5A9955"/>
    <a:srgbClr val="FAB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8" autoAdjust="0"/>
    <p:restoredTop sz="94622" autoAdjust="0"/>
  </p:normalViewPr>
  <p:slideViewPr>
    <p:cSldViewPr>
      <p:cViewPr varScale="1">
        <p:scale>
          <a:sx n="72" d="100"/>
          <a:sy n="72" d="100"/>
        </p:scale>
        <p:origin x="6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7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74A89-FF46-4A21-AA3E-96910E804B29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D1194-4613-4AB9-9071-6CB06C167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49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D1194-4613-4AB9-9071-6CB06C16788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04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hang</a:t>
            </a:r>
            <a:r>
              <a:rPr lang="en-US" baseline="0" dirty="0"/>
              <a:t> tram </a:t>
            </a:r>
            <a:r>
              <a:rPr lang="en-US" baseline="0" dirty="0" err="1"/>
              <a:t>nghìn</a:t>
            </a:r>
            <a:r>
              <a:rPr lang="en-US" baseline="0" dirty="0"/>
              <a:t> </a:t>
            </a:r>
            <a:r>
              <a:rPr lang="en-US" baseline="0" dirty="0" err="1"/>
              <a:t>bé</a:t>
            </a:r>
            <a:r>
              <a:rPr lang="en-US" baseline="0" dirty="0"/>
              <a:t> </a:t>
            </a:r>
            <a:r>
              <a:rPr lang="en-US" baseline="0" dirty="0" err="1"/>
              <a:t>hơn</a:t>
            </a:r>
            <a:r>
              <a:rPr lang="en-US" baseline="0" dirty="0"/>
              <a:t> 5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xuống</a:t>
            </a:r>
            <a:r>
              <a:rPr lang="en-US" baseline="0" dirty="0"/>
              <a:t>,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hơn</a:t>
            </a:r>
            <a:r>
              <a:rPr lang="en-US" baseline="0" dirty="0"/>
              <a:t> 5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D1194-4613-4AB9-9071-6CB06C16788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784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loại</a:t>
            </a:r>
            <a:r>
              <a:rPr lang="en-US" baseline="0" dirty="0"/>
              <a:t> </a:t>
            </a:r>
            <a:r>
              <a:rPr lang="en-US" baseline="0" dirty="0" err="1"/>
              <a:t>bóng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/>
              <a:t>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4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cậu</a:t>
            </a:r>
            <a:r>
              <a:rPr lang="en-US" baseline="0" dirty="0"/>
              <a:t> </a:t>
            </a:r>
            <a:r>
              <a:rPr lang="en-US" baseline="0" dirty="0" err="1"/>
              <a:t>bé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slide </a:t>
            </a:r>
            <a:r>
              <a:rPr lang="en-US" baseline="0" dirty="0" err="1"/>
              <a:t>dặn</a:t>
            </a:r>
            <a:r>
              <a:rPr lang="en-US" baseline="0" dirty="0"/>
              <a:t> </a:t>
            </a:r>
            <a:r>
              <a:rPr lang="en-US" baseline="0" dirty="0" err="1"/>
              <a:t>dò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0C845-F20A-4B08-B906-3FFA8399F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760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cậu</a:t>
            </a:r>
            <a:r>
              <a:rPr lang="en-US" baseline="0" dirty="0"/>
              <a:t> </a:t>
            </a:r>
            <a:r>
              <a:rPr lang="en-US" baseline="0" dirty="0" err="1"/>
              <a:t>bé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0C845-F20A-4B08-B906-3FFA8399F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878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cậu</a:t>
            </a:r>
            <a:r>
              <a:rPr lang="en-US" baseline="0" dirty="0"/>
              <a:t> </a:t>
            </a:r>
            <a:r>
              <a:rPr lang="en-US" baseline="0" dirty="0" err="1"/>
              <a:t>bé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CD6A1-075A-4A70-9E01-7EB7EC9A9F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31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cậu</a:t>
            </a:r>
            <a:r>
              <a:rPr lang="en-US" baseline="0" dirty="0"/>
              <a:t> </a:t>
            </a:r>
            <a:r>
              <a:rPr lang="en-US" baseline="0" dirty="0" err="1"/>
              <a:t>bé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0C845-F20A-4B08-B906-3FFA8399F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399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cậu</a:t>
            </a:r>
            <a:r>
              <a:rPr lang="en-US" baseline="0" dirty="0"/>
              <a:t> </a:t>
            </a:r>
            <a:r>
              <a:rPr lang="en-US" baseline="0" dirty="0" err="1"/>
              <a:t>bé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0C845-F20A-4B08-B906-3FFA8399F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50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CAAD-23BB-4028-8C0D-641603077F41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166E-8764-4DDF-AABB-28FF898F5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07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CAAD-23BB-4028-8C0D-641603077F41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166E-8764-4DDF-AABB-28FF898F5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58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CAAD-23BB-4028-8C0D-641603077F41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166E-8764-4DDF-AABB-28FF898F5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CAAD-23BB-4028-8C0D-641603077F41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166E-8764-4DDF-AABB-28FF898F5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87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CAAD-23BB-4028-8C0D-641603077F41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166E-8764-4DDF-AABB-28FF898F5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46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CAAD-23BB-4028-8C0D-641603077F41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166E-8764-4DDF-AABB-28FF898F5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9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CAAD-23BB-4028-8C0D-641603077F41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166E-8764-4DDF-AABB-28FF898F5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3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CAAD-23BB-4028-8C0D-641603077F41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166E-8764-4DDF-AABB-28FF898F5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86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CAAD-23BB-4028-8C0D-641603077F41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166E-8764-4DDF-AABB-28FF898F5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80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CAAD-23BB-4028-8C0D-641603077F41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166E-8764-4DDF-AABB-28FF898F5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49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CAAD-23BB-4028-8C0D-641603077F41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166E-8764-4DDF-AABB-28FF898F5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2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B198-0A71-435F-A965-5142FB3AD6CA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765C-3BB4-4AE4-8F54-F6E94EF73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72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B198-0A71-435F-A965-5142FB3AD6CA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765C-3BB4-4AE4-8F54-F6E94EF73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1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B198-0A71-435F-A965-5142FB3AD6CA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765C-3BB4-4AE4-8F54-F6E94EF73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B198-0A71-435F-A965-5142FB3AD6CA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765C-3BB4-4AE4-8F54-F6E94EF73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85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B198-0A71-435F-A965-5142FB3AD6CA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765C-3BB4-4AE4-8F54-F6E94EF73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22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B198-0A71-435F-A965-5142FB3AD6CA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765C-3BB4-4AE4-8F54-F6E94EF73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56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B198-0A71-435F-A965-5142FB3AD6CA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765C-3BB4-4AE4-8F54-F6E94EF73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80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B198-0A71-435F-A965-5142FB3AD6CA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765C-3BB4-4AE4-8F54-F6E94EF73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40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B198-0A71-435F-A965-5142FB3AD6CA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765C-3BB4-4AE4-8F54-F6E94EF73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4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B198-0A71-435F-A965-5142FB3AD6CA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765C-3BB4-4AE4-8F54-F6E94EF73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7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B198-0A71-435F-A965-5142FB3AD6CA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765C-3BB4-4AE4-8F54-F6E94EF73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13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4089-FF16-4616-8AEA-5974D198FD7C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48E3-0DAD-40D2-A90F-76DA5CB8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60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4089-FF16-4616-8AEA-5974D198FD7C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48E3-0DAD-40D2-A90F-76DA5CB8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22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4089-FF16-4616-8AEA-5974D198FD7C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48E3-0DAD-40D2-A90F-76DA5CB8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40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4089-FF16-4616-8AEA-5974D198FD7C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48E3-0DAD-40D2-A90F-76DA5CB8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23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4089-FF16-4616-8AEA-5974D198FD7C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48E3-0DAD-40D2-A90F-76DA5CB8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4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4089-FF16-4616-8AEA-5974D198FD7C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48E3-0DAD-40D2-A90F-76DA5CB8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81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4089-FF16-4616-8AEA-5974D198FD7C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48E3-0DAD-40D2-A90F-76DA5CB8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03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4089-FF16-4616-8AEA-5974D198FD7C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48E3-0DAD-40D2-A90F-76DA5CB8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7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4089-FF16-4616-8AEA-5974D198FD7C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48E3-0DAD-40D2-A90F-76DA5CB8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0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4089-FF16-4616-8AEA-5974D198FD7C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48E3-0DAD-40D2-A90F-76DA5CB8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36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4089-FF16-4616-8AEA-5974D198FD7C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48E3-0DAD-40D2-A90F-76DA5CB81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89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15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70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60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65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89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23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44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54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5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57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s://www.facebook.com/groups/629898828017053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s://www.facebook.com/groups/629898828017053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s://www.facebook.com/groups/629898828017053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6611600" y="0"/>
            <a:ext cx="14366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Lobster" panose="02040603050506020204" pitchFamily="18" charset="0"/>
                <a:ea typeface="+mn-ea"/>
                <a:cs typeface="Times New Roman" panose="02020603050405020304" pitchFamily="18" charset="0"/>
              </a:rPr>
              <a:t>Măng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Lobster" panose="02040603050506020204" pitchFamily="18" charset="0"/>
                <a:ea typeface="+mn-ea"/>
                <a:cs typeface="Times New Roman" panose="02020603050405020304" pitchFamily="18" charset="0"/>
              </a:rPr>
              <a:t> non</a:t>
            </a:r>
            <a:endParaRPr lang="en-GB" b="0" dirty="0">
              <a:solidFill>
                <a:schemeClr val="bg1"/>
              </a:solidFill>
              <a:latin typeface="SVN-Lobster" panose="02040603050506020204" pitchFamily="18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6796355" y="9733002"/>
            <a:ext cx="14366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Lobster" panose="02040603050506020204" pitchFamily="18" charset="0"/>
                <a:ea typeface="+mn-ea"/>
                <a:cs typeface="Times New Roman" panose="02020603050405020304" pitchFamily="18" charset="0"/>
              </a:rPr>
              <a:t>Măng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Lobster" panose="02040603050506020204" pitchFamily="18" charset="0"/>
                <a:ea typeface="+mn-ea"/>
                <a:cs typeface="Times New Roman" panose="02020603050405020304" pitchFamily="18" charset="0"/>
              </a:rPr>
              <a:t> non</a:t>
            </a:r>
            <a:endParaRPr lang="en-GB" b="0" dirty="0">
              <a:solidFill>
                <a:schemeClr val="bg1"/>
              </a:solidFill>
              <a:latin typeface="SVN-Lobster" panose="02040603050506020204" pitchFamily="18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3543" y="9733002"/>
            <a:ext cx="14366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Lobster" panose="02040603050506020204" pitchFamily="18" charset="0"/>
                <a:ea typeface="+mn-ea"/>
                <a:cs typeface="Times New Roman" panose="02020603050405020304" pitchFamily="18" charset="0"/>
              </a:rPr>
              <a:t>Măng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Lobster" panose="02040603050506020204" pitchFamily="18" charset="0"/>
                <a:ea typeface="+mn-ea"/>
                <a:cs typeface="Times New Roman" panose="02020603050405020304" pitchFamily="18" charset="0"/>
              </a:rPr>
              <a:t> non</a:t>
            </a:r>
            <a:endParaRPr lang="en-GB" b="0" dirty="0">
              <a:solidFill>
                <a:schemeClr val="bg1"/>
              </a:solidFill>
              <a:latin typeface="SVN-Lobster" panose="020406030505060202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1CAAD-23BB-4028-8C0D-641603077F41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166E-8764-4DDF-AABB-28FF898F5F2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2"/>
          <p:cNvSpPr/>
          <p:nvPr userDrawn="1"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13"/>
            <a:stretch>
              <a:fillRect l="-307754" r="-194881"/>
            </a:stretch>
          </a:blipFill>
        </p:spPr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6611600" y="0"/>
            <a:ext cx="14366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Lobster" panose="02040603050506020204" pitchFamily="18" charset="0"/>
                <a:ea typeface="+mn-ea"/>
                <a:cs typeface="Times New Roman" panose="02020603050405020304" pitchFamily="18" charset="0"/>
              </a:rPr>
              <a:t>Măng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Lobster" panose="02040603050506020204" pitchFamily="18" charset="0"/>
                <a:ea typeface="+mn-ea"/>
                <a:cs typeface="Times New Roman" panose="02020603050405020304" pitchFamily="18" charset="0"/>
              </a:rPr>
              <a:t> non</a:t>
            </a:r>
            <a:endParaRPr lang="en-GB" b="0" dirty="0">
              <a:solidFill>
                <a:schemeClr val="bg1"/>
              </a:solidFill>
              <a:latin typeface="SVN-Lobster" panose="02040603050506020204" pitchFamily="18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796355" y="9733002"/>
            <a:ext cx="14366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Lobster" panose="02040603050506020204" pitchFamily="18" charset="0"/>
                <a:ea typeface="+mn-ea"/>
                <a:cs typeface="Times New Roman" panose="02020603050405020304" pitchFamily="18" charset="0"/>
              </a:rPr>
              <a:t>Măng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Lobster" panose="02040603050506020204" pitchFamily="18" charset="0"/>
                <a:ea typeface="+mn-ea"/>
                <a:cs typeface="Times New Roman" panose="02020603050405020304" pitchFamily="18" charset="0"/>
              </a:rPr>
              <a:t> non</a:t>
            </a:r>
            <a:endParaRPr lang="en-GB" b="0" dirty="0">
              <a:solidFill>
                <a:schemeClr val="bg1"/>
              </a:solidFill>
              <a:latin typeface="SVN-Lobster" panose="02040603050506020204" pitchFamily="18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3543" y="9733002"/>
            <a:ext cx="14366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Lobster" panose="02040603050506020204" pitchFamily="18" charset="0"/>
                <a:ea typeface="+mn-ea"/>
                <a:cs typeface="Times New Roman" panose="02020603050405020304" pitchFamily="18" charset="0"/>
              </a:rPr>
              <a:t>Măng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Lobster" panose="02040603050506020204" pitchFamily="18" charset="0"/>
                <a:ea typeface="+mn-ea"/>
                <a:cs typeface="Times New Roman" panose="02020603050405020304" pitchFamily="18" charset="0"/>
              </a:rPr>
              <a:t> non</a:t>
            </a:r>
            <a:endParaRPr lang="en-GB" b="0" dirty="0">
              <a:solidFill>
                <a:schemeClr val="bg1"/>
              </a:solidFill>
              <a:latin typeface="SVN-Lobste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2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8B198-0A71-435F-A965-5142FB3AD6CA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765C-3BB4-4AE4-8F54-F6E94EF73D6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2"/>
          <p:cNvSpPr/>
          <p:nvPr userDrawn="1"/>
        </p:nvSpPr>
        <p:spPr>
          <a:xfrm rot="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13"/>
            <a:stretch>
              <a:fillRect l="-46150" r="-69564" b="-13130"/>
            </a:stretch>
          </a:blipFill>
        </p:spPr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6611600" y="0"/>
            <a:ext cx="14366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Lobster" panose="02040603050506020204" pitchFamily="18" charset="0"/>
                <a:ea typeface="+mn-ea"/>
                <a:cs typeface="Times New Roman" panose="02020603050405020304" pitchFamily="18" charset="0"/>
              </a:rPr>
              <a:t>Măng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Lobster" panose="02040603050506020204" pitchFamily="18" charset="0"/>
                <a:ea typeface="+mn-ea"/>
                <a:cs typeface="Times New Roman" panose="02020603050405020304" pitchFamily="18" charset="0"/>
              </a:rPr>
              <a:t> non</a:t>
            </a:r>
            <a:endParaRPr lang="en-GB" b="0" dirty="0">
              <a:solidFill>
                <a:schemeClr val="bg1"/>
              </a:solidFill>
              <a:latin typeface="SVN-Lobster" panose="02040603050506020204" pitchFamily="18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796355" y="9733002"/>
            <a:ext cx="14366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Lobster" panose="02040603050506020204" pitchFamily="18" charset="0"/>
                <a:ea typeface="+mn-ea"/>
                <a:cs typeface="Times New Roman" panose="02020603050405020304" pitchFamily="18" charset="0"/>
              </a:rPr>
              <a:t>Măng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Lobster" panose="02040603050506020204" pitchFamily="18" charset="0"/>
                <a:ea typeface="+mn-ea"/>
                <a:cs typeface="Times New Roman" panose="02020603050405020304" pitchFamily="18" charset="0"/>
              </a:rPr>
              <a:t> non</a:t>
            </a:r>
            <a:endParaRPr lang="en-GB" b="0" dirty="0">
              <a:solidFill>
                <a:schemeClr val="bg1"/>
              </a:solidFill>
              <a:latin typeface="SVN-Lobster" panose="02040603050506020204" pitchFamily="18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3543" y="9733002"/>
            <a:ext cx="14366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Lobster" panose="02040603050506020204" pitchFamily="18" charset="0"/>
                <a:ea typeface="+mn-ea"/>
                <a:cs typeface="Times New Roman" panose="02020603050405020304" pitchFamily="18" charset="0"/>
              </a:rPr>
              <a:t>Măng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Lobster" panose="02040603050506020204" pitchFamily="18" charset="0"/>
                <a:ea typeface="+mn-ea"/>
                <a:cs typeface="Times New Roman" panose="02020603050405020304" pitchFamily="18" charset="0"/>
              </a:rPr>
              <a:t> non</a:t>
            </a:r>
            <a:endParaRPr lang="en-GB" b="0" dirty="0">
              <a:solidFill>
                <a:schemeClr val="bg1"/>
              </a:solidFill>
              <a:latin typeface="SVN-Lobste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44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04089-FF16-4616-8AEA-5974D198FD7C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448E3-0DAD-40D2-A90F-76DA5CB81A9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2"/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38389" r="-52288"/>
            </a:stretch>
          </a:blipFill>
        </p:spPr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6611600" y="0"/>
            <a:ext cx="14366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Lobster" panose="02040603050506020204" pitchFamily="18" charset="0"/>
                <a:ea typeface="+mn-ea"/>
                <a:cs typeface="Times New Roman" panose="02020603050405020304" pitchFamily="18" charset="0"/>
              </a:rPr>
              <a:t>Măng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Lobster" panose="02040603050506020204" pitchFamily="18" charset="0"/>
                <a:ea typeface="+mn-ea"/>
                <a:cs typeface="Times New Roman" panose="02020603050405020304" pitchFamily="18" charset="0"/>
              </a:rPr>
              <a:t> non</a:t>
            </a:r>
            <a:endParaRPr lang="en-GB" b="0" dirty="0">
              <a:solidFill>
                <a:schemeClr val="bg1"/>
              </a:solidFill>
              <a:latin typeface="SVN-Lobster" panose="02040603050506020204" pitchFamily="18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796355" y="9733002"/>
            <a:ext cx="14366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Lobster" panose="02040603050506020204" pitchFamily="18" charset="0"/>
                <a:ea typeface="+mn-ea"/>
                <a:cs typeface="Times New Roman" panose="02020603050405020304" pitchFamily="18" charset="0"/>
              </a:rPr>
              <a:t>Măng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Lobster" panose="02040603050506020204" pitchFamily="18" charset="0"/>
                <a:ea typeface="+mn-ea"/>
                <a:cs typeface="Times New Roman" panose="02020603050405020304" pitchFamily="18" charset="0"/>
              </a:rPr>
              <a:t> non</a:t>
            </a:r>
            <a:endParaRPr lang="en-GB" b="0" dirty="0">
              <a:solidFill>
                <a:schemeClr val="bg1"/>
              </a:solidFill>
              <a:latin typeface="SVN-Lobster" panose="02040603050506020204" pitchFamily="18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3543" y="9733002"/>
            <a:ext cx="14366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Lobster" panose="02040603050506020204" pitchFamily="18" charset="0"/>
                <a:ea typeface="+mn-ea"/>
                <a:cs typeface="Times New Roman" panose="02020603050405020304" pitchFamily="18" charset="0"/>
              </a:rPr>
              <a:t>Măng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Lobster" panose="02040603050506020204" pitchFamily="18" charset="0"/>
                <a:ea typeface="+mn-ea"/>
                <a:cs typeface="Times New Roman" panose="02020603050405020304" pitchFamily="18" charset="0"/>
              </a:rPr>
              <a:t> non</a:t>
            </a:r>
            <a:endParaRPr lang="en-GB" b="0" dirty="0">
              <a:solidFill>
                <a:schemeClr val="bg1"/>
              </a:solidFill>
              <a:latin typeface="SVN-Lobste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31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2"/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4824" r="-65853"/>
            </a:stretch>
          </a:blipFill>
        </p:spPr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6611600" y="0"/>
            <a:ext cx="14366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Lobster" panose="02040603050506020204" pitchFamily="18" charset="0"/>
                <a:ea typeface="+mn-ea"/>
                <a:cs typeface="Times New Roman" panose="02020603050405020304" pitchFamily="18" charset="0"/>
              </a:rPr>
              <a:t>Măng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Lobster" panose="02040603050506020204" pitchFamily="18" charset="0"/>
                <a:ea typeface="+mn-ea"/>
                <a:cs typeface="Times New Roman" panose="02020603050405020304" pitchFamily="18" charset="0"/>
              </a:rPr>
              <a:t> non</a:t>
            </a:r>
            <a:endParaRPr lang="en-GB" b="0" dirty="0">
              <a:solidFill>
                <a:schemeClr val="bg1"/>
              </a:solidFill>
              <a:latin typeface="SVN-Lobster" panose="02040603050506020204" pitchFamily="18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796355" y="9733002"/>
            <a:ext cx="14366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Lobster" panose="02040603050506020204" pitchFamily="18" charset="0"/>
                <a:ea typeface="+mn-ea"/>
                <a:cs typeface="Times New Roman" panose="02020603050405020304" pitchFamily="18" charset="0"/>
              </a:rPr>
              <a:t>Măng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Lobster" panose="02040603050506020204" pitchFamily="18" charset="0"/>
                <a:ea typeface="+mn-ea"/>
                <a:cs typeface="Times New Roman" panose="02020603050405020304" pitchFamily="18" charset="0"/>
              </a:rPr>
              <a:t> non</a:t>
            </a:r>
            <a:endParaRPr lang="en-GB" b="0" dirty="0">
              <a:solidFill>
                <a:schemeClr val="bg1"/>
              </a:solidFill>
              <a:latin typeface="SVN-Lobster" panose="02040603050506020204" pitchFamily="18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3543" y="9733002"/>
            <a:ext cx="14366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Lobster" panose="02040603050506020204" pitchFamily="18" charset="0"/>
                <a:ea typeface="+mn-ea"/>
                <a:cs typeface="Times New Roman" panose="02020603050405020304" pitchFamily="18" charset="0"/>
              </a:rPr>
              <a:t>Măng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Lobster" panose="02040603050506020204" pitchFamily="18" charset="0"/>
                <a:ea typeface="+mn-ea"/>
                <a:cs typeface="Times New Roman" panose="02020603050405020304" pitchFamily="18" charset="0"/>
              </a:rPr>
              <a:t> non</a:t>
            </a:r>
            <a:endParaRPr lang="en-GB" b="0" dirty="0">
              <a:solidFill>
                <a:schemeClr val="bg1"/>
              </a:solidFill>
              <a:latin typeface="SVN-Lobste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60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9.png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microsoft.com/office/2007/relationships/hdphoto" Target="../media/hdphoto4.wdp"/><Relationship Id="rId3" Type="http://schemas.openxmlformats.org/officeDocument/2006/relationships/slide" Target="slide23.xml"/><Relationship Id="rId7" Type="http://schemas.microsoft.com/office/2007/relationships/hdphoto" Target="../media/hdphoto2.wdp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slide" Target="slide21.xml"/><Relationship Id="rId5" Type="http://schemas.openxmlformats.org/officeDocument/2006/relationships/slide" Target="slide19.xml"/><Relationship Id="rId15" Type="http://schemas.openxmlformats.org/officeDocument/2006/relationships/image" Target="../media/image45.png"/><Relationship Id="rId10" Type="http://schemas.microsoft.com/office/2007/relationships/hdphoto" Target="../media/hdphoto3.wdp"/><Relationship Id="rId4" Type="http://schemas.openxmlformats.org/officeDocument/2006/relationships/image" Target="../media/image41.png"/><Relationship Id="rId9" Type="http://schemas.openxmlformats.org/officeDocument/2006/relationships/image" Target="../media/image43.png"/><Relationship Id="rId1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46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46.png"/><Relationship Id="rId4" Type="http://schemas.openxmlformats.org/officeDocument/2006/relationships/audio" Target="../media/audio3.wav"/><Relationship Id="rId9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46.png"/><Relationship Id="rId10" Type="http://schemas.microsoft.com/office/2007/relationships/hdphoto" Target="../media/hdphoto4.wdp"/><Relationship Id="rId4" Type="http://schemas.openxmlformats.org/officeDocument/2006/relationships/audio" Target="../media/audio4.wav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46.png"/><Relationship Id="rId4" Type="http://schemas.openxmlformats.org/officeDocument/2006/relationships/audio" Target="../media/audio4.wav"/><Relationship Id="rId9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-430425" y="404418"/>
            <a:ext cx="8189577" cy="9040932"/>
          </a:xfrm>
          <a:custGeom>
            <a:avLst/>
            <a:gdLst/>
            <a:ahLst/>
            <a:cxnLst/>
            <a:rect l="l" t="t" r="r" b="b"/>
            <a:pathLst>
              <a:path w="8189577" h="9040932">
                <a:moveTo>
                  <a:pt x="8189578" y="0"/>
                </a:moveTo>
                <a:lnTo>
                  <a:pt x="0" y="0"/>
                </a:lnTo>
                <a:lnTo>
                  <a:pt x="0" y="9040931"/>
                </a:lnTo>
                <a:lnTo>
                  <a:pt x="8189578" y="9040931"/>
                </a:lnTo>
                <a:lnTo>
                  <a:pt x="81895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181600" y="5295847"/>
            <a:ext cx="11280260" cy="5595912"/>
          </a:xfrm>
          <a:custGeom>
            <a:avLst/>
            <a:gdLst/>
            <a:ahLst/>
            <a:cxnLst/>
            <a:rect l="l" t="t" r="r" b="b"/>
            <a:pathLst>
              <a:path w="16537136" h="6945597">
                <a:moveTo>
                  <a:pt x="0" y="0"/>
                </a:moveTo>
                <a:lnTo>
                  <a:pt x="16537136" y="0"/>
                </a:lnTo>
                <a:lnTo>
                  <a:pt x="16537136" y="6945597"/>
                </a:lnTo>
                <a:lnTo>
                  <a:pt x="0" y="69455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021092" y="4505529"/>
            <a:ext cx="4526525" cy="5010913"/>
          </a:xfrm>
          <a:custGeom>
            <a:avLst/>
            <a:gdLst/>
            <a:ahLst/>
            <a:cxnLst/>
            <a:rect l="l" t="t" r="r" b="b"/>
            <a:pathLst>
              <a:path w="4526525" h="5010913">
                <a:moveTo>
                  <a:pt x="0" y="0"/>
                </a:moveTo>
                <a:lnTo>
                  <a:pt x="4526525" y="0"/>
                </a:lnTo>
                <a:lnTo>
                  <a:pt x="4526525" y="5010914"/>
                </a:lnTo>
                <a:lnTo>
                  <a:pt x="0" y="50109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474592" y="4327365"/>
            <a:ext cx="5027050" cy="5557310"/>
          </a:xfrm>
          <a:custGeom>
            <a:avLst/>
            <a:gdLst/>
            <a:ahLst/>
            <a:cxnLst/>
            <a:rect l="l" t="t" r="r" b="b"/>
            <a:pathLst>
              <a:path w="5027050" h="5557310">
                <a:moveTo>
                  <a:pt x="0" y="0"/>
                </a:moveTo>
                <a:lnTo>
                  <a:pt x="5027050" y="0"/>
                </a:lnTo>
                <a:lnTo>
                  <a:pt x="5027050" y="5557310"/>
                </a:lnTo>
                <a:lnTo>
                  <a:pt x="0" y="55573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-34907"/>
            <a:ext cx="1638945" cy="16389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50919" y="-83599"/>
            <a:ext cx="12296698" cy="61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7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47218" y="1511617"/>
            <a:ext cx="16295452" cy="7357981"/>
          </a:xfrm>
          <a:custGeom>
            <a:avLst/>
            <a:gdLst/>
            <a:ahLst/>
            <a:cxnLst/>
            <a:rect l="l" t="t" r="r" b="b"/>
            <a:pathLst>
              <a:path w="4604787" h="2535915">
                <a:moveTo>
                  <a:pt x="22583" y="0"/>
                </a:moveTo>
                <a:lnTo>
                  <a:pt x="4582204" y="0"/>
                </a:lnTo>
                <a:cubicBezTo>
                  <a:pt x="4594677" y="0"/>
                  <a:pt x="4604787" y="10111"/>
                  <a:pt x="4604787" y="22583"/>
                </a:cubicBezTo>
                <a:lnTo>
                  <a:pt x="4604787" y="2513332"/>
                </a:lnTo>
                <a:cubicBezTo>
                  <a:pt x="4604787" y="2525805"/>
                  <a:pt x="4594677" y="2535915"/>
                  <a:pt x="4582204" y="2535915"/>
                </a:cubicBezTo>
                <a:lnTo>
                  <a:pt x="22583" y="2535915"/>
                </a:lnTo>
                <a:cubicBezTo>
                  <a:pt x="10111" y="2535915"/>
                  <a:pt x="0" y="2525805"/>
                  <a:pt x="0" y="2513332"/>
                </a:cubicBezTo>
                <a:lnTo>
                  <a:pt x="0" y="22583"/>
                </a:lnTo>
                <a:cubicBezTo>
                  <a:pt x="0" y="10111"/>
                  <a:pt x="10111" y="0"/>
                  <a:pt x="22583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gradFill>
              <a:gsLst>
                <a:gs pos="63000">
                  <a:srgbClr val="344C81"/>
                </a:gs>
                <a:gs pos="37000">
                  <a:srgbClr val="E97F93"/>
                </a:gs>
              </a:gsLst>
              <a:lin ang="5400000" scaled="1"/>
            </a:gradFill>
            <a:prstDash val="solid"/>
            <a:round/>
          </a:ln>
        </p:spPr>
      </p:sp>
      <p:sp>
        <p:nvSpPr>
          <p:cNvPr id="5" name="TextBox 18"/>
          <p:cNvSpPr txBox="1"/>
          <p:nvPr/>
        </p:nvSpPr>
        <p:spPr>
          <a:xfrm>
            <a:off x="2667000" y="1943100"/>
            <a:ext cx="1423057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TextBox 19"/>
          <p:cNvSpPr txBox="1"/>
          <p:nvPr/>
        </p:nvSpPr>
        <p:spPr>
          <a:xfrm>
            <a:off x="1748672" y="6029090"/>
            <a:ext cx="1525830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l">
              <a:spcBef>
                <a:spcPct val="0"/>
              </a:spcBef>
              <a:buAutoNum type="alphaLcParenR"/>
            </a:pP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742950" indent="-742950" algn="l">
              <a:spcBef>
                <a:spcPct val="0"/>
              </a:spcBef>
              <a:buAutoNum type="alphaLcParenR"/>
            </a:pP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nhất?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nhất?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842359"/>
              </p:ext>
            </p:extLst>
          </p:nvPr>
        </p:nvGraphicFramePr>
        <p:xfrm>
          <a:off x="1748672" y="4023719"/>
          <a:ext cx="15258304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0902">
                  <a:extLst>
                    <a:ext uri="{9D8B030D-6E8A-4147-A177-3AD203B41FA5}">
                      <a16:colId xmlns:a16="http://schemas.microsoft.com/office/drawing/2014/main" val="3436017499"/>
                    </a:ext>
                  </a:extLst>
                </a:gridCol>
                <a:gridCol w="2338249">
                  <a:extLst>
                    <a:ext uri="{9D8B030D-6E8A-4147-A177-3AD203B41FA5}">
                      <a16:colId xmlns:a16="http://schemas.microsoft.com/office/drawing/2014/main" val="1932846441"/>
                    </a:ext>
                  </a:extLst>
                </a:gridCol>
                <a:gridCol w="2580137">
                  <a:extLst>
                    <a:ext uri="{9D8B030D-6E8A-4147-A177-3AD203B41FA5}">
                      <a16:colId xmlns:a16="http://schemas.microsoft.com/office/drawing/2014/main" val="3489771773"/>
                    </a:ext>
                  </a:extLst>
                </a:gridCol>
                <a:gridCol w="2580137">
                  <a:extLst>
                    <a:ext uri="{9D8B030D-6E8A-4147-A177-3AD203B41FA5}">
                      <a16:colId xmlns:a16="http://schemas.microsoft.com/office/drawing/2014/main" val="1053707871"/>
                    </a:ext>
                  </a:extLst>
                </a:gridCol>
                <a:gridCol w="2418879">
                  <a:extLst>
                    <a:ext uri="{9D8B030D-6E8A-4147-A177-3AD203B41FA5}">
                      <a16:colId xmlns:a16="http://schemas.microsoft.com/office/drawing/2014/main" val="3039405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endParaRPr lang="en-GB" sz="4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2020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2021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2022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2023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196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GB" sz="40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GB" sz="40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phẩm</a:t>
                      </a:r>
                      <a:r>
                        <a:rPr lang="en-GB" sz="40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bán</a:t>
                      </a:r>
                      <a:r>
                        <a:rPr lang="en-GB" sz="40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được</a:t>
                      </a:r>
                      <a:endParaRPr lang="en-GB" sz="4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2 873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2 837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3 293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3 018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56783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250" y="1789719"/>
            <a:ext cx="1371719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4114800" y="915152"/>
            <a:ext cx="13618701" cy="3466348"/>
          </a:xfrm>
          <a:custGeom>
            <a:avLst/>
            <a:gdLst/>
            <a:ahLst/>
            <a:cxnLst/>
            <a:rect l="l" t="t" r="r" b="b"/>
            <a:pathLst>
              <a:path w="4604787" h="2235504">
                <a:moveTo>
                  <a:pt x="22583" y="0"/>
                </a:moveTo>
                <a:lnTo>
                  <a:pt x="4582204" y="0"/>
                </a:lnTo>
                <a:cubicBezTo>
                  <a:pt x="4594677" y="0"/>
                  <a:pt x="4604787" y="10111"/>
                  <a:pt x="4604787" y="22583"/>
                </a:cubicBezTo>
                <a:lnTo>
                  <a:pt x="4604787" y="2212921"/>
                </a:lnTo>
                <a:cubicBezTo>
                  <a:pt x="4604787" y="2225393"/>
                  <a:pt x="4594677" y="2235504"/>
                  <a:pt x="4582204" y="2235504"/>
                </a:cubicBezTo>
                <a:lnTo>
                  <a:pt x="22583" y="2235504"/>
                </a:lnTo>
                <a:cubicBezTo>
                  <a:pt x="10111" y="2235504"/>
                  <a:pt x="0" y="2225393"/>
                  <a:pt x="0" y="2212921"/>
                </a:cubicBezTo>
                <a:lnTo>
                  <a:pt x="0" y="22583"/>
                </a:lnTo>
                <a:cubicBezTo>
                  <a:pt x="0" y="10111"/>
                  <a:pt x="10111" y="0"/>
                  <a:pt x="22583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0AAB7"/>
            </a:solidFill>
            <a:prstDash val="solid"/>
            <a:round/>
          </a:ln>
        </p:spPr>
      </p:sp>
      <p:sp>
        <p:nvSpPr>
          <p:cNvPr id="11" name="TextBox 19"/>
          <p:cNvSpPr txBox="1"/>
          <p:nvPr/>
        </p:nvSpPr>
        <p:spPr>
          <a:xfrm>
            <a:off x="7952716" y="1386941"/>
            <a:ext cx="908224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 algn="l">
              <a:spcBef>
                <a:spcPct val="0"/>
              </a:spcBef>
              <a:buFontTx/>
              <a:buChar char="-"/>
            </a:pP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685800" indent="-685800" algn="l">
              <a:spcBef>
                <a:spcPct val="0"/>
              </a:spcBef>
              <a:buFontTx/>
              <a:buChar char="-"/>
            </a:pP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1"/>
          <a:stretch/>
        </p:blipFill>
        <p:spPr>
          <a:xfrm>
            <a:off x="8079902" y="2231874"/>
            <a:ext cx="8827872" cy="79176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10" y="2467722"/>
            <a:ext cx="7364606" cy="73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3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3"/>
          <p:cNvSpPr/>
          <p:nvPr/>
        </p:nvSpPr>
        <p:spPr>
          <a:xfrm>
            <a:off x="859585" y="1022463"/>
            <a:ext cx="16285701" cy="8341735"/>
          </a:xfrm>
          <a:custGeom>
            <a:avLst/>
            <a:gdLst/>
            <a:ahLst/>
            <a:cxnLst/>
            <a:rect l="l" t="t" r="r" b="b"/>
            <a:pathLst>
              <a:path w="4604787" h="2235504">
                <a:moveTo>
                  <a:pt x="22583" y="0"/>
                </a:moveTo>
                <a:lnTo>
                  <a:pt x="4582204" y="0"/>
                </a:lnTo>
                <a:cubicBezTo>
                  <a:pt x="4594677" y="0"/>
                  <a:pt x="4604787" y="10111"/>
                  <a:pt x="4604787" y="22583"/>
                </a:cubicBezTo>
                <a:lnTo>
                  <a:pt x="4604787" y="2212921"/>
                </a:lnTo>
                <a:cubicBezTo>
                  <a:pt x="4604787" y="2225393"/>
                  <a:pt x="4594677" y="2235504"/>
                  <a:pt x="4582204" y="2235504"/>
                </a:cubicBezTo>
                <a:lnTo>
                  <a:pt x="22583" y="2235504"/>
                </a:lnTo>
                <a:cubicBezTo>
                  <a:pt x="10111" y="2235504"/>
                  <a:pt x="0" y="2225393"/>
                  <a:pt x="0" y="2212921"/>
                </a:cubicBezTo>
                <a:lnTo>
                  <a:pt x="0" y="22583"/>
                </a:lnTo>
                <a:cubicBezTo>
                  <a:pt x="0" y="10111"/>
                  <a:pt x="10111" y="0"/>
                  <a:pt x="22583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0AAB7"/>
            </a:solidFill>
            <a:prstDash val="solid"/>
            <a:round/>
          </a:ln>
        </p:spPr>
      </p:sp>
      <p:sp>
        <p:nvSpPr>
          <p:cNvPr id="23" name="TextBox 11"/>
          <p:cNvSpPr txBox="1"/>
          <p:nvPr/>
        </p:nvSpPr>
        <p:spPr>
          <a:xfrm>
            <a:off x="1981200" y="4366883"/>
            <a:ext cx="1489661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GB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2020, cửa hàng bán được 2 873 sản phẩm.</a:t>
            </a:r>
            <a:endParaRPr lang="en-GB" sz="4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r>
              <a:rPr lang="en-GB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2021, cửa hàng bán được 2 837 sản phẩm.</a:t>
            </a:r>
            <a:endParaRPr lang="en-GB" sz="4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r>
              <a:rPr lang="en-GB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2022, cửa hàng bán được 3 293 sản phẩm.</a:t>
            </a:r>
            <a:endParaRPr lang="en-GB" sz="4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r>
              <a:rPr lang="en-GB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2023, cửa hàng bán được 3 018 sản phẩm.</a:t>
            </a:r>
            <a:endParaRPr lang="en-GB" sz="4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r>
              <a:rPr lang="vi-VN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Năm 2022 cửa hàng bán được nhiều sản phẩm nhất. Năm 2021 cửa hàng bán được ít sản phẩm nhất.</a:t>
            </a:r>
            <a:endParaRPr lang="en-US" sz="4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943661"/>
              </p:ext>
            </p:extLst>
          </p:nvPr>
        </p:nvGraphicFramePr>
        <p:xfrm>
          <a:off x="1373283" y="2556321"/>
          <a:ext cx="15258304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0902">
                  <a:extLst>
                    <a:ext uri="{9D8B030D-6E8A-4147-A177-3AD203B41FA5}">
                      <a16:colId xmlns:a16="http://schemas.microsoft.com/office/drawing/2014/main" val="3436017499"/>
                    </a:ext>
                  </a:extLst>
                </a:gridCol>
                <a:gridCol w="2338249">
                  <a:extLst>
                    <a:ext uri="{9D8B030D-6E8A-4147-A177-3AD203B41FA5}">
                      <a16:colId xmlns:a16="http://schemas.microsoft.com/office/drawing/2014/main" val="1932846441"/>
                    </a:ext>
                  </a:extLst>
                </a:gridCol>
                <a:gridCol w="2580137">
                  <a:extLst>
                    <a:ext uri="{9D8B030D-6E8A-4147-A177-3AD203B41FA5}">
                      <a16:colId xmlns:a16="http://schemas.microsoft.com/office/drawing/2014/main" val="3489771773"/>
                    </a:ext>
                  </a:extLst>
                </a:gridCol>
                <a:gridCol w="2580137">
                  <a:extLst>
                    <a:ext uri="{9D8B030D-6E8A-4147-A177-3AD203B41FA5}">
                      <a16:colId xmlns:a16="http://schemas.microsoft.com/office/drawing/2014/main" val="1053707871"/>
                    </a:ext>
                  </a:extLst>
                </a:gridCol>
                <a:gridCol w="2418879">
                  <a:extLst>
                    <a:ext uri="{9D8B030D-6E8A-4147-A177-3AD203B41FA5}">
                      <a16:colId xmlns:a16="http://schemas.microsoft.com/office/drawing/2014/main" val="3039405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endParaRPr lang="en-GB" sz="4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2020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2021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2022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2023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196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GB" sz="40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GB" sz="40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phẩm</a:t>
                      </a:r>
                      <a:r>
                        <a:rPr lang="en-GB" sz="40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bán</a:t>
                      </a:r>
                      <a:r>
                        <a:rPr lang="en-GB" sz="40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được</a:t>
                      </a:r>
                      <a:endParaRPr lang="en-GB" sz="4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5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2 873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2 837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3 293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3 018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567834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200" y="-410671"/>
            <a:ext cx="13369687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5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90600" y="1050500"/>
            <a:ext cx="10668040" cy="8380258"/>
            <a:chOff x="0" y="0"/>
            <a:chExt cx="4604787" cy="2535915"/>
          </a:xfrm>
        </p:grpSpPr>
        <p:sp>
          <p:nvSpPr>
            <p:cNvPr id="4" name="Freeform 3"/>
            <p:cNvSpPr/>
            <p:nvPr/>
          </p:nvSpPr>
          <p:spPr>
            <a:xfrm>
              <a:off x="0" y="0"/>
              <a:ext cx="4604787" cy="2535915"/>
            </a:xfrm>
            <a:custGeom>
              <a:avLst/>
              <a:gdLst/>
              <a:ahLst/>
              <a:cxnLst/>
              <a:rect l="l" t="t" r="r" b="b"/>
              <a:pathLst>
                <a:path w="4604787" h="2535915">
                  <a:moveTo>
                    <a:pt x="22583" y="0"/>
                  </a:moveTo>
                  <a:lnTo>
                    <a:pt x="4582204" y="0"/>
                  </a:lnTo>
                  <a:cubicBezTo>
                    <a:pt x="4594677" y="0"/>
                    <a:pt x="4604787" y="10111"/>
                    <a:pt x="4604787" y="22583"/>
                  </a:cubicBezTo>
                  <a:lnTo>
                    <a:pt x="4604787" y="2513332"/>
                  </a:lnTo>
                  <a:cubicBezTo>
                    <a:pt x="4604787" y="2525805"/>
                    <a:pt x="4594677" y="2535915"/>
                    <a:pt x="4582204" y="2535915"/>
                  </a:cubicBezTo>
                  <a:lnTo>
                    <a:pt x="22583" y="2535915"/>
                  </a:lnTo>
                  <a:cubicBezTo>
                    <a:pt x="10111" y="2535915"/>
                    <a:pt x="0" y="2525805"/>
                    <a:pt x="0" y="2513332"/>
                  </a:cubicBezTo>
                  <a:lnTo>
                    <a:pt x="0" y="22583"/>
                  </a:lnTo>
                  <a:cubicBezTo>
                    <a:pt x="0" y="10111"/>
                    <a:pt x="10111" y="0"/>
                    <a:pt x="2258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0AAB7"/>
              </a:solidFill>
              <a:prstDash val="solid"/>
              <a:round/>
            </a:ln>
          </p:spPr>
        </p:sp>
        <p:sp>
          <p:nvSpPr>
            <p:cNvPr id="5" name="TextBox 4"/>
            <p:cNvSpPr txBox="1"/>
            <p:nvPr/>
          </p:nvSpPr>
          <p:spPr>
            <a:xfrm>
              <a:off x="0" y="-47625"/>
              <a:ext cx="4604787" cy="2583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18"/>
          <p:cNvSpPr txBox="1"/>
          <p:nvPr/>
        </p:nvSpPr>
        <p:spPr>
          <a:xfrm>
            <a:off x="2625345" y="1635330"/>
            <a:ext cx="8505645" cy="7053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14"/>
              </a:lnSpc>
              <a:spcBef>
                <a:spcPct val="0"/>
              </a:spcBef>
            </a:pPr>
            <a:r>
              <a:rPr lang="vi-VN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 ngày, người bán hàng nói rằng: “Doanh thu cả ngày của cửa hàng được khoảng 2 500 000 đồng”. Thực tế doanh thu cả ngày của cửa hàng là 2 545 000 đồng.</a:t>
            </a:r>
            <a:endParaRPr lang="en-GB" sz="4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indent="-742950" algn="just">
              <a:lnSpc>
                <a:spcPts val="5514"/>
              </a:lnSpc>
              <a:spcBef>
                <a:spcPct val="0"/>
              </a:spcBef>
              <a:buAutoNum type="alphaLcParenR"/>
            </a:pPr>
            <a:r>
              <a:rPr lang="vi-VN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 người bán hàng đã làm tròn doanh thu đến hàng nào?</a:t>
            </a:r>
            <a:endParaRPr lang="en-GB" sz="4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indent="-742950" algn="just">
              <a:lnSpc>
                <a:spcPts val="5514"/>
              </a:lnSpc>
              <a:spcBef>
                <a:spcPct val="0"/>
              </a:spcBef>
              <a:buAutoNum type="alphaLcParenR"/>
            </a:pPr>
            <a:r>
              <a:rPr lang="vi-VN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làm tròn doanh thu thực tế của cửa hàng đến hàng chục nghìn.</a:t>
            </a:r>
            <a:endParaRPr lang="en-US" sz="4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6868" y="2217313"/>
            <a:ext cx="5864860" cy="58892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7108" y="1984225"/>
            <a:ext cx="5547841" cy="65476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770" y="1152270"/>
            <a:ext cx="1371719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1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47218" y="1511617"/>
            <a:ext cx="16295452" cy="7357981"/>
          </a:xfrm>
          <a:custGeom>
            <a:avLst/>
            <a:gdLst/>
            <a:ahLst/>
            <a:cxnLst/>
            <a:rect l="l" t="t" r="r" b="b"/>
            <a:pathLst>
              <a:path w="4604787" h="2535915">
                <a:moveTo>
                  <a:pt x="22583" y="0"/>
                </a:moveTo>
                <a:lnTo>
                  <a:pt x="4582204" y="0"/>
                </a:lnTo>
                <a:cubicBezTo>
                  <a:pt x="4594677" y="0"/>
                  <a:pt x="4604787" y="10111"/>
                  <a:pt x="4604787" y="22583"/>
                </a:cubicBezTo>
                <a:lnTo>
                  <a:pt x="4604787" y="2513332"/>
                </a:lnTo>
                <a:cubicBezTo>
                  <a:pt x="4604787" y="2525805"/>
                  <a:pt x="4594677" y="2535915"/>
                  <a:pt x="4582204" y="2535915"/>
                </a:cubicBezTo>
                <a:lnTo>
                  <a:pt x="22583" y="2535915"/>
                </a:lnTo>
                <a:cubicBezTo>
                  <a:pt x="10111" y="2535915"/>
                  <a:pt x="0" y="2525805"/>
                  <a:pt x="0" y="2513332"/>
                </a:cubicBezTo>
                <a:lnTo>
                  <a:pt x="0" y="22583"/>
                </a:lnTo>
                <a:cubicBezTo>
                  <a:pt x="0" y="10111"/>
                  <a:pt x="10111" y="0"/>
                  <a:pt x="22583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gradFill>
              <a:gsLst>
                <a:gs pos="63000">
                  <a:srgbClr val="344C81"/>
                </a:gs>
                <a:gs pos="37000">
                  <a:srgbClr val="E97F93"/>
                </a:gs>
              </a:gsLst>
              <a:lin ang="5400000" scaled="1"/>
            </a:gradFill>
            <a:prstDash val="solid"/>
            <a:round/>
          </a:ln>
        </p:spPr>
      </p:sp>
      <p:sp>
        <p:nvSpPr>
          <p:cNvPr id="5" name="TextBox 18"/>
          <p:cNvSpPr txBox="1"/>
          <p:nvPr/>
        </p:nvSpPr>
        <p:spPr>
          <a:xfrm>
            <a:off x="6096000" y="1866620"/>
            <a:ext cx="10668000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GB" sz="5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5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Doanh thu của cửa hàng đã được làm tròn là 2 500 000 đồng.</a:t>
            </a:r>
            <a:endParaRPr lang="en-GB" sz="5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GB" sz="5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5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người bán hàng đã làm tròn doanh thu đến hàng </a:t>
            </a:r>
            <a:r>
              <a:rPr lang="vi-VN" sz="5400" b="1" dirty="0">
                <a:solidFill>
                  <a:srgbClr val="EB6C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 nghìn</a:t>
            </a:r>
            <a:r>
              <a:rPr lang="vi-VN" sz="5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5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vi-VN" sz="5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Doanh thu thực tế của cửa hàng khi làm tròn đến hàng chục nghìn là </a:t>
            </a:r>
            <a:r>
              <a:rPr lang="vi-VN" sz="5400" b="1" dirty="0">
                <a:solidFill>
                  <a:srgbClr val="EB6C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2 550 000 đồng</a:t>
            </a:r>
            <a:r>
              <a:rPr lang="vi-VN" sz="5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(Vì chữ số hàng nghìn là 5 làm tròn lên)</a:t>
            </a:r>
            <a:endParaRPr lang="en-US" sz="5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71700"/>
            <a:ext cx="5397729" cy="599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91838" y="1183193"/>
            <a:ext cx="16295452" cy="8229599"/>
          </a:xfrm>
          <a:custGeom>
            <a:avLst/>
            <a:gdLst/>
            <a:ahLst/>
            <a:cxnLst/>
            <a:rect l="l" t="t" r="r" b="b"/>
            <a:pathLst>
              <a:path w="4604787" h="2535915">
                <a:moveTo>
                  <a:pt x="22583" y="0"/>
                </a:moveTo>
                <a:lnTo>
                  <a:pt x="4582204" y="0"/>
                </a:lnTo>
                <a:cubicBezTo>
                  <a:pt x="4594677" y="0"/>
                  <a:pt x="4604787" y="10111"/>
                  <a:pt x="4604787" y="22583"/>
                </a:cubicBezTo>
                <a:lnTo>
                  <a:pt x="4604787" y="2513332"/>
                </a:lnTo>
                <a:cubicBezTo>
                  <a:pt x="4604787" y="2525805"/>
                  <a:pt x="4594677" y="2535915"/>
                  <a:pt x="4582204" y="2535915"/>
                </a:cubicBezTo>
                <a:lnTo>
                  <a:pt x="22583" y="2535915"/>
                </a:lnTo>
                <a:cubicBezTo>
                  <a:pt x="10111" y="2535915"/>
                  <a:pt x="0" y="2525805"/>
                  <a:pt x="0" y="2513332"/>
                </a:cubicBezTo>
                <a:lnTo>
                  <a:pt x="0" y="22583"/>
                </a:lnTo>
                <a:cubicBezTo>
                  <a:pt x="0" y="10111"/>
                  <a:pt x="10111" y="0"/>
                  <a:pt x="22583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gradFill>
              <a:gsLst>
                <a:gs pos="63000">
                  <a:srgbClr val="344C81"/>
                </a:gs>
                <a:gs pos="37000">
                  <a:srgbClr val="E97F93"/>
                </a:gs>
              </a:gsLst>
              <a:lin ang="5400000" scaled="1"/>
            </a:gradFill>
            <a:prstDash val="solid"/>
            <a:round/>
          </a:ln>
        </p:spPr>
      </p:sp>
      <p:sp>
        <p:nvSpPr>
          <p:cNvPr id="5" name="TextBox 18"/>
          <p:cNvSpPr txBox="1"/>
          <p:nvPr/>
        </p:nvSpPr>
        <p:spPr>
          <a:xfrm>
            <a:off x="2516467" y="1409700"/>
            <a:ext cx="14230573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GB" sz="5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vi-VN" sz="5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ô-bốt lập số 863 749 bằng các tấm thẻ như hình dưới đây.</a:t>
            </a:r>
            <a:r>
              <a:rPr lang="en-GB" sz="5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5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89872" y="1409700"/>
            <a:ext cx="1066800" cy="1066800"/>
            <a:chOff x="486300" y="452437"/>
            <a:chExt cx="1066800" cy="1066800"/>
          </a:xfrm>
        </p:grpSpPr>
        <p:sp>
          <p:nvSpPr>
            <p:cNvPr id="8" name="Oval 7"/>
            <p:cNvSpPr/>
            <p:nvPr/>
          </p:nvSpPr>
          <p:spPr>
            <a:xfrm>
              <a:off x="486300" y="452437"/>
              <a:ext cx="1066800" cy="1066800"/>
            </a:xfrm>
            <a:prstGeom prst="ellipse">
              <a:avLst/>
            </a:prstGeom>
            <a:solidFill>
              <a:srgbClr val="E97F93"/>
            </a:solidFill>
            <a:ln>
              <a:solidFill>
                <a:srgbClr val="E97F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68960" y="535940"/>
              <a:ext cx="914400" cy="9144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18"/>
            <p:cNvSpPr txBox="1"/>
            <p:nvPr/>
          </p:nvSpPr>
          <p:spPr>
            <a:xfrm>
              <a:off x="819895" y="681119"/>
              <a:ext cx="404447" cy="7053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514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chemeClr val="bg1"/>
                  </a:solidFill>
                  <a:latin typeface="Cambria Bold"/>
                </a:rPr>
                <a:t>4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32089" y="7433201"/>
            <a:ext cx="152149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vi-VN" sz="5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đổi chỗ 2 tấm thẻ để nhận được một số lẻ lớn nhất.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272" y="3207125"/>
            <a:ext cx="9945382" cy="4181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6623" y="2379068"/>
            <a:ext cx="5950212" cy="51515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8449" y="2700674"/>
            <a:ext cx="4092425" cy="482996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6553200" y="8343900"/>
            <a:ext cx="2743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75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91838" y="1183193"/>
            <a:ext cx="16295452" cy="8229599"/>
          </a:xfrm>
          <a:custGeom>
            <a:avLst/>
            <a:gdLst/>
            <a:ahLst/>
            <a:cxnLst/>
            <a:rect l="l" t="t" r="r" b="b"/>
            <a:pathLst>
              <a:path w="4604787" h="2535915">
                <a:moveTo>
                  <a:pt x="22583" y="0"/>
                </a:moveTo>
                <a:lnTo>
                  <a:pt x="4582204" y="0"/>
                </a:lnTo>
                <a:cubicBezTo>
                  <a:pt x="4594677" y="0"/>
                  <a:pt x="4604787" y="10111"/>
                  <a:pt x="4604787" y="22583"/>
                </a:cubicBezTo>
                <a:lnTo>
                  <a:pt x="4604787" y="2513332"/>
                </a:lnTo>
                <a:cubicBezTo>
                  <a:pt x="4604787" y="2525805"/>
                  <a:pt x="4594677" y="2535915"/>
                  <a:pt x="4582204" y="2535915"/>
                </a:cubicBezTo>
                <a:lnTo>
                  <a:pt x="22583" y="2535915"/>
                </a:lnTo>
                <a:cubicBezTo>
                  <a:pt x="10111" y="2535915"/>
                  <a:pt x="0" y="2525805"/>
                  <a:pt x="0" y="2513332"/>
                </a:cubicBezTo>
                <a:lnTo>
                  <a:pt x="0" y="22583"/>
                </a:lnTo>
                <a:cubicBezTo>
                  <a:pt x="0" y="10111"/>
                  <a:pt x="10111" y="0"/>
                  <a:pt x="22583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gradFill>
              <a:gsLst>
                <a:gs pos="63000">
                  <a:srgbClr val="344C81"/>
                </a:gs>
                <a:gs pos="37000">
                  <a:srgbClr val="E97F93"/>
                </a:gs>
              </a:gsLst>
              <a:lin ang="5400000" scaled="1"/>
            </a:gradFill>
            <a:prstDash val="solid"/>
            <a:round/>
          </a:ln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03" y="2211270"/>
            <a:ext cx="13744122" cy="57789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7" y="126342"/>
            <a:ext cx="2971800" cy="33001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6571" t="19956" r="40677" b="35213"/>
          <a:stretch/>
        </p:blipFill>
        <p:spPr>
          <a:xfrm>
            <a:off x="8668691" y="3314700"/>
            <a:ext cx="1752600" cy="2590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22381" t="21240" r="66530" b="35358"/>
          <a:stretch/>
        </p:blipFill>
        <p:spPr>
          <a:xfrm>
            <a:off x="5334000" y="3473484"/>
            <a:ext cx="1524000" cy="25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0556E-6 1.85185E-6 L -0.18863 0.0040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36" y="20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9877E-6 L 0.18863 -0.0114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10313481" y="509845"/>
            <a:ext cx="8571738" cy="9502158"/>
          </a:xfrm>
          <a:custGeom>
            <a:avLst/>
            <a:gdLst/>
            <a:ahLst/>
            <a:cxnLst/>
            <a:rect l="l" t="t" r="r" b="b"/>
            <a:pathLst>
              <a:path w="8571738" h="9502158">
                <a:moveTo>
                  <a:pt x="0" y="0"/>
                </a:moveTo>
                <a:lnTo>
                  <a:pt x="8571738" y="0"/>
                </a:lnTo>
                <a:lnTo>
                  <a:pt x="8571738" y="9502158"/>
                </a:lnTo>
                <a:lnTo>
                  <a:pt x="0" y="9502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6" y="3314700"/>
            <a:ext cx="10754276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4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/>
          <p:nvPr/>
        </p:nvGrpSpPr>
        <p:grpSpPr>
          <a:xfrm>
            <a:off x="402099" y="366718"/>
            <a:ext cx="17483802" cy="9628553"/>
            <a:chOff x="0" y="0"/>
            <a:chExt cx="4604787" cy="2535915"/>
          </a:xfrm>
        </p:grpSpPr>
        <p:sp>
          <p:nvSpPr>
            <p:cNvPr id="11" name="Freeform 3"/>
            <p:cNvSpPr/>
            <p:nvPr/>
          </p:nvSpPr>
          <p:spPr>
            <a:xfrm>
              <a:off x="0" y="0"/>
              <a:ext cx="4604787" cy="2535915"/>
            </a:xfrm>
            <a:custGeom>
              <a:avLst/>
              <a:gdLst/>
              <a:ahLst/>
              <a:cxnLst/>
              <a:rect l="l" t="t" r="r" b="b"/>
              <a:pathLst>
                <a:path w="4604787" h="2535915">
                  <a:moveTo>
                    <a:pt x="22583" y="0"/>
                  </a:moveTo>
                  <a:lnTo>
                    <a:pt x="4582204" y="0"/>
                  </a:lnTo>
                  <a:cubicBezTo>
                    <a:pt x="4594677" y="0"/>
                    <a:pt x="4604787" y="10111"/>
                    <a:pt x="4604787" y="22583"/>
                  </a:cubicBezTo>
                  <a:lnTo>
                    <a:pt x="4604787" y="2513332"/>
                  </a:lnTo>
                  <a:cubicBezTo>
                    <a:pt x="4604787" y="2525805"/>
                    <a:pt x="4594677" y="2535915"/>
                    <a:pt x="4582204" y="2535915"/>
                  </a:cubicBezTo>
                  <a:lnTo>
                    <a:pt x="22583" y="2535915"/>
                  </a:lnTo>
                  <a:cubicBezTo>
                    <a:pt x="10111" y="2535915"/>
                    <a:pt x="0" y="2525805"/>
                    <a:pt x="0" y="2513332"/>
                  </a:cubicBezTo>
                  <a:lnTo>
                    <a:pt x="0" y="22583"/>
                  </a:lnTo>
                  <a:cubicBezTo>
                    <a:pt x="0" y="10111"/>
                    <a:pt x="10111" y="0"/>
                    <a:pt x="2258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0AAB7"/>
              </a:solidFill>
              <a:prstDash val="solid"/>
              <a:round/>
            </a:ln>
          </p:spPr>
        </p:sp>
        <p:sp>
          <p:nvSpPr>
            <p:cNvPr id="12" name="TextBox 4"/>
            <p:cNvSpPr txBox="1"/>
            <p:nvPr/>
          </p:nvSpPr>
          <p:spPr>
            <a:xfrm>
              <a:off x="0" y="-47625"/>
              <a:ext cx="4604787" cy="2583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82242" y="736349"/>
            <a:ext cx="14904720" cy="4699159"/>
          </a:xfrm>
          <a:prstGeom prst="wedgeRoundRectCallout">
            <a:avLst>
              <a:gd name="adj1" fmla="val -42963"/>
              <a:gd name="adj2" fmla="val 75919"/>
              <a:gd name="adj3" fmla="val 16667"/>
            </a:avLst>
          </a:prstGeom>
          <a:solidFill>
            <a:srgbClr val="6AC4C5"/>
          </a:solidFill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Chào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Khang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thao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môn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bóng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bóng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bóng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4" name="图片 35" descr="千库网_男孩努力加油表情包_元素编号1334627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206241"/>
            <a:ext cx="5960882" cy="5960882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393" l="2508" r="100000">
                        <a14:foregroundMark x1="32288" y1="53770" x2="26332" y2="66885"/>
                        <a14:foregroundMark x1="12226" y1="68852" x2="17241" y2="74426"/>
                        <a14:foregroundMark x1="20690" y1="47869" x2="27586" y2="61967"/>
                        <a14:foregroundMark x1="18495" y1="43279" x2="25705" y2="70164"/>
                        <a14:foregroundMark x1="23197" y1="23279" x2="17555" y2="41639"/>
                        <a14:foregroundMark x1="43574" y1="11803" x2="26959" y2="39016"/>
                        <a14:foregroundMark x1="47649" y1="12459" x2="72100" y2="30492"/>
                        <a14:foregroundMark x1="67085" y1="4918" x2="69592" y2="29180"/>
                        <a14:foregroundMark x1="76176" y1="29180" x2="76176" y2="68525"/>
                        <a14:foregroundMark x1="88401" y1="40656" x2="88088" y2="61639"/>
                        <a14:foregroundMark x1="66458" y1="40000" x2="65517" y2="67869"/>
                        <a14:foregroundMark x1="51097" y1="62623" x2="57680" y2="74426"/>
                        <a14:foregroundMark x1="43260" y1="54754" x2="46082" y2="77377"/>
                        <a14:foregroundMark x1="50470" y1="86885" x2="70533" y2="7803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7517" y="5844137"/>
            <a:ext cx="2546730" cy="2434961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45" b="97170" l="932" r="98447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5393" y="5748812"/>
            <a:ext cx="2562113" cy="2530286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48" b="99417" l="3560" r="97735">
                        <a14:foregroundMark x1="12621" y1="62099" x2="26214" y2="70554"/>
                        <a14:foregroundMark x1="13592" y1="60350" x2="10680" y2="64140"/>
                        <a14:foregroundMark x1="14239" y1="56560" x2="34304" y2="80758"/>
                        <a14:foregroundMark x1="26214" y1="42566" x2="54045" y2="22449"/>
                        <a14:foregroundMark x1="74110" y1="16327" x2="82201" y2="19825"/>
                        <a14:foregroundMark x1="73786" y1="13994" x2="73786" y2="13994"/>
                        <a14:foregroundMark x1="70550" y1="11953" x2="78964" y2="12828"/>
                        <a14:foregroundMark x1="66019" y1="11953" x2="71197" y2="1137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8651" y="5748812"/>
            <a:ext cx="2372436" cy="2633481"/>
          </a:xfrm>
          <a:prstGeom prst="rect">
            <a:avLst/>
          </a:prstGeom>
        </p:spPr>
      </p:pic>
      <p:pic>
        <p:nvPicPr>
          <p:cNvPr id="1026" name="Picture 2" descr="Bóng Tennis Trên Nền Trắng Hình ảnh Sẵn có - Tải xuống Hình ảnh Ngay bây  giờ - Quả bóng quần vợt, Cắt ra, Nền trắng - iStock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910" y="6033427"/>
            <a:ext cx="1961054" cy="19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82242" y="1475277"/>
            <a:ext cx="14904720" cy="1940957"/>
          </a:xfrm>
          <a:prstGeom prst="wedgeRoundRectCallout">
            <a:avLst>
              <a:gd name="adj1" fmla="val -42963"/>
              <a:gd name="adj2" fmla="val 75919"/>
              <a:gd name="adj3" fmla="val 16667"/>
            </a:avLst>
          </a:prstGeom>
          <a:solidFill>
            <a:srgbClr val="6AC4C5"/>
          </a:solidFill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Yeah!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bóng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5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7150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/>
          <p:nvPr/>
        </p:nvGrpSpPr>
        <p:grpSpPr>
          <a:xfrm>
            <a:off x="402099" y="366718"/>
            <a:ext cx="17483802" cy="9628553"/>
            <a:chOff x="0" y="0"/>
            <a:chExt cx="4604787" cy="2535915"/>
          </a:xfrm>
        </p:grpSpPr>
        <p:sp>
          <p:nvSpPr>
            <p:cNvPr id="11" name="Freeform 3"/>
            <p:cNvSpPr/>
            <p:nvPr/>
          </p:nvSpPr>
          <p:spPr>
            <a:xfrm>
              <a:off x="0" y="0"/>
              <a:ext cx="4604787" cy="2535915"/>
            </a:xfrm>
            <a:custGeom>
              <a:avLst/>
              <a:gdLst/>
              <a:ahLst/>
              <a:cxnLst/>
              <a:rect l="l" t="t" r="r" b="b"/>
              <a:pathLst>
                <a:path w="4604787" h="2535915">
                  <a:moveTo>
                    <a:pt x="22583" y="0"/>
                  </a:moveTo>
                  <a:lnTo>
                    <a:pt x="4582204" y="0"/>
                  </a:lnTo>
                  <a:cubicBezTo>
                    <a:pt x="4594677" y="0"/>
                    <a:pt x="4604787" y="10111"/>
                    <a:pt x="4604787" y="22583"/>
                  </a:cubicBezTo>
                  <a:lnTo>
                    <a:pt x="4604787" y="2513332"/>
                  </a:lnTo>
                  <a:cubicBezTo>
                    <a:pt x="4604787" y="2525805"/>
                    <a:pt x="4594677" y="2535915"/>
                    <a:pt x="4582204" y="2535915"/>
                  </a:cubicBezTo>
                  <a:lnTo>
                    <a:pt x="22583" y="2535915"/>
                  </a:lnTo>
                  <a:cubicBezTo>
                    <a:pt x="10111" y="2535915"/>
                    <a:pt x="0" y="2525805"/>
                    <a:pt x="0" y="2513332"/>
                  </a:cubicBezTo>
                  <a:lnTo>
                    <a:pt x="0" y="22583"/>
                  </a:lnTo>
                  <a:cubicBezTo>
                    <a:pt x="0" y="10111"/>
                    <a:pt x="10111" y="0"/>
                    <a:pt x="2258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0AAB7"/>
              </a:solidFill>
              <a:prstDash val="solid"/>
              <a:round/>
            </a:ln>
          </p:spPr>
        </p:sp>
        <p:sp>
          <p:nvSpPr>
            <p:cNvPr id="12" name="TextBox 4"/>
            <p:cNvSpPr txBox="1"/>
            <p:nvPr/>
          </p:nvSpPr>
          <p:spPr>
            <a:xfrm>
              <a:off x="0" y="-47625"/>
              <a:ext cx="4604787" cy="2583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文本框 6">
            <a:extLst>
              <a:ext uri="{FF2B5EF4-FFF2-40B4-BE49-F238E27FC236}">
                <a16:creationId xmlns:a16="http://schemas.microsoft.com/office/drawing/2014/main" id="{C7BD42A7-54BB-3E6F-B46B-4E666C12A8EC}"/>
              </a:ext>
            </a:extLst>
          </p:cNvPr>
          <p:cNvSpPr txBox="1"/>
          <p:nvPr/>
        </p:nvSpPr>
        <p:spPr>
          <a:xfrm>
            <a:off x="2286261" y="868229"/>
            <a:ext cx="14430243" cy="1123712"/>
          </a:xfrm>
          <a:prstGeom prst="roundRect">
            <a:avLst/>
          </a:prstGeom>
          <a:solidFill>
            <a:srgbClr val="14A7A6"/>
          </a:solidFill>
          <a:ln>
            <a:solidFill>
              <a:srgbClr val="14A7A6"/>
            </a:solidFill>
          </a:ln>
        </p:spPr>
        <p:txBody>
          <a:bodyPr wrap="square" rtlCol="0" anchor="t">
            <a:spAutoFit/>
          </a:bodyPr>
          <a:lstStyle/>
          <a:p>
            <a:pPr algn="ctr" defTabSz="1371600">
              <a:defRPr/>
            </a:pPr>
            <a:r>
              <a:rPr lang="en-US" altLang="zh-CN" sz="6000" b="1" dirty="0" err="1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Số</a:t>
            </a:r>
            <a:r>
              <a:rPr lang="en-US" altLang="zh-CN" sz="6000" b="1" dirty="0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lẻ</a:t>
            </a:r>
            <a:r>
              <a:rPr lang="en-US" altLang="zh-CN" sz="6000" b="1" dirty="0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lớn</a:t>
            </a:r>
            <a:r>
              <a:rPr lang="en-US" altLang="zh-CN" sz="6000" b="1" dirty="0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 nhất </a:t>
            </a:r>
            <a:r>
              <a:rPr lang="en-US" altLang="zh-CN" sz="6000" b="1" dirty="0" err="1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có</a:t>
            </a:r>
            <a:r>
              <a:rPr lang="en-US" altLang="zh-CN" sz="6000" b="1" dirty="0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 5 </a:t>
            </a:r>
            <a:r>
              <a:rPr lang="en-US" altLang="zh-CN" sz="6000" b="1" dirty="0" err="1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chữ</a:t>
            </a:r>
            <a:r>
              <a:rPr lang="en-US" altLang="zh-CN" sz="6000" b="1" dirty="0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số</a:t>
            </a:r>
            <a:r>
              <a:rPr lang="en-US" altLang="zh-CN" sz="6000" b="1" dirty="0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là</a:t>
            </a:r>
            <a:r>
              <a:rPr lang="en-US" altLang="zh-CN" sz="6000" b="1" dirty="0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:</a:t>
            </a:r>
          </a:p>
        </p:txBody>
      </p:sp>
      <p:sp>
        <p:nvSpPr>
          <p:cNvPr id="6" name="圆角矩形 4">
            <a:extLst>
              <a:ext uri="{FF2B5EF4-FFF2-40B4-BE49-F238E27FC236}">
                <a16:creationId xmlns:a16="http://schemas.microsoft.com/office/drawing/2014/main" id="{4FEA8ADA-B353-5853-8AC8-7901E0A372F6}"/>
              </a:ext>
            </a:extLst>
          </p:cNvPr>
          <p:cNvSpPr/>
          <p:nvPr/>
        </p:nvSpPr>
        <p:spPr>
          <a:xfrm>
            <a:off x="1499769" y="4200104"/>
            <a:ext cx="4533207" cy="1315410"/>
          </a:xfrm>
          <a:prstGeom prst="roundRect">
            <a:avLst/>
          </a:prstGeom>
          <a:noFill/>
          <a:ln>
            <a:solidFill>
              <a:srgbClr val="14A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0" bIns="137160" numCol="1" spcCol="0" rtlCol="0" fromWordArt="0" anchor="ctr" anchorCtr="0" forceAA="0" compatLnSpc="1">
            <a:noAutofit/>
          </a:bodyPr>
          <a:lstStyle/>
          <a:p>
            <a:pPr algn="ctr" defTabSz="1371600">
              <a:lnSpc>
                <a:spcPct val="150000"/>
              </a:lnSpc>
              <a:defRPr/>
            </a:pPr>
            <a:r>
              <a:rPr lang="en-US" altLang="zh-CN" sz="6000" b="1" dirty="0">
                <a:solidFill>
                  <a:srgbClr val="14A7A6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A. 99 997</a:t>
            </a:r>
          </a:p>
        </p:txBody>
      </p:sp>
      <p:pic>
        <p:nvPicPr>
          <p:cNvPr id="16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00" y="940523"/>
            <a:ext cx="2051762" cy="2051762"/>
          </a:xfrm>
          <a:prstGeom prst="rect">
            <a:avLst/>
          </a:prstGeom>
        </p:spPr>
      </p:pic>
      <p:sp>
        <p:nvSpPr>
          <p:cNvPr id="18" name="圆角矩形 4">
            <a:extLst>
              <a:ext uri="{FF2B5EF4-FFF2-40B4-BE49-F238E27FC236}">
                <a16:creationId xmlns:a16="http://schemas.microsoft.com/office/drawing/2014/main" id="{4FEA8ADA-B353-5853-8AC8-7901E0A372F6}"/>
              </a:ext>
            </a:extLst>
          </p:cNvPr>
          <p:cNvSpPr/>
          <p:nvPr/>
        </p:nvSpPr>
        <p:spPr>
          <a:xfrm>
            <a:off x="11947392" y="4065308"/>
            <a:ext cx="4533207" cy="1315410"/>
          </a:xfrm>
          <a:prstGeom prst="roundRect">
            <a:avLst/>
          </a:prstGeom>
          <a:noFill/>
          <a:ln>
            <a:solidFill>
              <a:srgbClr val="14A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0" bIns="137160" numCol="1" spcCol="0" rtlCol="0" fromWordArt="0" anchor="ctr" anchorCtr="0" forceAA="0" compatLnSpc="1">
            <a:noAutofit/>
          </a:bodyPr>
          <a:lstStyle/>
          <a:p>
            <a:pPr algn="ctr" defTabSz="1371600">
              <a:lnSpc>
                <a:spcPct val="150000"/>
              </a:lnSpc>
              <a:defRPr/>
            </a:pPr>
            <a:r>
              <a:rPr lang="en-US" altLang="zh-CN" sz="6000" b="1" dirty="0">
                <a:solidFill>
                  <a:srgbClr val="14A7A6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B. 99 999</a:t>
            </a:r>
          </a:p>
        </p:txBody>
      </p:sp>
      <p:sp>
        <p:nvSpPr>
          <p:cNvPr id="19" name="圆角矩形 4">
            <a:extLst>
              <a:ext uri="{FF2B5EF4-FFF2-40B4-BE49-F238E27FC236}">
                <a16:creationId xmlns:a16="http://schemas.microsoft.com/office/drawing/2014/main" id="{4FEA8ADA-B353-5853-8AC8-7901E0A372F6}"/>
              </a:ext>
            </a:extLst>
          </p:cNvPr>
          <p:cNvSpPr/>
          <p:nvPr/>
        </p:nvSpPr>
        <p:spPr>
          <a:xfrm>
            <a:off x="1499769" y="6487460"/>
            <a:ext cx="4533207" cy="1315410"/>
          </a:xfrm>
          <a:prstGeom prst="roundRect">
            <a:avLst/>
          </a:prstGeom>
          <a:noFill/>
          <a:ln>
            <a:solidFill>
              <a:srgbClr val="14A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0" bIns="137160" numCol="1" spcCol="0" rtlCol="0" fromWordArt="0" anchor="ctr" anchorCtr="0" forceAA="0" compatLnSpc="1">
            <a:noAutofit/>
          </a:bodyPr>
          <a:lstStyle/>
          <a:p>
            <a:pPr algn="ctr" defTabSz="1371600">
              <a:lnSpc>
                <a:spcPct val="150000"/>
              </a:lnSpc>
              <a:defRPr/>
            </a:pPr>
            <a:r>
              <a:rPr lang="en-US" altLang="zh-CN" sz="6000" b="1" dirty="0">
                <a:solidFill>
                  <a:srgbClr val="14A7A6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C. 10 101</a:t>
            </a:r>
          </a:p>
        </p:txBody>
      </p:sp>
      <p:sp>
        <p:nvSpPr>
          <p:cNvPr id="20" name="圆角矩形 4">
            <a:extLst>
              <a:ext uri="{FF2B5EF4-FFF2-40B4-BE49-F238E27FC236}">
                <a16:creationId xmlns:a16="http://schemas.microsoft.com/office/drawing/2014/main" id="{4FEA8ADA-B353-5853-8AC8-7901E0A372F6}"/>
              </a:ext>
            </a:extLst>
          </p:cNvPr>
          <p:cNvSpPr/>
          <p:nvPr/>
        </p:nvSpPr>
        <p:spPr>
          <a:xfrm>
            <a:off x="11947392" y="6516246"/>
            <a:ext cx="4533207" cy="1315410"/>
          </a:xfrm>
          <a:prstGeom prst="roundRect">
            <a:avLst/>
          </a:prstGeom>
          <a:noFill/>
          <a:ln>
            <a:solidFill>
              <a:srgbClr val="14A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0" bIns="137160" numCol="1" spcCol="0" rtlCol="0" fromWordArt="0" anchor="ctr" anchorCtr="0" forceAA="0" compatLnSpc="1">
            <a:noAutofit/>
          </a:bodyPr>
          <a:lstStyle/>
          <a:p>
            <a:pPr algn="ctr" defTabSz="1371600">
              <a:lnSpc>
                <a:spcPct val="150000"/>
              </a:lnSpc>
              <a:defRPr/>
            </a:pPr>
            <a:r>
              <a:rPr lang="en-US" altLang="zh-CN" sz="6000" b="1" dirty="0">
                <a:solidFill>
                  <a:srgbClr val="14A7A6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D. 11 111</a:t>
            </a:r>
          </a:p>
        </p:txBody>
      </p:sp>
      <p:pic>
        <p:nvPicPr>
          <p:cNvPr id="34" name="图片 35" descr="千库网_男孩努力加油表情包_元素编号1334627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2281" y="3948923"/>
            <a:ext cx="6441312" cy="644131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393" l="2508" r="100000">
                        <a14:foregroundMark x1="32288" y1="53770" x2="26332" y2="66885"/>
                        <a14:foregroundMark x1="12226" y1="68852" x2="17241" y2="74426"/>
                        <a14:foregroundMark x1="20690" y1="47869" x2="27586" y2="61967"/>
                        <a14:foregroundMark x1="18495" y1="43279" x2="25705" y2="70164"/>
                        <a14:foregroundMark x1="23197" y1="23279" x2="17555" y2="41639"/>
                        <a14:foregroundMark x1="43574" y1="11803" x2="26959" y2="39016"/>
                        <a14:foregroundMark x1="47649" y1="12459" x2="72100" y2="30492"/>
                        <a14:foregroundMark x1="67085" y1="4918" x2="69592" y2="29180"/>
                        <a14:foregroundMark x1="76176" y1="29180" x2="76176" y2="68525"/>
                        <a14:foregroundMark x1="88401" y1="40656" x2="88088" y2="61639"/>
                        <a14:foregroundMark x1="66458" y1="40000" x2="65517" y2="67869"/>
                        <a14:foregroundMark x1="51097" y1="62623" x2="57680" y2="74426"/>
                        <a14:foregroundMark x1="43260" y1="54754" x2="46082" y2="77377"/>
                        <a14:foregroundMark x1="50470" y1="86885" x2="70533" y2="7803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95031" y="3398990"/>
            <a:ext cx="2434158" cy="232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473467" y="840470"/>
            <a:ext cx="7593584" cy="8417830"/>
          </a:xfrm>
          <a:custGeom>
            <a:avLst/>
            <a:gdLst/>
            <a:ahLst/>
            <a:cxnLst/>
            <a:rect l="l" t="t" r="r" b="b"/>
            <a:pathLst>
              <a:path w="7593584" h="8417830">
                <a:moveTo>
                  <a:pt x="0" y="0"/>
                </a:moveTo>
                <a:lnTo>
                  <a:pt x="7593584" y="0"/>
                </a:lnTo>
                <a:lnTo>
                  <a:pt x="7593584" y="8417830"/>
                </a:lnTo>
                <a:lnTo>
                  <a:pt x="0" y="84178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840470"/>
            <a:ext cx="11284674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6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/>
          <p:nvPr/>
        </p:nvGrpSpPr>
        <p:grpSpPr>
          <a:xfrm>
            <a:off x="402099" y="366718"/>
            <a:ext cx="17483802" cy="9628553"/>
            <a:chOff x="0" y="0"/>
            <a:chExt cx="4604787" cy="2535915"/>
          </a:xfrm>
        </p:grpSpPr>
        <p:sp>
          <p:nvSpPr>
            <p:cNvPr id="11" name="Freeform 3"/>
            <p:cNvSpPr/>
            <p:nvPr/>
          </p:nvSpPr>
          <p:spPr>
            <a:xfrm>
              <a:off x="0" y="0"/>
              <a:ext cx="4604787" cy="2535915"/>
            </a:xfrm>
            <a:custGeom>
              <a:avLst/>
              <a:gdLst/>
              <a:ahLst/>
              <a:cxnLst/>
              <a:rect l="l" t="t" r="r" b="b"/>
              <a:pathLst>
                <a:path w="4604787" h="2535915">
                  <a:moveTo>
                    <a:pt x="22583" y="0"/>
                  </a:moveTo>
                  <a:lnTo>
                    <a:pt x="4582204" y="0"/>
                  </a:lnTo>
                  <a:cubicBezTo>
                    <a:pt x="4594677" y="0"/>
                    <a:pt x="4604787" y="10111"/>
                    <a:pt x="4604787" y="22583"/>
                  </a:cubicBezTo>
                  <a:lnTo>
                    <a:pt x="4604787" y="2513332"/>
                  </a:lnTo>
                  <a:cubicBezTo>
                    <a:pt x="4604787" y="2525805"/>
                    <a:pt x="4594677" y="2535915"/>
                    <a:pt x="4582204" y="2535915"/>
                  </a:cubicBezTo>
                  <a:lnTo>
                    <a:pt x="22583" y="2535915"/>
                  </a:lnTo>
                  <a:cubicBezTo>
                    <a:pt x="10111" y="2535915"/>
                    <a:pt x="0" y="2525805"/>
                    <a:pt x="0" y="2513332"/>
                  </a:cubicBezTo>
                  <a:lnTo>
                    <a:pt x="0" y="22583"/>
                  </a:lnTo>
                  <a:cubicBezTo>
                    <a:pt x="0" y="10111"/>
                    <a:pt x="10111" y="0"/>
                    <a:pt x="2258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0AAB7"/>
              </a:solidFill>
              <a:prstDash val="solid"/>
              <a:round/>
            </a:ln>
          </p:spPr>
        </p:sp>
        <p:sp>
          <p:nvSpPr>
            <p:cNvPr id="12" name="TextBox 4"/>
            <p:cNvSpPr txBox="1"/>
            <p:nvPr/>
          </p:nvSpPr>
          <p:spPr>
            <a:xfrm>
              <a:off x="0" y="-47625"/>
              <a:ext cx="4604787" cy="2583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文本框 6">
            <a:extLst>
              <a:ext uri="{FF2B5EF4-FFF2-40B4-BE49-F238E27FC236}">
                <a16:creationId xmlns:a16="http://schemas.microsoft.com/office/drawing/2014/main" id="{C7BD42A7-54BB-3E6F-B46B-4E666C12A8EC}"/>
              </a:ext>
            </a:extLst>
          </p:cNvPr>
          <p:cNvSpPr txBox="1"/>
          <p:nvPr/>
        </p:nvSpPr>
        <p:spPr>
          <a:xfrm>
            <a:off x="2286261" y="868229"/>
            <a:ext cx="14430243" cy="1123712"/>
          </a:xfrm>
          <a:prstGeom prst="roundRect">
            <a:avLst/>
          </a:prstGeom>
          <a:solidFill>
            <a:srgbClr val="14A7A6"/>
          </a:solidFill>
          <a:ln>
            <a:solidFill>
              <a:srgbClr val="14A7A6"/>
            </a:solidFill>
          </a:ln>
        </p:spPr>
        <p:txBody>
          <a:bodyPr wrap="square" rtlCol="0" anchor="t">
            <a:spAutoFit/>
          </a:bodyPr>
          <a:lstStyle/>
          <a:p>
            <a:pPr lvl="0" algn="ctr">
              <a:defRPr/>
            </a:pPr>
            <a:r>
              <a:rPr lang="en-US" altLang="zh-CN" sz="6000" b="1" dirty="0" err="1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Chọn</a:t>
            </a:r>
            <a:r>
              <a:rPr lang="en-US" altLang="zh-CN" sz="6000" b="1" dirty="0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số</a:t>
            </a:r>
            <a:r>
              <a:rPr lang="en-US" altLang="zh-CN" sz="6000" b="1" dirty="0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chẵn</a:t>
            </a:r>
            <a:r>
              <a:rPr lang="en-US" altLang="zh-CN" sz="6000" b="1" dirty="0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lớn</a:t>
            </a:r>
            <a:r>
              <a:rPr lang="en-US" altLang="zh-CN" sz="6000" b="1" dirty="0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 nhất </a:t>
            </a:r>
            <a:r>
              <a:rPr lang="en-US" altLang="zh-CN" sz="6000" b="1" dirty="0" err="1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trong</a:t>
            </a:r>
            <a:r>
              <a:rPr lang="en-US" altLang="zh-CN" sz="6000" b="1" dirty="0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các</a:t>
            </a:r>
            <a:r>
              <a:rPr lang="en-US" altLang="zh-CN" sz="6000" b="1" dirty="0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số</a:t>
            </a:r>
            <a:r>
              <a:rPr lang="en-US" altLang="zh-CN" sz="6000" b="1" dirty="0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sau</a:t>
            </a:r>
            <a:r>
              <a:rPr lang="en-US" altLang="zh-CN" sz="6000" b="1" dirty="0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:</a:t>
            </a:r>
          </a:p>
        </p:txBody>
      </p:sp>
      <p:sp>
        <p:nvSpPr>
          <p:cNvPr id="3" name="圆角矩形 4">
            <a:extLst>
              <a:ext uri="{FF2B5EF4-FFF2-40B4-BE49-F238E27FC236}">
                <a16:creationId xmlns:a16="http://schemas.microsoft.com/office/drawing/2014/main" id="{4FEA8ADA-B353-5853-8AC8-7901E0A372F6}"/>
              </a:ext>
            </a:extLst>
          </p:cNvPr>
          <p:cNvSpPr/>
          <p:nvPr/>
        </p:nvSpPr>
        <p:spPr>
          <a:xfrm>
            <a:off x="1499769" y="4200104"/>
            <a:ext cx="4533207" cy="1315410"/>
          </a:xfrm>
          <a:prstGeom prst="roundRect">
            <a:avLst/>
          </a:prstGeom>
          <a:noFill/>
          <a:ln>
            <a:solidFill>
              <a:srgbClr val="14A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0" bIns="137160" numCol="1" spcCol="0" rtlCol="0" fromWordArt="0" anchor="ctr" anchorCtr="0" forceAA="0" compatLnSpc="1">
            <a:noAutofit/>
          </a:bodyPr>
          <a:lstStyle/>
          <a:p>
            <a:pPr algn="ctr" defTabSz="1371600">
              <a:lnSpc>
                <a:spcPct val="150000"/>
              </a:lnSpc>
              <a:defRPr/>
            </a:pPr>
            <a:r>
              <a:rPr lang="en-US" altLang="zh-CN" sz="6000" b="1" dirty="0">
                <a:solidFill>
                  <a:srgbClr val="14A7A6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A. 99 998</a:t>
            </a:r>
          </a:p>
        </p:txBody>
      </p:sp>
      <p:pic>
        <p:nvPicPr>
          <p:cNvPr id="4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00" y="940523"/>
            <a:ext cx="2051762" cy="2051762"/>
          </a:xfrm>
          <a:prstGeom prst="rect">
            <a:avLst/>
          </a:prstGeom>
        </p:spPr>
      </p:pic>
      <p:sp>
        <p:nvSpPr>
          <p:cNvPr id="5" name="圆角矩形 4">
            <a:extLst>
              <a:ext uri="{FF2B5EF4-FFF2-40B4-BE49-F238E27FC236}">
                <a16:creationId xmlns:a16="http://schemas.microsoft.com/office/drawing/2014/main" id="{4FEA8ADA-B353-5853-8AC8-7901E0A372F6}"/>
              </a:ext>
            </a:extLst>
          </p:cNvPr>
          <p:cNvSpPr/>
          <p:nvPr/>
        </p:nvSpPr>
        <p:spPr>
          <a:xfrm>
            <a:off x="11947392" y="4065308"/>
            <a:ext cx="4533207" cy="1315410"/>
          </a:xfrm>
          <a:prstGeom prst="roundRect">
            <a:avLst/>
          </a:prstGeom>
          <a:noFill/>
          <a:ln>
            <a:solidFill>
              <a:srgbClr val="14A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0" bIns="137160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6000" b="1" dirty="0">
                <a:solidFill>
                  <a:srgbClr val="14A7A6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B. 65 735</a:t>
            </a:r>
          </a:p>
        </p:txBody>
      </p:sp>
      <p:sp>
        <p:nvSpPr>
          <p:cNvPr id="6" name="圆角矩形 4">
            <a:extLst>
              <a:ext uri="{FF2B5EF4-FFF2-40B4-BE49-F238E27FC236}">
                <a16:creationId xmlns:a16="http://schemas.microsoft.com/office/drawing/2014/main" id="{4FEA8ADA-B353-5853-8AC8-7901E0A372F6}"/>
              </a:ext>
            </a:extLst>
          </p:cNvPr>
          <p:cNvSpPr/>
          <p:nvPr/>
        </p:nvSpPr>
        <p:spPr>
          <a:xfrm>
            <a:off x="1499769" y="6487460"/>
            <a:ext cx="4533207" cy="1315410"/>
          </a:xfrm>
          <a:prstGeom prst="roundRect">
            <a:avLst/>
          </a:prstGeom>
          <a:noFill/>
          <a:ln>
            <a:solidFill>
              <a:srgbClr val="14A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0" bIns="137160" numCol="1" spcCol="0" rtlCol="0" fromWordArt="0" anchor="ctr" anchorCtr="0" forceAA="0" compatLnSpc="1">
            <a:noAutofit/>
          </a:bodyPr>
          <a:lstStyle/>
          <a:p>
            <a:pPr algn="ctr" defTabSz="1371600">
              <a:lnSpc>
                <a:spcPct val="150000"/>
              </a:lnSpc>
              <a:defRPr/>
            </a:pPr>
            <a:r>
              <a:rPr lang="en-US" altLang="zh-CN" sz="6000" b="1" dirty="0">
                <a:solidFill>
                  <a:srgbClr val="14A7A6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C. 38 463</a:t>
            </a:r>
          </a:p>
        </p:txBody>
      </p:sp>
      <p:sp>
        <p:nvSpPr>
          <p:cNvPr id="7" name="圆角矩形 4">
            <a:extLst>
              <a:ext uri="{FF2B5EF4-FFF2-40B4-BE49-F238E27FC236}">
                <a16:creationId xmlns:a16="http://schemas.microsoft.com/office/drawing/2014/main" id="{4FEA8ADA-B353-5853-8AC8-7901E0A372F6}"/>
              </a:ext>
            </a:extLst>
          </p:cNvPr>
          <p:cNvSpPr/>
          <p:nvPr/>
        </p:nvSpPr>
        <p:spPr>
          <a:xfrm>
            <a:off x="11947392" y="6516246"/>
            <a:ext cx="4533207" cy="1315410"/>
          </a:xfrm>
          <a:prstGeom prst="roundRect">
            <a:avLst/>
          </a:prstGeom>
          <a:noFill/>
          <a:ln>
            <a:solidFill>
              <a:srgbClr val="14A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0" bIns="137160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6000" b="1" dirty="0">
                <a:solidFill>
                  <a:srgbClr val="14A7A6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D. 10 000</a:t>
            </a:r>
          </a:p>
        </p:txBody>
      </p:sp>
      <p:pic>
        <p:nvPicPr>
          <p:cNvPr id="8" name="图片 35" descr="千库网_男孩努力加油表情包_元素编号1334627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9528" y="4036521"/>
            <a:ext cx="6441312" cy="6441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45" b="97170" l="932" r="98447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549" y="3663638"/>
            <a:ext cx="2418383" cy="23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6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/>
          <p:nvPr/>
        </p:nvGrpSpPr>
        <p:grpSpPr>
          <a:xfrm>
            <a:off x="402099" y="366718"/>
            <a:ext cx="17483802" cy="9628553"/>
            <a:chOff x="0" y="0"/>
            <a:chExt cx="4604787" cy="2535915"/>
          </a:xfrm>
        </p:grpSpPr>
        <p:sp>
          <p:nvSpPr>
            <p:cNvPr id="11" name="Freeform 3"/>
            <p:cNvSpPr/>
            <p:nvPr/>
          </p:nvSpPr>
          <p:spPr>
            <a:xfrm>
              <a:off x="0" y="0"/>
              <a:ext cx="4604787" cy="2535915"/>
            </a:xfrm>
            <a:custGeom>
              <a:avLst/>
              <a:gdLst/>
              <a:ahLst/>
              <a:cxnLst/>
              <a:rect l="l" t="t" r="r" b="b"/>
              <a:pathLst>
                <a:path w="4604787" h="2535915">
                  <a:moveTo>
                    <a:pt x="22583" y="0"/>
                  </a:moveTo>
                  <a:lnTo>
                    <a:pt x="4582204" y="0"/>
                  </a:lnTo>
                  <a:cubicBezTo>
                    <a:pt x="4594677" y="0"/>
                    <a:pt x="4604787" y="10111"/>
                    <a:pt x="4604787" y="22583"/>
                  </a:cubicBezTo>
                  <a:lnTo>
                    <a:pt x="4604787" y="2513332"/>
                  </a:lnTo>
                  <a:cubicBezTo>
                    <a:pt x="4604787" y="2525805"/>
                    <a:pt x="4594677" y="2535915"/>
                    <a:pt x="4582204" y="2535915"/>
                  </a:cubicBezTo>
                  <a:lnTo>
                    <a:pt x="22583" y="2535915"/>
                  </a:lnTo>
                  <a:cubicBezTo>
                    <a:pt x="10111" y="2535915"/>
                    <a:pt x="0" y="2525805"/>
                    <a:pt x="0" y="2513332"/>
                  </a:cubicBezTo>
                  <a:lnTo>
                    <a:pt x="0" y="22583"/>
                  </a:lnTo>
                  <a:cubicBezTo>
                    <a:pt x="0" y="10111"/>
                    <a:pt x="10111" y="0"/>
                    <a:pt x="2258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0AAB7"/>
              </a:solidFill>
              <a:prstDash val="solid"/>
              <a:round/>
            </a:ln>
          </p:spPr>
        </p:sp>
        <p:sp>
          <p:nvSpPr>
            <p:cNvPr id="12" name="TextBox 4"/>
            <p:cNvSpPr txBox="1"/>
            <p:nvPr/>
          </p:nvSpPr>
          <p:spPr>
            <a:xfrm>
              <a:off x="0" y="-47625"/>
              <a:ext cx="4604787" cy="2583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文本框 6">
            <a:extLst>
              <a:ext uri="{FF2B5EF4-FFF2-40B4-BE49-F238E27FC236}">
                <a16:creationId xmlns:a16="http://schemas.microsoft.com/office/drawing/2014/main" id="{C7BD42A7-54BB-3E6F-B46B-4E666C12A8EC}"/>
              </a:ext>
            </a:extLst>
          </p:cNvPr>
          <p:cNvSpPr txBox="1"/>
          <p:nvPr/>
        </p:nvSpPr>
        <p:spPr>
          <a:xfrm>
            <a:off x="2286261" y="868229"/>
            <a:ext cx="14430243" cy="1123712"/>
          </a:xfrm>
          <a:prstGeom prst="roundRect">
            <a:avLst/>
          </a:prstGeom>
          <a:solidFill>
            <a:srgbClr val="14A7A6"/>
          </a:solidFill>
          <a:ln>
            <a:solidFill>
              <a:srgbClr val="14A7A6"/>
            </a:solidFill>
          </a:ln>
        </p:spPr>
        <p:txBody>
          <a:bodyPr wrap="square" rtlCol="0" anchor="t">
            <a:spAutoFit/>
          </a:bodyPr>
          <a:lstStyle/>
          <a:p>
            <a:pPr lvl="0" algn="ctr">
              <a:defRPr/>
            </a:pPr>
            <a:r>
              <a:rPr lang="en-US" altLang="zh-CN" sz="6000" b="1" dirty="0" err="1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Số</a:t>
            </a:r>
            <a:r>
              <a:rPr lang="en-US" altLang="zh-CN" sz="6000" b="1" dirty="0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lẻ</a:t>
            </a:r>
            <a:r>
              <a:rPr lang="en-US" altLang="zh-CN" sz="6000" b="1" dirty="0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bé</a:t>
            </a:r>
            <a:r>
              <a:rPr lang="en-US" altLang="zh-CN" sz="6000" b="1" dirty="0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 nhất </a:t>
            </a:r>
            <a:r>
              <a:rPr lang="en-US" altLang="zh-CN" sz="6000" b="1" dirty="0" err="1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có</a:t>
            </a:r>
            <a:r>
              <a:rPr lang="en-US" altLang="zh-CN" sz="6000" b="1" dirty="0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 5 </a:t>
            </a:r>
            <a:r>
              <a:rPr lang="en-US" altLang="zh-CN" sz="6000" b="1" dirty="0" err="1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chữ</a:t>
            </a:r>
            <a:r>
              <a:rPr lang="en-US" altLang="zh-CN" sz="6000" b="1" dirty="0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số</a:t>
            </a:r>
            <a:r>
              <a:rPr lang="en-US" altLang="zh-CN" sz="6000" b="1" dirty="0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là</a:t>
            </a:r>
            <a:r>
              <a:rPr lang="en-US" altLang="zh-CN" sz="6000" b="1" dirty="0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:</a:t>
            </a:r>
          </a:p>
        </p:txBody>
      </p:sp>
      <p:sp>
        <p:nvSpPr>
          <p:cNvPr id="3" name="圆角矩形 4">
            <a:extLst>
              <a:ext uri="{FF2B5EF4-FFF2-40B4-BE49-F238E27FC236}">
                <a16:creationId xmlns:a16="http://schemas.microsoft.com/office/drawing/2014/main" id="{4FEA8ADA-B353-5853-8AC8-7901E0A372F6}"/>
              </a:ext>
            </a:extLst>
          </p:cNvPr>
          <p:cNvSpPr/>
          <p:nvPr/>
        </p:nvSpPr>
        <p:spPr>
          <a:xfrm>
            <a:off x="1499769" y="4200104"/>
            <a:ext cx="4533207" cy="1315410"/>
          </a:xfrm>
          <a:prstGeom prst="roundRect">
            <a:avLst/>
          </a:prstGeom>
          <a:noFill/>
          <a:ln>
            <a:solidFill>
              <a:srgbClr val="14A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0" bIns="137160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6000" b="1" dirty="0">
                <a:solidFill>
                  <a:srgbClr val="14A7A6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A. 10 003</a:t>
            </a:r>
          </a:p>
        </p:txBody>
      </p:sp>
      <p:pic>
        <p:nvPicPr>
          <p:cNvPr id="4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00" y="940523"/>
            <a:ext cx="2051762" cy="2051762"/>
          </a:xfrm>
          <a:prstGeom prst="rect">
            <a:avLst/>
          </a:prstGeom>
        </p:spPr>
      </p:pic>
      <p:sp>
        <p:nvSpPr>
          <p:cNvPr id="5" name="圆角矩形 4">
            <a:extLst>
              <a:ext uri="{FF2B5EF4-FFF2-40B4-BE49-F238E27FC236}">
                <a16:creationId xmlns:a16="http://schemas.microsoft.com/office/drawing/2014/main" id="{4FEA8ADA-B353-5853-8AC8-7901E0A372F6}"/>
              </a:ext>
            </a:extLst>
          </p:cNvPr>
          <p:cNvSpPr/>
          <p:nvPr/>
        </p:nvSpPr>
        <p:spPr>
          <a:xfrm>
            <a:off x="11947392" y="4065308"/>
            <a:ext cx="4533207" cy="1315410"/>
          </a:xfrm>
          <a:prstGeom prst="roundRect">
            <a:avLst/>
          </a:prstGeom>
          <a:noFill/>
          <a:ln>
            <a:solidFill>
              <a:srgbClr val="14A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0" bIns="137160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6000" b="1" dirty="0">
                <a:solidFill>
                  <a:srgbClr val="14A7A6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B. 10 111</a:t>
            </a:r>
          </a:p>
        </p:txBody>
      </p:sp>
      <p:sp>
        <p:nvSpPr>
          <p:cNvPr id="6" name="圆角矩形 4">
            <a:extLst>
              <a:ext uri="{FF2B5EF4-FFF2-40B4-BE49-F238E27FC236}">
                <a16:creationId xmlns:a16="http://schemas.microsoft.com/office/drawing/2014/main" id="{4FEA8ADA-B353-5853-8AC8-7901E0A372F6}"/>
              </a:ext>
            </a:extLst>
          </p:cNvPr>
          <p:cNvSpPr/>
          <p:nvPr/>
        </p:nvSpPr>
        <p:spPr>
          <a:xfrm>
            <a:off x="1499769" y="6487460"/>
            <a:ext cx="4533207" cy="1315410"/>
          </a:xfrm>
          <a:prstGeom prst="roundRect">
            <a:avLst/>
          </a:prstGeom>
          <a:noFill/>
          <a:ln>
            <a:solidFill>
              <a:srgbClr val="14A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0" bIns="137160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6000" b="1" dirty="0">
                <a:solidFill>
                  <a:srgbClr val="14A7A6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C. 11 111</a:t>
            </a:r>
          </a:p>
        </p:txBody>
      </p:sp>
      <p:sp>
        <p:nvSpPr>
          <p:cNvPr id="7" name="圆角矩形 4">
            <a:extLst>
              <a:ext uri="{FF2B5EF4-FFF2-40B4-BE49-F238E27FC236}">
                <a16:creationId xmlns:a16="http://schemas.microsoft.com/office/drawing/2014/main" id="{4FEA8ADA-B353-5853-8AC8-7901E0A372F6}"/>
              </a:ext>
            </a:extLst>
          </p:cNvPr>
          <p:cNvSpPr/>
          <p:nvPr/>
        </p:nvSpPr>
        <p:spPr>
          <a:xfrm>
            <a:off x="11947392" y="6516246"/>
            <a:ext cx="4533207" cy="1315410"/>
          </a:xfrm>
          <a:prstGeom prst="roundRect">
            <a:avLst/>
          </a:prstGeom>
          <a:noFill/>
          <a:ln>
            <a:solidFill>
              <a:srgbClr val="14A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0" bIns="137160" numCol="1" spcCol="0" rtlCol="0" fromWordArt="0" anchor="ctr" anchorCtr="0" forceAA="0" compatLnSpc="1">
            <a:noAutofit/>
          </a:bodyPr>
          <a:lstStyle/>
          <a:p>
            <a:pPr algn="ctr" defTabSz="1371600">
              <a:lnSpc>
                <a:spcPct val="150000"/>
              </a:lnSpc>
              <a:defRPr/>
            </a:pPr>
            <a:r>
              <a:rPr lang="en-US" altLang="zh-CN" sz="6000" b="1" dirty="0">
                <a:solidFill>
                  <a:srgbClr val="14A7A6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D. 10 001</a:t>
            </a:r>
          </a:p>
        </p:txBody>
      </p:sp>
      <p:pic>
        <p:nvPicPr>
          <p:cNvPr id="8" name="图片 35" descr="千库网_男孩努力加油表情包_元素编号1334627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9528" y="4036521"/>
            <a:ext cx="6441312" cy="6441312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48" b="99417" l="3560" r="97735">
                        <a14:foregroundMark x1="12621" y1="62099" x2="26214" y2="70554"/>
                        <a14:foregroundMark x1="13592" y1="60350" x2="10680" y2="64140"/>
                        <a14:foregroundMark x1="14239" y1="56560" x2="34304" y2="80758"/>
                        <a14:foregroundMark x1="26214" y1="42566" x2="54045" y2="22449"/>
                        <a14:foregroundMark x1="74110" y1="16327" x2="82201" y2="19825"/>
                        <a14:foregroundMark x1="73786" y1="13994" x2="73786" y2="13994"/>
                        <a14:foregroundMark x1="70550" y1="11953" x2="78964" y2="12828"/>
                        <a14:foregroundMark x1="66019" y1="11953" x2="71197" y2="1137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1400" y="5676900"/>
            <a:ext cx="2648472" cy="293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4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/>
          <p:cNvGrpSpPr/>
          <p:nvPr/>
        </p:nvGrpSpPr>
        <p:grpSpPr>
          <a:xfrm>
            <a:off x="402099" y="366718"/>
            <a:ext cx="17483802" cy="9628553"/>
            <a:chOff x="0" y="0"/>
            <a:chExt cx="4604787" cy="2535915"/>
          </a:xfrm>
        </p:grpSpPr>
        <p:sp>
          <p:nvSpPr>
            <p:cNvPr id="12" name="Freeform 3"/>
            <p:cNvSpPr/>
            <p:nvPr/>
          </p:nvSpPr>
          <p:spPr>
            <a:xfrm>
              <a:off x="0" y="0"/>
              <a:ext cx="4604787" cy="2535915"/>
            </a:xfrm>
            <a:custGeom>
              <a:avLst/>
              <a:gdLst/>
              <a:ahLst/>
              <a:cxnLst/>
              <a:rect l="l" t="t" r="r" b="b"/>
              <a:pathLst>
                <a:path w="4604787" h="2535915">
                  <a:moveTo>
                    <a:pt x="22583" y="0"/>
                  </a:moveTo>
                  <a:lnTo>
                    <a:pt x="4582204" y="0"/>
                  </a:lnTo>
                  <a:cubicBezTo>
                    <a:pt x="4594677" y="0"/>
                    <a:pt x="4604787" y="10111"/>
                    <a:pt x="4604787" y="22583"/>
                  </a:cubicBezTo>
                  <a:lnTo>
                    <a:pt x="4604787" y="2513332"/>
                  </a:lnTo>
                  <a:cubicBezTo>
                    <a:pt x="4604787" y="2525805"/>
                    <a:pt x="4594677" y="2535915"/>
                    <a:pt x="4582204" y="2535915"/>
                  </a:cubicBezTo>
                  <a:lnTo>
                    <a:pt x="22583" y="2535915"/>
                  </a:lnTo>
                  <a:cubicBezTo>
                    <a:pt x="10111" y="2535915"/>
                    <a:pt x="0" y="2525805"/>
                    <a:pt x="0" y="2513332"/>
                  </a:cubicBezTo>
                  <a:lnTo>
                    <a:pt x="0" y="22583"/>
                  </a:lnTo>
                  <a:cubicBezTo>
                    <a:pt x="0" y="10111"/>
                    <a:pt x="10111" y="0"/>
                    <a:pt x="2258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0AAB7"/>
              </a:solidFill>
              <a:prstDash val="solid"/>
              <a:round/>
            </a:ln>
          </p:spPr>
        </p:sp>
        <p:sp>
          <p:nvSpPr>
            <p:cNvPr id="13" name="TextBox 4"/>
            <p:cNvSpPr txBox="1"/>
            <p:nvPr/>
          </p:nvSpPr>
          <p:spPr>
            <a:xfrm>
              <a:off x="0" y="-47625"/>
              <a:ext cx="4604787" cy="2583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文本框 6">
            <a:extLst>
              <a:ext uri="{FF2B5EF4-FFF2-40B4-BE49-F238E27FC236}">
                <a16:creationId xmlns:a16="http://schemas.microsoft.com/office/drawing/2014/main" id="{C7BD42A7-54BB-3E6F-B46B-4E666C12A8EC}"/>
              </a:ext>
            </a:extLst>
          </p:cNvPr>
          <p:cNvSpPr txBox="1"/>
          <p:nvPr/>
        </p:nvSpPr>
        <p:spPr>
          <a:xfrm>
            <a:off x="2286261" y="868229"/>
            <a:ext cx="14430243" cy="1123712"/>
          </a:xfrm>
          <a:prstGeom prst="roundRect">
            <a:avLst/>
          </a:prstGeom>
          <a:solidFill>
            <a:srgbClr val="14A7A6"/>
          </a:solidFill>
          <a:ln>
            <a:solidFill>
              <a:srgbClr val="14A7A6"/>
            </a:solidFill>
          </a:ln>
        </p:spPr>
        <p:txBody>
          <a:bodyPr wrap="square" rtlCol="0" anchor="t">
            <a:spAutoFit/>
          </a:bodyPr>
          <a:lstStyle/>
          <a:p>
            <a:pPr lvl="0" algn="ctr">
              <a:defRPr/>
            </a:pPr>
            <a:r>
              <a:rPr lang="en-US" altLang="zh-CN" sz="6000" b="1" dirty="0" err="1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Số</a:t>
            </a:r>
            <a:r>
              <a:rPr lang="en-US" altLang="zh-CN" sz="6000" b="1" dirty="0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nhỏ</a:t>
            </a:r>
            <a:r>
              <a:rPr lang="en-US" altLang="zh-CN" sz="6000" b="1" dirty="0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 nhất </a:t>
            </a:r>
            <a:r>
              <a:rPr lang="en-US" altLang="zh-CN" sz="6000" b="1" dirty="0" err="1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có</a:t>
            </a:r>
            <a:r>
              <a:rPr lang="en-US" altLang="zh-CN" sz="6000" b="1" dirty="0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 5 </a:t>
            </a:r>
            <a:r>
              <a:rPr lang="en-US" altLang="zh-CN" sz="6000" b="1" dirty="0" err="1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chữ</a:t>
            </a:r>
            <a:r>
              <a:rPr lang="en-US" altLang="zh-CN" sz="6000" b="1" dirty="0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số</a:t>
            </a:r>
            <a:r>
              <a:rPr lang="en-US" altLang="zh-CN" sz="6000" b="1" dirty="0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là</a:t>
            </a:r>
            <a:r>
              <a:rPr lang="en-US" altLang="zh-CN" sz="6000" b="1" dirty="0">
                <a:solidFill>
                  <a:prstClr val="white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:</a:t>
            </a:r>
          </a:p>
        </p:txBody>
      </p:sp>
      <p:sp>
        <p:nvSpPr>
          <p:cNvPr id="3" name="圆角矩形 4">
            <a:extLst>
              <a:ext uri="{FF2B5EF4-FFF2-40B4-BE49-F238E27FC236}">
                <a16:creationId xmlns:a16="http://schemas.microsoft.com/office/drawing/2014/main" id="{4FEA8ADA-B353-5853-8AC8-7901E0A372F6}"/>
              </a:ext>
            </a:extLst>
          </p:cNvPr>
          <p:cNvSpPr/>
          <p:nvPr/>
        </p:nvSpPr>
        <p:spPr>
          <a:xfrm>
            <a:off x="1499769" y="4200104"/>
            <a:ext cx="4533207" cy="1315410"/>
          </a:xfrm>
          <a:prstGeom prst="roundRect">
            <a:avLst/>
          </a:prstGeom>
          <a:noFill/>
          <a:ln>
            <a:solidFill>
              <a:srgbClr val="14A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0" bIns="137160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6000" b="1" dirty="0">
                <a:solidFill>
                  <a:srgbClr val="14A7A6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A. 11 111</a:t>
            </a:r>
          </a:p>
        </p:txBody>
      </p:sp>
      <p:pic>
        <p:nvPicPr>
          <p:cNvPr id="4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00" y="940523"/>
            <a:ext cx="2051762" cy="2051762"/>
          </a:xfrm>
          <a:prstGeom prst="rect">
            <a:avLst/>
          </a:prstGeom>
        </p:spPr>
      </p:pic>
      <p:sp>
        <p:nvSpPr>
          <p:cNvPr id="5" name="圆角矩形 4">
            <a:extLst>
              <a:ext uri="{FF2B5EF4-FFF2-40B4-BE49-F238E27FC236}">
                <a16:creationId xmlns:a16="http://schemas.microsoft.com/office/drawing/2014/main" id="{4FEA8ADA-B353-5853-8AC8-7901E0A372F6}"/>
              </a:ext>
            </a:extLst>
          </p:cNvPr>
          <p:cNvSpPr/>
          <p:nvPr/>
        </p:nvSpPr>
        <p:spPr>
          <a:xfrm>
            <a:off x="11947392" y="4065308"/>
            <a:ext cx="4533207" cy="1315410"/>
          </a:xfrm>
          <a:prstGeom prst="roundRect">
            <a:avLst/>
          </a:prstGeom>
          <a:noFill/>
          <a:ln>
            <a:solidFill>
              <a:srgbClr val="14A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0" bIns="137160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6000" b="1" dirty="0">
                <a:solidFill>
                  <a:srgbClr val="14A7A6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B. 99 999</a:t>
            </a:r>
          </a:p>
        </p:txBody>
      </p:sp>
      <p:sp>
        <p:nvSpPr>
          <p:cNvPr id="6" name="圆角矩形 4">
            <a:extLst>
              <a:ext uri="{FF2B5EF4-FFF2-40B4-BE49-F238E27FC236}">
                <a16:creationId xmlns:a16="http://schemas.microsoft.com/office/drawing/2014/main" id="{4FEA8ADA-B353-5853-8AC8-7901E0A372F6}"/>
              </a:ext>
            </a:extLst>
          </p:cNvPr>
          <p:cNvSpPr/>
          <p:nvPr/>
        </p:nvSpPr>
        <p:spPr>
          <a:xfrm>
            <a:off x="1499769" y="6487460"/>
            <a:ext cx="4533207" cy="1315410"/>
          </a:xfrm>
          <a:prstGeom prst="roundRect">
            <a:avLst/>
          </a:prstGeom>
          <a:noFill/>
          <a:ln>
            <a:solidFill>
              <a:srgbClr val="14A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0" bIns="137160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6000" b="1" dirty="0">
                <a:solidFill>
                  <a:srgbClr val="14A7A6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C. 10 000</a:t>
            </a:r>
          </a:p>
        </p:txBody>
      </p:sp>
      <p:sp>
        <p:nvSpPr>
          <p:cNvPr id="7" name="圆角矩形 4">
            <a:extLst>
              <a:ext uri="{FF2B5EF4-FFF2-40B4-BE49-F238E27FC236}">
                <a16:creationId xmlns:a16="http://schemas.microsoft.com/office/drawing/2014/main" id="{4FEA8ADA-B353-5853-8AC8-7901E0A372F6}"/>
              </a:ext>
            </a:extLst>
          </p:cNvPr>
          <p:cNvSpPr/>
          <p:nvPr/>
        </p:nvSpPr>
        <p:spPr>
          <a:xfrm>
            <a:off x="11947392" y="6516246"/>
            <a:ext cx="4533207" cy="1315410"/>
          </a:xfrm>
          <a:prstGeom prst="roundRect">
            <a:avLst/>
          </a:prstGeom>
          <a:noFill/>
          <a:ln>
            <a:solidFill>
              <a:srgbClr val="14A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0" bIns="137160" numCol="1" spcCol="0" rtlCol="0" fromWordArt="0" anchor="ctr" anchorCtr="0" forceAA="0" compatLnSpc="1">
            <a:noAutofit/>
          </a:bodyPr>
          <a:lstStyle/>
          <a:p>
            <a:pPr algn="ctr" defTabSz="1371600">
              <a:lnSpc>
                <a:spcPct val="150000"/>
              </a:lnSpc>
              <a:defRPr/>
            </a:pPr>
            <a:r>
              <a:rPr lang="en-US" altLang="zh-CN" sz="6000" b="1" dirty="0">
                <a:solidFill>
                  <a:srgbClr val="14A7A6"/>
                </a:solidFill>
                <a:latin typeface="Calibri" panose="020F0502020204030204" pitchFamily="34" charset="0"/>
                <a:ea typeface="雷盖体" panose="00000800000000000000" pitchFamily="2" charset="-122"/>
                <a:cs typeface="Calibri" panose="020F0502020204030204" pitchFamily="34" charset="0"/>
                <a:sym typeface="雷盖体" panose="00000800000000000000" pitchFamily="2" charset="-122"/>
              </a:rPr>
              <a:t>D. 10 002</a:t>
            </a:r>
          </a:p>
        </p:txBody>
      </p:sp>
      <p:pic>
        <p:nvPicPr>
          <p:cNvPr id="8" name="图片 35" descr="千库网_男孩努力加油表情包_元素编号1334627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9528" y="4036521"/>
            <a:ext cx="6441312" cy="6441312"/>
          </a:xfrm>
          <a:prstGeom prst="rect">
            <a:avLst/>
          </a:prstGeom>
        </p:spPr>
      </p:pic>
      <p:pic>
        <p:nvPicPr>
          <p:cNvPr id="10" name="Picture 2" descr="Bóng Tennis Trên Nền Trắng Hình ảnh Sẵn có - Tải xuống Hình ảnh Ngay bây  giờ - Quả bóng quần vợt, Cắt ra, Nền trắng - iStoc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80" y="6164638"/>
            <a:ext cx="1961054" cy="19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10313481" y="509845"/>
            <a:ext cx="8571738" cy="9502158"/>
          </a:xfrm>
          <a:custGeom>
            <a:avLst/>
            <a:gdLst/>
            <a:ahLst/>
            <a:cxnLst/>
            <a:rect l="l" t="t" r="r" b="b"/>
            <a:pathLst>
              <a:path w="8571738" h="9502158">
                <a:moveTo>
                  <a:pt x="0" y="0"/>
                </a:moveTo>
                <a:lnTo>
                  <a:pt x="8571738" y="0"/>
                </a:lnTo>
                <a:lnTo>
                  <a:pt x="8571738" y="9502158"/>
                </a:lnTo>
                <a:lnTo>
                  <a:pt x="0" y="9502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2"/>
          <p:cNvGrpSpPr/>
          <p:nvPr/>
        </p:nvGrpSpPr>
        <p:grpSpPr>
          <a:xfrm>
            <a:off x="685800" y="4000500"/>
            <a:ext cx="9220203" cy="3949057"/>
            <a:chOff x="11046118" y="223592"/>
            <a:chExt cx="3212186" cy="1621393"/>
          </a:xfrm>
        </p:grpSpPr>
        <p:grpSp>
          <p:nvGrpSpPr>
            <p:cNvPr id="4" name="Group 4"/>
            <p:cNvGrpSpPr/>
            <p:nvPr/>
          </p:nvGrpSpPr>
          <p:grpSpPr>
            <a:xfrm>
              <a:off x="11046118" y="223592"/>
              <a:ext cx="3212186" cy="1621393"/>
              <a:chOff x="-20975" y="-47625"/>
              <a:chExt cx="846007" cy="427034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-20975" y="0"/>
                <a:ext cx="846007" cy="379409"/>
              </a:xfrm>
              <a:custGeom>
                <a:avLst/>
                <a:gdLst/>
                <a:ahLst/>
                <a:cxnLst/>
                <a:rect l="l" t="t" r="r" b="b"/>
                <a:pathLst>
                  <a:path w="791415" h="379409">
                    <a:moveTo>
                      <a:pt x="131398" y="0"/>
                    </a:moveTo>
                    <a:lnTo>
                      <a:pt x="660018" y="0"/>
                    </a:lnTo>
                    <a:cubicBezTo>
                      <a:pt x="732587" y="0"/>
                      <a:pt x="791415" y="58829"/>
                      <a:pt x="791415" y="131398"/>
                    </a:cubicBezTo>
                    <a:lnTo>
                      <a:pt x="791415" y="248011"/>
                    </a:lnTo>
                    <a:cubicBezTo>
                      <a:pt x="791415" y="320580"/>
                      <a:pt x="732587" y="379409"/>
                      <a:pt x="660018" y="379409"/>
                    </a:cubicBezTo>
                    <a:lnTo>
                      <a:pt x="131398" y="379409"/>
                    </a:lnTo>
                    <a:cubicBezTo>
                      <a:pt x="58829" y="379409"/>
                      <a:pt x="0" y="320580"/>
                      <a:pt x="0" y="248011"/>
                    </a:cubicBezTo>
                    <a:lnTo>
                      <a:pt x="0" y="131398"/>
                    </a:lnTo>
                    <a:cubicBezTo>
                      <a:pt x="0" y="58829"/>
                      <a:pt x="58829" y="0"/>
                      <a:pt x="131398" y="0"/>
                    </a:cubicBezTo>
                    <a:close/>
                  </a:path>
                </a:pathLst>
              </a:custGeom>
              <a:solidFill>
                <a:srgbClr val="82252D"/>
              </a:solidFill>
            </p:spPr>
          </p:sp>
          <p:sp>
            <p:nvSpPr>
              <p:cNvPr id="7" name="TextBox 6"/>
              <p:cNvSpPr txBox="1"/>
              <p:nvPr/>
            </p:nvSpPr>
            <p:spPr>
              <a:xfrm>
                <a:off x="0" y="-47625"/>
                <a:ext cx="791415" cy="4270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9"/>
            <p:cNvSpPr txBox="1"/>
            <p:nvPr/>
          </p:nvSpPr>
          <p:spPr>
            <a:xfrm>
              <a:off x="11125758" y="1124701"/>
              <a:ext cx="3004906" cy="602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32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5 SVNStandly" pitchFamily="2" charset="0"/>
                  <a:ea typeface="+mn-ea"/>
                  <a:cs typeface="+mn-cs"/>
                </a:rPr>
                <a:t>Dặn</a:t>
              </a:r>
              <a:r>
                <a:rPr kumimoji="0" lang="en-US" sz="19900" b="0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5 SVNStandly" pitchFamily="2" charset="0"/>
                  <a:ea typeface="+mn-ea"/>
                  <a:cs typeface="+mn-cs"/>
                </a:rPr>
                <a:t> </a:t>
              </a:r>
              <a:r>
                <a:rPr kumimoji="0" lang="en-US" sz="19900" b="0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5 SVNStandly" pitchFamily="2" charset="0"/>
                  <a:ea typeface="+mn-ea"/>
                  <a:cs typeface="+mn-cs"/>
                </a:rPr>
                <a:t>dò</a:t>
              </a:r>
              <a:endPara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5 SVNStandly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407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10313481" y="509845"/>
            <a:ext cx="8571738" cy="9502158"/>
          </a:xfrm>
          <a:custGeom>
            <a:avLst/>
            <a:gdLst/>
            <a:ahLst/>
            <a:cxnLst/>
            <a:rect l="l" t="t" r="r" b="b"/>
            <a:pathLst>
              <a:path w="8571738" h="9502158">
                <a:moveTo>
                  <a:pt x="0" y="0"/>
                </a:moveTo>
                <a:lnTo>
                  <a:pt x="8571738" y="0"/>
                </a:lnTo>
                <a:lnTo>
                  <a:pt x="8571738" y="9502158"/>
                </a:lnTo>
                <a:lnTo>
                  <a:pt x="0" y="9502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95700"/>
            <a:ext cx="10754276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3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2099" y="366718"/>
            <a:ext cx="17483802" cy="9628553"/>
            <a:chOff x="0" y="0"/>
            <a:chExt cx="4604787" cy="25359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4787" cy="2535915"/>
            </a:xfrm>
            <a:custGeom>
              <a:avLst/>
              <a:gdLst/>
              <a:ahLst/>
              <a:cxnLst/>
              <a:rect l="l" t="t" r="r" b="b"/>
              <a:pathLst>
                <a:path w="4604787" h="2535915">
                  <a:moveTo>
                    <a:pt x="22583" y="0"/>
                  </a:moveTo>
                  <a:lnTo>
                    <a:pt x="4582204" y="0"/>
                  </a:lnTo>
                  <a:cubicBezTo>
                    <a:pt x="4594677" y="0"/>
                    <a:pt x="4604787" y="10111"/>
                    <a:pt x="4604787" y="22583"/>
                  </a:cubicBezTo>
                  <a:lnTo>
                    <a:pt x="4604787" y="2513332"/>
                  </a:lnTo>
                  <a:cubicBezTo>
                    <a:pt x="4604787" y="2525805"/>
                    <a:pt x="4594677" y="2535915"/>
                    <a:pt x="4582204" y="2535915"/>
                  </a:cubicBezTo>
                  <a:lnTo>
                    <a:pt x="22583" y="2535915"/>
                  </a:lnTo>
                  <a:cubicBezTo>
                    <a:pt x="10111" y="2535915"/>
                    <a:pt x="0" y="2525805"/>
                    <a:pt x="0" y="2513332"/>
                  </a:cubicBezTo>
                  <a:lnTo>
                    <a:pt x="0" y="22583"/>
                  </a:lnTo>
                  <a:cubicBezTo>
                    <a:pt x="0" y="10111"/>
                    <a:pt x="10111" y="0"/>
                    <a:pt x="2258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0AAB7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04787" cy="2583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003734" y="1777695"/>
            <a:ext cx="5477187" cy="3365805"/>
          </a:xfrm>
          <a:custGeom>
            <a:avLst/>
            <a:gdLst/>
            <a:ahLst/>
            <a:cxnLst/>
            <a:rect l="l" t="t" r="r" b="b"/>
            <a:pathLst>
              <a:path w="5201513" h="3117963">
                <a:moveTo>
                  <a:pt x="0" y="0"/>
                </a:moveTo>
                <a:lnTo>
                  <a:pt x="5201513" y="0"/>
                </a:lnTo>
                <a:lnTo>
                  <a:pt x="5201513" y="3117963"/>
                </a:lnTo>
                <a:lnTo>
                  <a:pt x="0" y="31179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5197" t="-43056" r="-13720" b="-43631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194147" y="2076456"/>
            <a:ext cx="6048575" cy="3104539"/>
          </a:xfrm>
          <a:custGeom>
            <a:avLst/>
            <a:gdLst/>
            <a:ahLst/>
            <a:cxnLst/>
            <a:rect l="l" t="t" r="r" b="b"/>
            <a:pathLst>
              <a:path w="6048575" h="3104539">
                <a:moveTo>
                  <a:pt x="0" y="0"/>
                </a:moveTo>
                <a:lnTo>
                  <a:pt x="6048574" y="0"/>
                </a:lnTo>
                <a:lnTo>
                  <a:pt x="6048574" y="3104539"/>
                </a:lnTo>
                <a:lnTo>
                  <a:pt x="0" y="31045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631" t="-49617" r="-100693" b="-49617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75428" y="5438196"/>
            <a:ext cx="7227991" cy="1197260"/>
            <a:chOff x="0" y="0"/>
            <a:chExt cx="9637322" cy="159634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9637322" cy="1596347"/>
              <a:chOff x="0" y="0"/>
              <a:chExt cx="1903668" cy="31532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03668" cy="315328"/>
              </a:xfrm>
              <a:custGeom>
                <a:avLst/>
                <a:gdLst/>
                <a:ahLst/>
                <a:cxnLst/>
                <a:rect l="l" t="t" r="r" b="b"/>
                <a:pathLst>
                  <a:path w="1903668" h="315328">
                    <a:moveTo>
                      <a:pt x="54626" y="0"/>
                    </a:moveTo>
                    <a:lnTo>
                      <a:pt x="1849042" y="0"/>
                    </a:lnTo>
                    <a:cubicBezTo>
                      <a:pt x="1863530" y="0"/>
                      <a:pt x="1877424" y="5755"/>
                      <a:pt x="1887669" y="16000"/>
                    </a:cubicBezTo>
                    <a:cubicBezTo>
                      <a:pt x="1897913" y="26244"/>
                      <a:pt x="1903668" y="40138"/>
                      <a:pt x="1903668" y="54626"/>
                    </a:cubicBezTo>
                    <a:lnTo>
                      <a:pt x="1903668" y="260702"/>
                    </a:lnTo>
                    <a:cubicBezTo>
                      <a:pt x="1903668" y="290871"/>
                      <a:pt x="1879211" y="315328"/>
                      <a:pt x="1849042" y="315328"/>
                    </a:cubicBezTo>
                    <a:lnTo>
                      <a:pt x="54626" y="315328"/>
                    </a:lnTo>
                    <a:cubicBezTo>
                      <a:pt x="40138" y="315328"/>
                      <a:pt x="26244" y="309573"/>
                      <a:pt x="16000" y="299328"/>
                    </a:cubicBezTo>
                    <a:cubicBezTo>
                      <a:pt x="5755" y="289084"/>
                      <a:pt x="0" y="275189"/>
                      <a:pt x="0" y="260702"/>
                    </a:cubicBezTo>
                    <a:lnTo>
                      <a:pt x="0" y="54626"/>
                    </a:lnTo>
                    <a:cubicBezTo>
                      <a:pt x="0" y="40138"/>
                      <a:pt x="5755" y="26244"/>
                      <a:pt x="16000" y="16000"/>
                    </a:cubicBezTo>
                    <a:cubicBezTo>
                      <a:pt x="26244" y="5755"/>
                      <a:pt x="40138" y="0"/>
                      <a:pt x="54626" y="0"/>
                    </a:cubicBezTo>
                    <a:close/>
                  </a:path>
                </a:pathLst>
              </a:custGeom>
              <a:solidFill>
                <a:srgbClr val="F8DB9A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104775"/>
                <a:ext cx="1903668" cy="4201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7000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53983" y="59841"/>
              <a:ext cx="9329356" cy="1409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3285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3285" dirty="0">
                  <a:solidFill>
                    <a:srgbClr val="000000"/>
                  </a:solidFill>
                  <a:latin typeface="Cambria"/>
                </a:rPr>
                <a:t> E - </a:t>
              </a:r>
              <a:r>
                <a:rPr lang="en-US" sz="3285" dirty="0" err="1">
                  <a:solidFill>
                    <a:srgbClr val="000000"/>
                  </a:solidFill>
                  <a:latin typeface="Cambria"/>
                </a:rPr>
                <a:t>vơ</a:t>
              </a:r>
              <a:r>
                <a:rPr lang="en-US" sz="3285" dirty="0">
                  <a:solidFill>
                    <a:srgbClr val="000000"/>
                  </a:solidFill>
                  <a:latin typeface="Cambria"/>
                </a:rPr>
                <a:t> - </a:t>
              </a:r>
              <a:r>
                <a:rPr lang="en-US" sz="3285" dirty="0" err="1">
                  <a:solidFill>
                    <a:srgbClr val="000000"/>
                  </a:solidFill>
                  <a:latin typeface="Cambria"/>
                </a:rPr>
                <a:t>rét</a:t>
              </a:r>
              <a:r>
                <a:rPr lang="en-US" sz="3285" dirty="0">
                  <a:solidFill>
                    <a:srgbClr val="000000"/>
                  </a:solidFill>
                  <a:latin typeface="Cambria"/>
                </a:rPr>
                <a:t> (Everest): 8 848 m</a:t>
              </a:r>
            </a:p>
            <a:p>
              <a:pPr algn="ctr">
                <a:lnSpc>
                  <a:spcPts val="4039"/>
                </a:lnSpc>
                <a:spcBef>
                  <a:spcPct val="0"/>
                </a:spcBef>
              </a:pPr>
              <a:r>
                <a:rPr lang="en-US" sz="2885" dirty="0">
                  <a:solidFill>
                    <a:srgbClr val="000000"/>
                  </a:solidFill>
                  <a:latin typeface="Cambria"/>
                </a:rPr>
                <a:t>(</a:t>
              </a:r>
              <a:r>
                <a:rPr lang="en-US" sz="2885" dirty="0" err="1">
                  <a:solidFill>
                    <a:srgbClr val="000000"/>
                  </a:solidFill>
                  <a:latin typeface="Cambria"/>
                </a:rPr>
                <a:t>Nguồn</a:t>
              </a:r>
              <a:r>
                <a:rPr lang="en-US" sz="2885" dirty="0">
                  <a:solidFill>
                    <a:srgbClr val="000000"/>
                  </a:solidFill>
                  <a:latin typeface="Cambria"/>
                </a:rPr>
                <a:t>: nationalgeographic.com)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003734" y="5438196"/>
            <a:ext cx="6507975" cy="1294391"/>
            <a:chOff x="0" y="0"/>
            <a:chExt cx="8677300" cy="1725855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8677300" cy="1725855"/>
              <a:chOff x="0" y="0"/>
              <a:chExt cx="1714035" cy="3409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14035" cy="340910"/>
              </a:xfrm>
              <a:custGeom>
                <a:avLst/>
                <a:gdLst/>
                <a:ahLst/>
                <a:cxnLst/>
                <a:rect l="l" t="t" r="r" b="b"/>
                <a:pathLst>
                  <a:path w="1714035" h="340910">
                    <a:moveTo>
                      <a:pt x="60670" y="0"/>
                    </a:moveTo>
                    <a:lnTo>
                      <a:pt x="1653365" y="0"/>
                    </a:lnTo>
                    <a:cubicBezTo>
                      <a:pt x="1686872" y="0"/>
                      <a:pt x="1714035" y="27163"/>
                      <a:pt x="1714035" y="60670"/>
                    </a:cubicBezTo>
                    <a:lnTo>
                      <a:pt x="1714035" y="280240"/>
                    </a:lnTo>
                    <a:cubicBezTo>
                      <a:pt x="1714035" y="313747"/>
                      <a:pt x="1686872" y="340910"/>
                      <a:pt x="1653365" y="340910"/>
                    </a:cubicBezTo>
                    <a:lnTo>
                      <a:pt x="60670" y="340910"/>
                    </a:lnTo>
                    <a:cubicBezTo>
                      <a:pt x="27163" y="340910"/>
                      <a:pt x="0" y="313747"/>
                      <a:pt x="0" y="280240"/>
                    </a:cubicBezTo>
                    <a:lnTo>
                      <a:pt x="0" y="60670"/>
                    </a:lnTo>
                    <a:cubicBezTo>
                      <a:pt x="0" y="27163"/>
                      <a:pt x="27163" y="0"/>
                      <a:pt x="60670" y="0"/>
                    </a:cubicBezTo>
                    <a:close/>
                  </a:path>
                </a:pathLst>
              </a:custGeom>
              <a:solidFill>
                <a:srgbClr val="F8DB9A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104775"/>
                <a:ext cx="1714035" cy="445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000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228073" y="124595"/>
              <a:ext cx="8221155" cy="1409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3285">
                  <a:solidFill>
                    <a:srgbClr val="000000"/>
                  </a:solidFill>
                  <a:latin typeface="Cambria"/>
                </a:rPr>
                <a:t>Đỉnh núi Bà Đen: 986 m</a:t>
              </a:r>
            </a:p>
            <a:p>
              <a:pPr algn="ctr">
                <a:lnSpc>
                  <a:spcPts val="4039"/>
                </a:lnSpc>
                <a:spcBef>
                  <a:spcPct val="0"/>
                </a:spcBef>
              </a:pPr>
              <a:r>
                <a:rPr lang="en-US" sz="2885">
                  <a:solidFill>
                    <a:srgbClr val="000000"/>
                  </a:solidFill>
                  <a:latin typeface="Cambria"/>
                </a:rPr>
                <a:t>(Nguồn: badenmountain.sunworld. vn)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2229316" y="6780988"/>
            <a:ext cx="5502463" cy="3048001"/>
          </a:xfrm>
          <a:custGeom>
            <a:avLst/>
            <a:gdLst/>
            <a:ahLst/>
            <a:cxnLst/>
            <a:rect l="l" t="t" r="r" b="b"/>
            <a:pathLst>
              <a:path w="5690838" h="3211576">
                <a:moveTo>
                  <a:pt x="0" y="0"/>
                </a:moveTo>
                <a:lnTo>
                  <a:pt x="5690838" y="0"/>
                </a:lnTo>
                <a:lnTo>
                  <a:pt x="5690838" y="3211576"/>
                </a:lnTo>
                <a:lnTo>
                  <a:pt x="0" y="3211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rcRect/>
            <a:stretch>
              <a:fillRect l="-8727" t="-7846" r="-109784" b="-6679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786670" y="647080"/>
            <a:ext cx="9490930" cy="67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4"/>
              </a:lnSpc>
              <a:spcBef>
                <a:spcPct val="0"/>
              </a:spcBef>
            </a:pP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Chọn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trả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lời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đúng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86670" y="1238870"/>
            <a:ext cx="9490930" cy="67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4"/>
              </a:lnSpc>
              <a:spcBef>
                <a:spcPct val="0"/>
              </a:spcBef>
            </a:pPr>
            <a:r>
              <a:rPr lang="en-US" sz="3938" dirty="0">
                <a:solidFill>
                  <a:srgbClr val="000000"/>
                </a:solidFill>
                <a:latin typeface="Cambria Bold"/>
              </a:rPr>
              <a:t>a)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Đỉnh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núi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nào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dưới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đây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cao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nhất?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144000" y="7530204"/>
            <a:ext cx="6507975" cy="1875416"/>
            <a:chOff x="0" y="0"/>
            <a:chExt cx="8677300" cy="2500555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8677300" cy="2500555"/>
              <a:chOff x="0" y="0"/>
              <a:chExt cx="1714035" cy="49393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714035" cy="493937"/>
              </a:xfrm>
              <a:custGeom>
                <a:avLst/>
                <a:gdLst/>
                <a:ahLst/>
                <a:cxnLst/>
                <a:rect l="l" t="t" r="r" b="b"/>
                <a:pathLst>
                  <a:path w="1714035" h="493937">
                    <a:moveTo>
                      <a:pt x="60670" y="0"/>
                    </a:moveTo>
                    <a:lnTo>
                      <a:pt x="1653365" y="0"/>
                    </a:lnTo>
                    <a:cubicBezTo>
                      <a:pt x="1686872" y="0"/>
                      <a:pt x="1714035" y="27163"/>
                      <a:pt x="1714035" y="60670"/>
                    </a:cubicBezTo>
                    <a:lnTo>
                      <a:pt x="1714035" y="433267"/>
                    </a:lnTo>
                    <a:cubicBezTo>
                      <a:pt x="1714035" y="466774"/>
                      <a:pt x="1686872" y="493937"/>
                      <a:pt x="1653365" y="493937"/>
                    </a:cubicBezTo>
                    <a:lnTo>
                      <a:pt x="60670" y="493937"/>
                    </a:lnTo>
                    <a:cubicBezTo>
                      <a:pt x="27163" y="493937"/>
                      <a:pt x="0" y="466774"/>
                      <a:pt x="0" y="433267"/>
                    </a:cubicBezTo>
                    <a:lnTo>
                      <a:pt x="0" y="60670"/>
                    </a:lnTo>
                    <a:cubicBezTo>
                      <a:pt x="0" y="27163"/>
                      <a:pt x="27163" y="0"/>
                      <a:pt x="60670" y="0"/>
                    </a:cubicBezTo>
                    <a:close/>
                  </a:path>
                </a:pathLst>
              </a:custGeom>
              <a:solidFill>
                <a:srgbClr val="F8DB9A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104775"/>
                <a:ext cx="1714035" cy="5987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000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228073" y="124595"/>
              <a:ext cx="8221155" cy="21846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99"/>
                </a:lnSpc>
              </a:pPr>
              <a:r>
                <a:rPr lang="en-US" sz="3285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3285" dirty="0">
                  <a:solidFill>
                    <a:srgbClr val="000000"/>
                  </a:solidFill>
                  <a:latin typeface="Cambria"/>
                </a:rPr>
                <a:t> Ô-</a:t>
              </a:r>
              <a:r>
                <a:rPr lang="en-US" sz="3285" dirty="0" err="1">
                  <a:solidFill>
                    <a:srgbClr val="000000"/>
                  </a:solidFill>
                  <a:latin typeface="Cambria"/>
                </a:rPr>
                <a:t>lim</a:t>
              </a:r>
              <a:r>
                <a:rPr lang="en-US" sz="3285" dirty="0">
                  <a:solidFill>
                    <a:srgbClr val="000000"/>
                  </a:solidFill>
                  <a:latin typeface="Cambria"/>
                </a:rPr>
                <a:t>-</a:t>
              </a:r>
              <a:r>
                <a:rPr lang="en-US" sz="3285" dirty="0" err="1">
                  <a:solidFill>
                    <a:srgbClr val="000000"/>
                  </a:solidFill>
                  <a:latin typeface="Cambria"/>
                </a:rPr>
                <a:t>pớt</a:t>
              </a:r>
              <a:r>
                <a:rPr lang="en-US" sz="3285" dirty="0">
                  <a:solidFill>
                    <a:srgbClr val="000000"/>
                  </a:solidFill>
                  <a:latin typeface="Cambria"/>
                </a:rPr>
                <a:t> Mon</a:t>
              </a:r>
            </a:p>
            <a:p>
              <a:pPr algn="ctr">
                <a:lnSpc>
                  <a:spcPts val="4599"/>
                </a:lnSpc>
              </a:pPr>
              <a:r>
                <a:rPr lang="en-US" sz="3285" dirty="0">
                  <a:solidFill>
                    <a:srgbClr val="000000"/>
                  </a:solidFill>
                  <a:latin typeface="Cambria"/>
                </a:rPr>
                <a:t>(</a:t>
              </a:r>
              <a:r>
                <a:rPr lang="en-US" sz="3285" dirty="0" err="1">
                  <a:solidFill>
                    <a:srgbClr val="000000"/>
                  </a:solidFill>
                  <a:latin typeface="Cambria"/>
                </a:rPr>
                <a:t>Olymous</a:t>
              </a:r>
              <a:r>
                <a:rPr lang="en-US" sz="3285" dirty="0">
                  <a:solidFill>
                    <a:srgbClr val="000000"/>
                  </a:solidFill>
                  <a:latin typeface="Cambria"/>
                </a:rPr>
                <a:t> Mons): 25 000m</a:t>
              </a:r>
            </a:p>
            <a:p>
              <a:pPr algn="ctr">
                <a:lnSpc>
                  <a:spcPts val="4039"/>
                </a:lnSpc>
                <a:spcBef>
                  <a:spcPct val="0"/>
                </a:spcBef>
              </a:pPr>
              <a:r>
                <a:rPr lang="en-US" sz="2885" dirty="0">
                  <a:solidFill>
                    <a:srgbClr val="000000"/>
                  </a:solidFill>
                  <a:latin typeface="Cambria"/>
                </a:rPr>
                <a:t>(</a:t>
              </a:r>
              <a:r>
                <a:rPr lang="en-US" sz="2885" dirty="0" err="1">
                  <a:solidFill>
                    <a:srgbClr val="000000"/>
                  </a:solidFill>
                  <a:latin typeface="Cambria"/>
                </a:rPr>
                <a:t>Nguồn</a:t>
              </a:r>
              <a:r>
                <a:rPr lang="en-US" sz="2885" dirty="0">
                  <a:solidFill>
                    <a:srgbClr val="000000"/>
                  </a:solidFill>
                  <a:latin typeface="Cambria"/>
                </a:rPr>
                <a:t>: nationalgeographic.com)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135" y="522901"/>
            <a:ext cx="1371719" cy="1603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2099" y="899536"/>
            <a:ext cx="17483802" cy="8487928"/>
            <a:chOff x="0" y="0"/>
            <a:chExt cx="4604787" cy="22355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4787" cy="2235504"/>
            </a:xfrm>
            <a:custGeom>
              <a:avLst/>
              <a:gdLst/>
              <a:ahLst/>
              <a:cxnLst/>
              <a:rect l="l" t="t" r="r" b="b"/>
              <a:pathLst>
                <a:path w="4604787" h="2235504">
                  <a:moveTo>
                    <a:pt x="22583" y="0"/>
                  </a:moveTo>
                  <a:lnTo>
                    <a:pt x="4582204" y="0"/>
                  </a:lnTo>
                  <a:cubicBezTo>
                    <a:pt x="4594677" y="0"/>
                    <a:pt x="4604787" y="10111"/>
                    <a:pt x="4604787" y="22583"/>
                  </a:cubicBezTo>
                  <a:lnTo>
                    <a:pt x="4604787" y="2212921"/>
                  </a:lnTo>
                  <a:cubicBezTo>
                    <a:pt x="4604787" y="2225393"/>
                    <a:pt x="4594677" y="2235504"/>
                    <a:pt x="4582204" y="2235504"/>
                  </a:cubicBezTo>
                  <a:lnTo>
                    <a:pt x="22583" y="2235504"/>
                  </a:lnTo>
                  <a:cubicBezTo>
                    <a:pt x="10111" y="2235504"/>
                    <a:pt x="0" y="2225393"/>
                    <a:pt x="0" y="2212921"/>
                  </a:cubicBezTo>
                  <a:lnTo>
                    <a:pt x="0" y="22583"/>
                  </a:lnTo>
                  <a:cubicBezTo>
                    <a:pt x="0" y="10111"/>
                    <a:pt x="10111" y="0"/>
                    <a:pt x="2258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0AAB7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04787" cy="22831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53310" y="7572788"/>
            <a:ext cx="4584579" cy="1016533"/>
            <a:chOff x="0" y="0"/>
            <a:chExt cx="6112772" cy="1355377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6112772" cy="1355377"/>
              <a:chOff x="0" y="0"/>
              <a:chExt cx="931831" cy="20661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931831" cy="206614"/>
              </a:xfrm>
              <a:custGeom>
                <a:avLst/>
                <a:gdLst/>
                <a:ahLst/>
                <a:cxnLst/>
                <a:rect l="l" t="t" r="r" b="b"/>
                <a:pathLst>
                  <a:path w="931831" h="206614">
                    <a:moveTo>
                      <a:pt x="103307" y="0"/>
                    </a:moveTo>
                    <a:lnTo>
                      <a:pt x="828524" y="0"/>
                    </a:lnTo>
                    <a:cubicBezTo>
                      <a:pt x="855923" y="0"/>
                      <a:pt x="882199" y="10884"/>
                      <a:pt x="901573" y="30258"/>
                    </a:cubicBezTo>
                    <a:cubicBezTo>
                      <a:pt x="920947" y="49632"/>
                      <a:pt x="931831" y="75908"/>
                      <a:pt x="931831" y="103307"/>
                    </a:cubicBezTo>
                    <a:lnTo>
                      <a:pt x="931831" y="103307"/>
                    </a:lnTo>
                    <a:cubicBezTo>
                      <a:pt x="931831" y="160362"/>
                      <a:pt x="885579" y="206614"/>
                      <a:pt x="828524" y="206614"/>
                    </a:cubicBezTo>
                    <a:lnTo>
                      <a:pt x="103307" y="206614"/>
                    </a:lnTo>
                    <a:cubicBezTo>
                      <a:pt x="75908" y="206614"/>
                      <a:pt x="49632" y="195730"/>
                      <a:pt x="30258" y="176356"/>
                    </a:cubicBezTo>
                    <a:cubicBezTo>
                      <a:pt x="10884" y="156982"/>
                      <a:pt x="0" y="130706"/>
                      <a:pt x="0" y="103307"/>
                    </a:cubicBezTo>
                    <a:lnTo>
                      <a:pt x="0" y="103307"/>
                    </a:lnTo>
                    <a:cubicBezTo>
                      <a:pt x="0" y="75908"/>
                      <a:pt x="10884" y="49632"/>
                      <a:pt x="30258" y="30258"/>
                    </a:cubicBezTo>
                    <a:cubicBezTo>
                      <a:pt x="49632" y="10884"/>
                      <a:pt x="75908" y="0"/>
                      <a:pt x="103307" y="0"/>
                    </a:cubicBezTo>
                    <a:close/>
                  </a:path>
                </a:pathLst>
              </a:custGeom>
              <a:solidFill>
                <a:srgbClr val="F8DB9A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0"/>
                <a:ext cx="931831" cy="3018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99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60667" y="162122"/>
              <a:ext cx="5791438" cy="9454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59"/>
                </a:lnSpc>
                <a:spcBef>
                  <a:spcPct val="0"/>
                </a:spcBef>
              </a:pPr>
              <a:r>
                <a:rPr lang="en-US" sz="4256">
                  <a:solidFill>
                    <a:srgbClr val="000000"/>
                  </a:solidFill>
                  <a:latin typeface="Cambria"/>
                </a:rPr>
                <a:t>195 000 đồng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629079" y="2529219"/>
            <a:ext cx="17029842" cy="4815504"/>
          </a:xfrm>
          <a:custGeom>
            <a:avLst/>
            <a:gdLst/>
            <a:ahLst/>
            <a:cxnLst/>
            <a:rect l="l" t="t" r="r" b="b"/>
            <a:pathLst>
              <a:path w="17029842" h="4815504">
                <a:moveTo>
                  <a:pt x="0" y="0"/>
                </a:moveTo>
                <a:lnTo>
                  <a:pt x="17029842" y="0"/>
                </a:lnTo>
                <a:lnTo>
                  <a:pt x="17029842" y="4815504"/>
                </a:lnTo>
                <a:lnTo>
                  <a:pt x="0" y="48155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12" t="-19118" r="-2236" b="-30008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234385" y="1308836"/>
            <a:ext cx="11363277" cy="67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4"/>
              </a:lnSpc>
              <a:spcBef>
                <a:spcPct val="0"/>
              </a:spcBef>
            </a:pPr>
            <a:r>
              <a:rPr lang="en-US" sz="3938" dirty="0">
                <a:solidFill>
                  <a:srgbClr val="000000"/>
                </a:solidFill>
                <a:latin typeface="Cambria Bold"/>
              </a:rPr>
              <a:t>b)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Bộ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đồ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chơi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nào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dưới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đây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giá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tiền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thấp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nhất?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480915" y="7644851"/>
            <a:ext cx="4259572" cy="944470"/>
            <a:chOff x="0" y="0"/>
            <a:chExt cx="5679429" cy="1259293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5679429" cy="1259293"/>
              <a:chOff x="0" y="0"/>
              <a:chExt cx="931831" cy="20661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931831" cy="206614"/>
              </a:xfrm>
              <a:custGeom>
                <a:avLst/>
                <a:gdLst/>
                <a:ahLst/>
                <a:cxnLst/>
                <a:rect l="l" t="t" r="r" b="b"/>
                <a:pathLst>
                  <a:path w="931831" h="206614">
                    <a:moveTo>
                      <a:pt x="103307" y="0"/>
                    </a:moveTo>
                    <a:lnTo>
                      <a:pt x="828524" y="0"/>
                    </a:lnTo>
                    <a:cubicBezTo>
                      <a:pt x="855923" y="0"/>
                      <a:pt x="882199" y="10884"/>
                      <a:pt x="901573" y="30258"/>
                    </a:cubicBezTo>
                    <a:cubicBezTo>
                      <a:pt x="920947" y="49632"/>
                      <a:pt x="931831" y="75908"/>
                      <a:pt x="931831" y="103307"/>
                    </a:cubicBezTo>
                    <a:lnTo>
                      <a:pt x="931831" y="103307"/>
                    </a:lnTo>
                    <a:cubicBezTo>
                      <a:pt x="931831" y="160362"/>
                      <a:pt x="885579" y="206614"/>
                      <a:pt x="828524" y="206614"/>
                    </a:cubicBezTo>
                    <a:lnTo>
                      <a:pt x="103307" y="206614"/>
                    </a:lnTo>
                    <a:cubicBezTo>
                      <a:pt x="75908" y="206614"/>
                      <a:pt x="49632" y="195730"/>
                      <a:pt x="30258" y="176356"/>
                    </a:cubicBezTo>
                    <a:cubicBezTo>
                      <a:pt x="10884" y="156982"/>
                      <a:pt x="0" y="130706"/>
                      <a:pt x="0" y="103307"/>
                    </a:cubicBezTo>
                    <a:lnTo>
                      <a:pt x="0" y="103307"/>
                    </a:lnTo>
                    <a:cubicBezTo>
                      <a:pt x="0" y="75908"/>
                      <a:pt x="10884" y="49632"/>
                      <a:pt x="30258" y="30258"/>
                    </a:cubicBezTo>
                    <a:cubicBezTo>
                      <a:pt x="49632" y="10884"/>
                      <a:pt x="75908" y="0"/>
                      <a:pt x="103307" y="0"/>
                    </a:cubicBezTo>
                    <a:close/>
                  </a:path>
                </a:pathLst>
              </a:custGeom>
              <a:solidFill>
                <a:srgbClr val="F8DB9A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95250"/>
                <a:ext cx="931831" cy="3018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99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49277" y="144551"/>
              <a:ext cx="5380875" cy="884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37"/>
                </a:lnSpc>
                <a:spcBef>
                  <a:spcPct val="0"/>
                </a:spcBef>
              </a:pPr>
              <a:r>
                <a:rPr lang="en-US" sz="3955">
                  <a:solidFill>
                    <a:srgbClr val="000000"/>
                  </a:solidFill>
                  <a:latin typeface="Cambria"/>
                </a:rPr>
                <a:t>1 175 000 đồng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084674" y="7608819"/>
            <a:ext cx="4172301" cy="925119"/>
            <a:chOff x="0" y="0"/>
            <a:chExt cx="5563068" cy="1233492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5563068" cy="1233492"/>
              <a:chOff x="0" y="0"/>
              <a:chExt cx="931831" cy="20661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931831" cy="206614"/>
              </a:xfrm>
              <a:custGeom>
                <a:avLst/>
                <a:gdLst/>
                <a:ahLst/>
                <a:cxnLst/>
                <a:rect l="l" t="t" r="r" b="b"/>
                <a:pathLst>
                  <a:path w="931831" h="206614">
                    <a:moveTo>
                      <a:pt x="103307" y="0"/>
                    </a:moveTo>
                    <a:lnTo>
                      <a:pt x="828524" y="0"/>
                    </a:lnTo>
                    <a:cubicBezTo>
                      <a:pt x="855923" y="0"/>
                      <a:pt x="882199" y="10884"/>
                      <a:pt x="901573" y="30258"/>
                    </a:cubicBezTo>
                    <a:cubicBezTo>
                      <a:pt x="920947" y="49632"/>
                      <a:pt x="931831" y="75908"/>
                      <a:pt x="931831" y="103307"/>
                    </a:cubicBezTo>
                    <a:lnTo>
                      <a:pt x="931831" y="103307"/>
                    </a:lnTo>
                    <a:cubicBezTo>
                      <a:pt x="931831" y="160362"/>
                      <a:pt x="885579" y="206614"/>
                      <a:pt x="828524" y="206614"/>
                    </a:cubicBezTo>
                    <a:lnTo>
                      <a:pt x="103307" y="206614"/>
                    </a:lnTo>
                    <a:cubicBezTo>
                      <a:pt x="75908" y="206614"/>
                      <a:pt x="49632" y="195730"/>
                      <a:pt x="30258" y="176356"/>
                    </a:cubicBezTo>
                    <a:cubicBezTo>
                      <a:pt x="10884" y="156982"/>
                      <a:pt x="0" y="130706"/>
                      <a:pt x="0" y="103307"/>
                    </a:cubicBezTo>
                    <a:lnTo>
                      <a:pt x="0" y="103307"/>
                    </a:lnTo>
                    <a:cubicBezTo>
                      <a:pt x="0" y="75908"/>
                      <a:pt x="10884" y="49632"/>
                      <a:pt x="30258" y="30258"/>
                    </a:cubicBezTo>
                    <a:cubicBezTo>
                      <a:pt x="49632" y="10884"/>
                      <a:pt x="75908" y="0"/>
                      <a:pt x="103307" y="0"/>
                    </a:cubicBezTo>
                    <a:close/>
                  </a:path>
                </a:pathLst>
              </a:custGeom>
              <a:solidFill>
                <a:srgbClr val="F8DB9A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104775"/>
                <a:ext cx="931831" cy="3113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000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146219" y="139833"/>
              <a:ext cx="5270631" cy="868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23"/>
                </a:lnSpc>
                <a:spcBef>
                  <a:spcPct val="0"/>
                </a:spcBef>
              </a:pPr>
              <a:r>
                <a:rPr lang="en-US" sz="3874">
                  <a:solidFill>
                    <a:srgbClr val="000000"/>
                  </a:solidFill>
                  <a:latin typeface="Cambria"/>
                </a:rPr>
                <a:t>2 000 000 đồng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824" r="-6585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27601" y="2884866"/>
            <a:ext cx="14860199" cy="5840034"/>
            <a:chOff x="0" y="0"/>
            <a:chExt cx="3946070" cy="1678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46070" cy="1678600"/>
            </a:xfrm>
            <a:custGeom>
              <a:avLst/>
              <a:gdLst/>
              <a:ahLst/>
              <a:cxnLst/>
              <a:rect l="l" t="t" r="r" b="b"/>
              <a:pathLst>
                <a:path w="3946070" h="1678600">
                  <a:moveTo>
                    <a:pt x="26353" y="0"/>
                  </a:moveTo>
                  <a:lnTo>
                    <a:pt x="3919717" y="0"/>
                  </a:lnTo>
                  <a:cubicBezTo>
                    <a:pt x="3926706" y="0"/>
                    <a:pt x="3933409" y="2776"/>
                    <a:pt x="3938351" y="7719"/>
                  </a:cubicBezTo>
                  <a:cubicBezTo>
                    <a:pt x="3943293" y="12661"/>
                    <a:pt x="3946070" y="19364"/>
                    <a:pt x="3946070" y="26353"/>
                  </a:cubicBezTo>
                  <a:lnTo>
                    <a:pt x="3946070" y="1652247"/>
                  </a:lnTo>
                  <a:cubicBezTo>
                    <a:pt x="3946070" y="1666801"/>
                    <a:pt x="3934271" y="1678600"/>
                    <a:pt x="3919717" y="1678600"/>
                  </a:cubicBezTo>
                  <a:lnTo>
                    <a:pt x="26353" y="1678600"/>
                  </a:lnTo>
                  <a:cubicBezTo>
                    <a:pt x="19364" y="1678600"/>
                    <a:pt x="12661" y="1675823"/>
                    <a:pt x="7719" y="1670881"/>
                  </a:cubicBezTo>
                  <a:cubicBezTo>
                    <a:pt x="2776" y="1665939"/>
                    <a:pt x="0" y="1659236"/>
                    <a:pt x="0" y="1652247"/>
                  </a:cubicBezTo>
                  <a:lnTo>
                    <a:pt x="0" y="26353"/>
                  </a:lnTo>
                  <a:cubicBezTo>
                    <a:pt x="0" y="19364"/>
                    <a:pt x="2776" y="12661"/>
                    <a:pt x="7719" y="7719"/>
                  </a:cubicBezTo>
                  <a:cubicBezTo>
                    <a:pt x="12661" y="2776"/>
                    <a:pt x="19364" y="0"/>
                    <a:pt x="2635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946070" cy="1726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333041" y="3219560"/>
            <a:ext cx="13849318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i="1" u="sng" dirty="0" err="1">
                <a:solidFill>
                  <a:srgbClr val="000000"/>
                </a:solidFill>
                <a:latin typeface="Cambria"/>
              </a:rPr>
              <a:t>Luật</a:t>
            </a:r>
            <a:r>
              <a:rPr lang="en-US" sz="4800" i="1" u="sng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i="1" u="sng" dirty="0" err="1">
                <a:solidFill>
                  <a:srgbClr val="000000"/>
                </a:solidFill>
                <a:latin typeface="Cambria"/>
              </a:rPr>
              <a:t>chơi</a:t>
            </a:r>
            <a:r>
              <a:rPr lang="en-US" sz="4800" i="1" u="sng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marL="971550" lvl="1" indent="-485775" algn="just"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latin typeface="Cambria"/>
              </a:rPr>
              <a:t>HS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suy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nghĩ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vòng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1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phút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marL="971550" lvl="1" indent="-485775" algn="just">
              <a:buFont typeface="Arial"/>
              <a:buChar char="•"/>
            </a:pPr>
            <a:r>
              <a:rPr lang="en-US" sz="4800" dirty="0" err="1">
                <a:solidFill>
                  <a:srgbClr val="000000"/>
                </a:solidFill>
                <a:latin typeface="Cambria"/>
              </a:rPr>
              <a:t>Sau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khi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hiệu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lệnh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GV, HS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nào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nhanh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nhất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giành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quyền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trả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marL="971550" lvl="1" indent="-485775" algn="just">
              <a:buFont typeface="Arial"/>
              <a:buChar char="•"/>
            </a:pPr>
            <a:r>
              <a:rPr lang="en-US" sz="4800" dirty="0" err="1">
                <a:solidFill>
                  <a:srgbClr val="000000"/>
                </a:solidFill>
                <a:latin typeface="Cambria"/>
              </a:rPr>
              <a:t>Nếu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HS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trả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đúng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nhận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1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quà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GV,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nếu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trả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sai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quyền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trả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nhường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lại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 HS </a:t>
            </a:r>
            <a:r>
              <a:rPr lang="en-US" sz="4800" dirty="0" err="1">
                <a:solidFill>
                  <a:srgbClr val="000000"/>
                </a:solidFill>
                <a:latin typeface="Cambria"/>
              </a:rPr>
              <a:t>khác</a:t>
            </a:r>
            <a:r>
              <a:rPr lang="en-US" sz="4800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704" y="140813"/>
            <a:ext cx="14942591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685800" y="571500"/>
            <a:ext cx="6928516" cy="7669944"/>
          </a:xfrm>
          <a:custGeom>
            <a:avLst/>
            <a:gdLst/>
            <a:ahLst/>
            <a:cxnLst/>
            <a:rect l="l" t="t" r="r" b="b"/>
            <a:pathLst>
              <a:path w="6928516" h="7669944">
                <a:moveTo>
                  <a:pt x="0" y="0"/>
                </a:moveTo>
                <a:lnTo>
                  <a:pt x="6928516" y="0"/>
                </a:lnTo>
                <a:lnTo>
                  <a:pt x="6928516" y="7669944"/>
                </a:lnTo>
                <a:lnTo>
                  <a:pt x="0" y="76699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316" y="876300"/>
            <a:ext cx="10132430" cy="47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6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3"/>
          <p:cNvSpPr/>
          <p:nvPr/>
        </p:nvSpPr>
        <p:spPr>
          <a:xfrm>
            <a:off x="4114800" y="915152"/>
            <a:ext cx="13618701" cy="8487928"/>
          </a:xfrm>
          <a:custGeom>
            <a:avLst/>
            <a:gdLst/>
            <a:ahLst/>
            <a:cxnLst/>
            <a:rect l="l" t="t" r="r" b="b"/>
            <a:pathLst>
              <a:path w="4604787" h="2235504">
                <a:moveTo>
                  <a:pt x="22583" y="0"/>
                </a:moveTo>
                <a:lnTo>
                  <a:pt x="4582204" y="0"/>
                </a:lnTo>
                <a:cubicBezTo>
                  <a:pt x="4594677" y="0"/>
                  <a:pt x="4604787" y="10111"/>
                  <a:pt x="4604787" y="22583"/>
                </a:cubicBezTo>
                <a:lnTo>
                  <a:pt x="4604787" y="2212921"/>
                </a:lnTo>
                <a:cubicBezTo>
                  <a:pt x="4604787" y="2225393"/>
                  <a:pt x="4594677" y="2235504"/>
                  <a:pt x="4582204" y="2235504"/>
                </a:cubicBezTo>
                <a:lnTo>
                  <a:pt x="22583" y="2235504"/>
                </a:lnTo>
                <a:cubicBezTo>
                  <a:pt x="10111" y="2235504"/>
                  <a:pt x="0" y="2225393"/>
                  <a:pt x="0" y="2212921"/>
                </a:cubicBezTo>
                <a:lnTo>
                  <a:pt x="0" y="22583"/>
                </a:lnTo>
                <a:cubicBezTo>
                  <a:pt x="0" y="10111"/>
                  <a:pt x="10111" y="0"/>
                  <a:pt x="22583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0AAB7"/>
            </a:solidFill>
            <a:prstDash val="solid"/>
            <a:round/>
          </a:ln>
        </p:spPr>
      </p:sp>
      <p:sp>
        <p:nvSpPr>
          <p:cNvPr id="9" name="Freeform 17"/>
          <p:cNvSpPr/>
          <p:nvPr/>
        </p:nvSpPr>
        <p:spPr>
          <a:xfrm>
            <a:off x="8891295" y="2128895"/>
            <a:ext cx="5502463" cy="3048001"/>
          </a:xfrm>
          <a:custGeom>
            <a:avLst/>
            <a:gdLst/>
            <a:ahLst/>
            <a:cxnLst/>
            <a:rect l="l" t="t" r="r" b="b"/>
            <a:pathLst>
              <a:path w="5690838" h="3211576">
                <a:moveTo>
                  <a:pt x="0" y="0"/>
                </a:moveTo>
                <a:lnTo>
                  <a:pt x="5690838" y="0"/>
                </a:lnTo>
                <a:lnTo>
                  <a:pt x="5690838" y="3211576"/>
                </a:lnTo>
                <a:lnTo>
                  <a:pt x="0" y="32115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8727" t="-7846" r="-109784" b="-6679"/>
            </a:stretch>
          </a:blipFill>
        </p:spPr>
      </p:sp>
      <p:sp>
        <p:nvSpPr>
          <p:cNvPr id="10" name="TextBox 19"/>
          <p:cNvSpPr txBox="1"/>
          <p:nvPr/>
        </p:nvSpPr>
        <p:spPr>
          <a:xfrm>
            <a:off x="6897061" y="1200108"/>
            <a:ext cx="9490930" cy="643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4"/>
              </a:lnSpc>
              <a:spcBef>
                <a:spcPct val="0"/>
              </a:spcBef>
            </a:pPr>
            <a:r>
              <a:rPr lang="en-US" sz="3938" dirty="0">
                <a:solidFill>
                  <a:srgbClr val="000000"/>
                </a:solidFill>
                <a:latin typeface="Cambria Bold"/>
              </a:rPr>
              <a:t>a)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Đỉnh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núi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cao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nhất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là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: </a:t>
            </a:r>
          </a:p>
        </p:txBody>
      </p:sp>
      <p:grpSp>
        <p:nvGrpSpPr>
          <p:cNvPr id="11" name="Group 20"/>
          <p:cNvGrpSpPr/>
          <p:nvPr/>
        </p:nvGrpSpPr>
        <p:grpSpPr>
          <a:xfrm>
            <a:off x="7698178" y="5737776"/>
            <a:ext cx="8495713" cy="2765266"/>
            <a:chOff x="0" y="-530423"/>
            <a:chExt cx="8677300" cy="3030978"/>
          </a:xfrm>
        </p:grpSpPr>
        <p:grpSp>
          <p:nvGrpSpPr>
            <p:cNvPr id="12" name="Group 21"/>
            <p:cNvGrpSpPr/>
            <p:nvPr/>
          </p:nvGrpSpPr>
          <p:grpSpPr>
            <a:xfrm>
              <a:off x="0" y="-530423"/>
              <a:ext cx="8677300" cy="3030978"/>
              <a:chOff x="0" y="-104775"/>
              <a:chExt cx="1714035" cy="598712"/>
            </a:xfrm>
          </p:grpSpPr>
          <p:sp>
            <p:nvSpPr>
              <p:cNvPr id="14" name="Freeform 22"/>
              <p:cNvSpPr/>
              <p:nvPr/>
            </p:nvSpPr>
            <p:spPr>
              <a:xfrm>
                <a:off x="0" y="-98263"/>
                <a:ext cx="1714035" cy="592200"/>
              </a:xfrm>
              <a:custGeom>
                <a:avLst/>
                <a:gdLst/>
                <a:ahLst/>
                <a:cxnLst/>
                <a:rect l="l" t="t" r="r" b="b"/>
                <a:pathLst>
                  <a:path w="1714035" h="493937">
                    <a:moveTo>
                      <a:pt x="60670" y="0"/>
                    </a:moveTo>
                    <a:lnTo>
                      <a:pt x="1653365" y="0"/>
                    </a:lnTo>
                    <a:cubicBezTo>
                      <a:pt x="1686872" y="0"/>
                      <a:pt x="1714035" y="27163"/>
                      <a:pt x="1714035" y="60670"/>
                    </a:cubicBezTo>
                    <a:lnTo>
                      <a:pt x="1714035" y="433267"/>
                    </a:lnTo>
                    <a:cubicBezTo>
                      <a:pt x="1714035" y="466774"/>
                      <a:pt x="1686872" y="493937"/>
                      <a:pt x="1653365" y="493937"/>
                    </a:cubicBezTo>
                    <a:lnTo>
                      <a:pt x="60670" y="493937"/>
                    </a:lnTo>
                    <a:cubicBezTo>
                      <a:pt x="27163" y="493937"/>
                      <a:pt x="0" y="466774"/>
                      <a:pt x="0" y="433267"/>
                    </a:cubicBezTo>
                    <a:lnTo>
                      <a:pt x="0" y="60670"/>
                    </a:lnTo>
                    <a:cubicBezTo>
                      <a:pt x="0" y="27163"/>
                      <a:pt x="27163" y="0"/>
                      <a:pt x="60670" y="0"/>
                    </a:cubicBezTo>
                    <a:close/>
                  </a:path>
                </a:pathLst>
              </a:custGeom>
              <a:solidFill>
                <a:srgbClr val="F8DB9A"/>
              </a:solidFill>
            </p:spPr>
          </p:sp>
          <p:sp>
            <p:nvSpPr>
              <p:cNvPr id="15" name="TextBox 23"/>
              <p:cNvSpPr txBox="1"/>
              <p:nvPr/>
            </p:nvSpPr>
            <p:spPr>
              <a:xfrm>
                <a:off x="0" y="-104775"/>
                <a:ext cx="1714035" cy="5987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/>
                <a:endParaRPr sz="4400"/>
              </a:p>
            </p:txBody>
          </p:sp>
        </p:grpSp>
        <p:sp>
          <p:nvSpPr>
            <p:cNvPr id="13" name="TextBox 24"/>
            <p:cNvSpPr txBox="1"/>
            <p:nvPr/>
          </p:nvSpPr>
          <p:spPr>
            <a:xfrm>
              <a:off x="222884" y="-149763"/>
              <a:ext cx="8221155" cy="2226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Ô-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lim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-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pớt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Mon</a:t>
              </a:r>
            </a:p>
            <a:p>
              <a:pPr algn="ctr"/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(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Olymous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Mons): </a:t>
              </a:r>
              <a:r>
                <a:rPr lang="en-US" sz="4400" b="1" dirty="0">
                  <a:solidFill>
                    <a:srgbClr val="000000"/>
                  </a:solidFill>
                  <a:latin typeface="Cambria"/>
                </a:rPr>
                <a:t>25 000m</a:t>
              </a:r>
            </a:p>
            <a:p>
              <a:pPr algn="ctr"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(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Nguồn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: nationalgeographic.com)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58" y="1200108"/>
            <a:ext cx="7236579" cy="707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3"/>
          <p:cNvSpPr/>
          <p:nvPr/>
        </p:nvSpPr>
        <p:spPr>
          <a:xfrm>
            <a:off x="4114800" y="915152"/>
            <a:ext cx="13618701" cy="8487928"/>
          </a:xfrm>
          <a:custGeom>
            <a:avLst/>
            <a:gdLst/>
            <a:ahLst/>
            <a:cxnLst/>
            <a:rect l="l" t="t" r="r" b="b"/>
            <a:pathLst>
              <a:path w="4604787" h="2235504">
                <a:moveTo>
                  <a:pt x="22583" y="0"/>
                </a:moveTo>
                <a:lnTo>
                  <a:pt x="4582204" y="0"/>
                </a:lnTo>
                <a:cubicBezTo>
                  <a:pt x="4594677" y="0"/>
                  <a:pt x="4604787" y="10111"/>
                  <a:pt x="4604787" y="22583"/>
                </a:cubicBezTo>
                <a:lnTo>
                  <a:pt x="4604787" y="2212921"/>
                </a:lnTo>
                <a:cubicBezTo>
                  <a:pt x="4604787" y="2225393"/>
                  <a:pt x="4594677" y="2235504"/>
                  <a:pt x="4582204" y="2235504"/>
                </a:cubicBezTo>
                <a:lnTo>
                  <a:pt x="22583" y="2235504"/>
                </a:lnTo>
                <a:cubicBezTo>
                  <a:pt x="10111" y="2235504"/>
                  <a:pt x="0" y="2225393"/>
                  <a:pt x="0" y="2212921"/>
                </a:cubicBezTo>
                <a:lnTo>
                  <a:pt x="0" y="22583"/>
                </a:lnTo>
                <a:cubicBezTo>
                  <a:pt x="0" y="10111"/>
                  <a:pt x="10111" y="0"/>
                  <a:pt x="22583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0AAB7"/>
            </a:solidFill>
            <a:prstDash val="solid"/>
            <a:round/>
          </a:ln>
        </p:spPr>
      </p:sp>
      <p:sp>
        <p:nvSpPr>
          <p:cNvPr id="17" name="Freeform 10"/>
          <p:cNvSpPr/>
          <p:nvPr/>
        </p:nvSpPr>
        <p:spPr>
          <a:xfrm>
            <a:off x="8636414" y="1931010"/>
            <a:ext cx="6408426" cy="5307301"/>
          </a:xfrm>
          <a:custGeom>
            <a:avLst/>
            <a:gdLst/>
            <a:ahLst/>
            <a:cxnLst/>
            <a:rect l="l" t="t" r="r" b="b"/>
            <a:pathLst>
              <a:path w="17029842" h="4815504">
                <a:moveTo>
                  <a:pt x="0" y="0"/>
                </a:moveTo>
                <a:lnTo>
                  <a:pt x="17029842" y="0"/>
                </a:lnTo>
                <a:lnTo>
                  <a:pt x="17029842" y="4815504"/>
                </a:lnTo>
                <a:lnTo>
                  <a:pt x="0" y="48155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6703" t="-19118" r="-209837" b="-30008"/>
            </a:stretch>
          </a:blipFill>
        </p:spPr>
      </p:sp>
      <p:grpSp>
        <p:nvGrpSpPr>
          <p:cNvPr id="18" name="Group 5"/>
          <p:cNvGrpSpPr/>
          <p:nvPr/>
        </p:nvGrpSpPr>
        <p:grpSpPr>
          <a:xfrm>
            <a:off x="9091079" y="7425879"/>
            <a:ext cx="6235013" cy="1578207"/>
            <a:chOff x="0" y="0"/>
            <a:chExt cx="6112772" cy="1391192"/>
          </a:xfrm>
        </p:grpSpPr>
        <p:grpSp>
          <p:nvGrpSpPr>
            <p:cNvPr id="19" name="Group 6"/>
            <p:cNvGrpSpPr/>
            <p:nvPr/>
          </p:nvGrpSpPr>
          <p:grpSpPr>
            <a:xfrm>
              <a:off x="0" y="0"/>
              <a:ext cx="6112772" cy="1355377"/>
              <a:chOff x="0" y="0"/>
              <a:chExt cx="931831" cy="206614"/>
            </a:xfrm>
          </p:grpSpPr>
          <p:sp>
            <p:nvSpPr>
              <p:cNvPr id="21" name="Freeform 7"/>
              <p:cNvSpPr/>
              <p:nvPr/>
            </p:nvSpPr>
            <p:spPr>
              <a:xfrm>
                <a:off x="0" y="0"/>
                <a:ext cx="931831" cy="206614"/>
              </a:xfrm>
              <a:custGeom>
                <a:avLst/>
                <a:gdLst/>
                <a:ahLst/>
                <a:cxnLst/>
                <a:rect l="l" t="t" r="r" b="b"/>
                <a:pathLst>
                  <a:path w="931831" h="206614">
                    <a:moveTo>
                      <a:pt x="103307" y="0"/>
                    </a:moveTo>
                    <a:lnTo>
                      <a:pt x="828524" y="0"/>
                    </a:lnTo>
                    <a:cubicBezTo>
                      <a:pt x="855923" y="0"/>
                      <a:pt x="882199" y="10884"/>
                      <a:pt x="901573" y="30258"/>
                    </a:cubicBezTo>
                    <a:cubicBezTo>
                      <a:pt x="920947" y="49632"/>
                      <a:pt x="931831" y="75908"/>
                      <a:pt x="931831" y="103307"/>
                    </a:cubicBezTo>
                    <a:lnTo>
                      <a:pt x="931831" y="103307"/>
                    </a:lnTo>
                    <a:cubicBezTo>
                      <a:pt x="931831" y="160362"/>
                      <a:pt x="885579" y="206614"/>
                      <a:pt x="828524" y="206614"/>
                    </a:cubicBezTo>
                    <a:lnTo>
                      <a:pt x="103307" y="206614"/>
                    </a:lnTo>
                    <a:cubicBezTo>
                      <a:pt x="75908" y="206614"/>
                      <a:pt x="49632" y="195730"/>
                      <a:pt x="30258" y="176356"/>
                    </a:cubicBezTo>
                    <a:cubicBezTo>
                      <a:pt x="10884" y="156982"/>
                      <a:pt x="0" y="130706"/>
                      <a:pt x="0" y="103307"/>
                    </a:cubicBezTo>
                    <a:lnTo>
                      <a:pt x="0" y="103307"/>
                    </a:lnTo>
                    <a:cubicBezTo>
                      <a:pt x="0" y="75908"/>
                      <a:pt x="10884" y="49632"/>
                      <a:pt x="30258" y="30258"/>
                    </a:cubicBezTo>
                    <a:cubicBezTo>
                      <a:pt x="49632" y="10884"/>
                      <a:pt x="75908" y="0"/>
                      <a:pt x="103307" y="0"/>
                    </a:cubicBezTo>
                    <a:close/>
                  </a:path>
                </a:pathLst>
              </a:custGeom>
              <a:solidFill>
                <a:srgbClr val="F8DB9A"/>
              </a:solidFill>
            </p:spPr>
          </p:sp>
          <p:sp>
            <p:nvSpPr>
              <p:cNvPr id="22" name="TextBox 8"/>
              <p:cNvSpPr txBox="1"/>
              <p:nvPr/>
            </p:nvSpPr>
            <p:spPr>
              <a:xfrm>
                <a:off x="0" y="-95250"/>
                <a:ext cx="931831" cy="3018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999"/>
                  </a:lnSpc>
                </a:pPr>
                <a:endParaRPr sz="2800"/>
              </a:p>
            </p:txBody>
          </p:sp>
        </p:grpSp>
        <p:sp>
          <p:nvSpPr>
            <p:cNvPr id="20" name="TextBox 9"/>
            <p:cNvSpPr txBox="1"/>
            <p:nvPr/>
          </p:nvSpPr>
          <p:spPr>
            <a:xfrm>
              <a:off x="321333" y="365271"/>
              <a:ext cx="5791439" cy="1025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59"/>
                </a:lnSpc>
                <a:spcBef>
                  <a:spcPct val="0"/>
                </a:spcBef>
              </a:pPr>
              <a:r>
                <a:rPr lang="en-US" sz="5400" dirty="0">
                  <a:solidFill>
                    <a:srgbClr val="000000"/>
                  </a:solidFill>
                  <a:latin typeface="Cambria"/>
                </a:rPr>
                <a:t>195 000 </a:t>
              </a:r>
              <a:r>
                <a:rPr lang="en-US" sz="5400" dirty="0" err="1">
                  <a:solidFill>
                    <a:srgbClr val="000000"/>
                  </a:solidFill>
                  <a:latin typeface="Cambria"/>
                </a:rPr>
                <a:t>đồng</a:t>
              </a:r>
              <a:endParaRPr lang="en-US" sz="5400" dirty="0">
                <a:solidFill>
                  <a:srgbClr val="000000"/>
                </a:solidFill>
                <a:latin typeface="Cambria"/>
              </a:endParaRPr>
            </a:p>
          </p:txBody>
        </p:sp>
      </p:grpSp>
      <p:sp>
        <p:nvSpPr>
          <p:cNvPr id="23" name="TextBox 11"/>
          <p:cNvSpPr txBox="1"/>
          <p:nvPr/>
        </p:nvSpPr>
        <p:spPr>
          <a:xfrm>
            <a:off x="4648200" y="1248016"/>
            <a:ext cx="11363277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4"/>
              </a:lnSpc>
              <a:spcBef>
                <a:spcPct val="0"/>
              </a:spcBef>
            </a:pPr>
            <a:r>
              <a:rPr lang="en-US" sz="3938" dirty="0">
                <a:solidFill>
                  <a:srgbClr val="000000"/>
                </a:solidFill>
                <a:latin typeface="Cambria Bold"/>
              </a:rPr>
              <a:t>b)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Bộ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đồ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chơi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giá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tiền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938" dirty="0" err="1">
                <a:solidFill>
                  <a:srgbClr val="000000"/>
                </a:solidFill>
                <a:latin typeface="Cambria Bold"/>
              </a:rPr>
              <a:t>thấp</a:t>
            </a:r>
            <a:r>
              <a:rPr lang="en-US" sz="3938" dirty="0">
                <a:solidFill>
                  <a:srgbClr val="000000"/>
                </a:solidFill>
                <a:latin typeface="Cambria Bold"/>
              </a:rPr>
              <a:t> nhất: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4203" y="1738579"/>
            <a:ext cx="7236579" cy="707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3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3024</TotalTime>
  <Words>808</Words>
  <Application>Microsoft Office PowerPoint</Application>
  <PresentationFormat>Custom</PresentationFormat>
  <Paragraphs>99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Cambria</vt:lpstr>
      <vt:lpstr>SVN-Newton</vt:lpstr>
      <vt:lpstr>#9Slide05 SVNStandly</vt:lpstr>
      <vt:lpstr>Arial</vt:lpstr>
      <vt:lpstr>Cambria Bold</vt:lpstr>
      <vt:lpstr>Times New Roman</vt:lpstr>
      <vt:lpstr>Calibri Light</vt:lpstr>
      <vt:lpstr>Calibri</vt:lpstr>
      <vt:lpstr>SVN-Lobster</vt:lpstr>
      <vt:lpstr>Office Theme</vt:lpstr>
      <vt:lpstr>2_Custom Design</vt:lpstr>
      <vt:lpstr>1_Custom Design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Crafting Your Narrative</dc:title>
  <dc:creator>admin</dc:creator>
  <cp:lastModifiedBy>SingPC</cp:lastModifiedBy>
  <cp:revision>36</cp:revision>
  <dcterms:created xsi:type="dcterms:W3CDTF">2006-08-16T00:00:00Z</dcterms:created>
  <dcterms:modified xsi:type="dcterms:W3CDTF">2025-09-10T10:59:56Z</dcterms:modified>
  <dc:identifier>DAGG4TNrQog</dc:identifier>
</cp:coreProperties>
</file>