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1" r:id="rId2"/>
    <p:sldId id="294" r:id="rId3"/>
    <p:sldId id="258" r:id="rId4"/>
    <p:sldId id="295" r:id="rId5"/>
    <p:sldId id="263" r:id="rId6"/>
    <p:sldId id="277" r:id="rId7"/>
    <p:sldId id="262" r:id="rId8"/>
    <p:sldId id="303" r:id="rId9"/>
    <p:sldId id="280" r:id="rId10"/>
    <p:sldId id="286" r:id="rId11"/>
    <p:sldId id="292" r:id="rId12"/>
    <p:sldId id="29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9" autoAdjust="0"/>
    <p:restoredTop sz="94249" autoAdjust="0"/>
  </p:normalViewPr>
  <p:slideViewPr>
    <p:cSldViewPr snapToGrid="0">
      <p:cViewPr varScale="1">
        <p:scale>
          <a:sx n="112" d="100"/>
          <a:sy n="112" d="100"/>
        </p:scale>
        <p:origin x="102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4/29/2025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11</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12</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4/29/2025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DA1E3024-FEB3-7A1B-1A34-579279CB87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EFB8D871-D46A-A70C-223C-FA527C2177C9}"/>
              </a:ext>
            </a:extLst>
          </p:cNvPr>
          <p:cNvPicPr>
            <a:picLocks noChangeAspect="1"/>
          </p:cNvPicPr>
          <p:nvPr/>
        </p:nvPicPr>
        <p:blipFill>
          <a:blip r:embed="rId5"/>
          <a:stretch>
            <a:fillRect/>
          </a:stretch>
        </p:blipFill>
        <p:spPr>
          <a:xfrm>
            <a:off x="1252381" y="911431"/>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3"/>
          <a:stretch>
            <a:fillRect/>
          </a:stretch>
        </p:blipFill>
        <p:spPr>
          <a:xfrm flipH="1">
            <a:off x="1924492" y="2332001"/>
            <a:ext cx="8490562" cy="3857743"/>
          </a:xfrm>
          <a:prstGeom prst="rect">
            <a:avLst/>
          </a:prstGeom>
        </p:spPr>
      </p:pic>
      <p:sp>
        <p:nvSpPr>
          <p:cNvPr id="3" name="TextBox 2">
            <a:extLst>
              <a:ext uri="{FF2B5EF4-FFF2-40B4-BE49-F238E27FC236}">
                <a16:creationId xmlns:a16="http://schemas.microsoft.com/office/drawing/2014/main" id="{8E1547A7-6154-D9C1-877E-86EB03981E83}"/>
              </a:ext>
            </a:extLst>
          </p:cNvPr>
          <p:cNvSpPr txBox="1"/>
          <p:nvPr/>
        </p:nvSpPr>
        <p:spPr>
          <a:xfrm>
            <a:off x="1733107" y="978195"/>
            <a:ext cx="956930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b. </a:t>
            </a:r>
            <a:r>
              <a:rPr lang="en-US" sz="4800" b="1" dirty="0" err="1">
                <a:solidFill>
                  <a:srgbClr val="FF0000"/>
                </a:solidFill>
                <a:latin typeface="Cambria" panose="02040503050406030204" pitchFamily="18" charset="0"/>
                <a:ea typeface="Cambria" panose="02040503050406030204" pitchFamily="18" charset="0"/>
              </a:rPr>
              <a:t>Chỉnh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sửa</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viết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nếu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9BD4DAD-3E2B-2144-F2DA-0F78E4823F90}"/>
              </a:ext>
            </a:extLst>
          </p:cNvPr>
          <p:cNvPicPr>
            <a:picLocks noChangeAspect="1"/>
          </p:cNvPicPr>
          <p:nvPr/>
        </p:nvPicPr>
        <p:blipFill>
          <a:blip r:embed="rId4"/>
          <a:stretch>
            <a:fillRect/>
          </a:stretch>
        </p:blipFill>
        <p:spPr>
          <a:xfrm>
            <a:off x="2938361" y="229281"/>
            <a:ext cx="6102625" cy="2274005"/>
          </a:xfrm>
          <a:prstGeom prst="rect">
            <a:avLst/>
          </a:prstGeom>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F84CE-C121-ED2B-B786-6E2395001D8C}"/>
              </a:ext>
            </a:extLst>
          </p:cNvPr>
          <p:cNvPicPr>
            <a:picLocks noChangeAspect="1"/>
          </p:cNvPicPr>
          <p:nvPr/>
        </p:nvPicPr>
        <p:blipFill>
          <a:blip r:embed="rId4"/>
          <a:stretch>
            <a:fillRect/>
          </a:stretch>
        </p:blipFill>
        <p:spPr>
          <a:xfrm>
            <a:off x="1111182" y="668066"/>
            <a:ext cx="9608129" cy="6840305"/>
          </a:xfrm>
          <a:prstGeom prst="rect">
            <a:avLst/>
          </a:prstGeom>
        </p:spPr>
      </p:pic>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16" name="TextBox 47">
            <a:extLst>
              <a:ext uri="{FF2B5EF4-FFF2-40B4-BE49-F238E27FC236}">
                <a16:creationId xmlns:a16="http://schemas.microsoft.com/office/drawing/2014/main" id="{9D0497BA-F34C-CFC2-21C0-2C1713258CA0}"/>
              </a:ext>
            </a:extLst>
          </p:cNvPr>
          <p:cNvSpPr txBox="1"/>
          <p:nvPr/>
        </p:nvSpPr>
        <p:spPr>
          <a:xfrm>
            <a:off x="1063266" y="168579"/>
            <a:ext cx="10976334" cy="769441"/>
          </a:xfrm>
          <a:prstGeom prst="rect">
            <a:avLst/>
          </a:prstGeom>
          <a:noFill/>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35ADA8A-4466-519C-9CB3-64AAB081A179}"/>
              </a:ext>
            </a:extLst>
          </p:cNvPr>
          <p:cNvPicPr>
            <a:picLocks noChangeAspect="1"/>
          </p:cNvPicPr>
          <p:nvPr/>
        </p:nvPicPr>
        <p:blipFill>
          <a:blip r:embed="rId3"/>
          <a:stretch>
            <a:fillRect/>
          </a:stretch>
        </p:blipFill>
        <p:spPr>
          <a:xfrm>
            <a:off x="4148304" y="979987"/>
            <a:ext cx="3810330" cy="1176630"/>
          </a:xfrm>
          <a:prstGeom prst="rect">
            <a:avLst/>
          </a:prstGeom>
        </p:spPr>
      </p:pic>
      <p:pic>
        <p:nvPicPr>
          <p:cNvPr id="3" name="Picture 2">
            <a:extLst>
              <a:ext uri="{FF2B5EF4-FFF2-40B4-BE49-F238E27FC236}">
                <a16:creationId xmlns:a16="http://schemas.microsoft.com/office/drawing/2014/main" id="{8CF6EFAD-1078-4D95-A578-D36F7A6BD782}"/>
              </a:ext>
            </a:extLst>
          </p:cNvPr>
          <p:cNvPicPr>
            <a:picLocks noChangeAspect="1"/>
          </p:cNvPicPr>
          <p:nvPr/>
        </p:nvPicPr>
        <p:blipFill>
          <a:blip r:embed="rId4"/>
          <a:stretch>
            <a:fillRect/>
          </a:stretch>
        </p:blipFill>
        <p:spPr>
          <a:xfrm>
            <a:off x="241051" y="2360427"/>
            <a:ext cx="11482591" cy="3557510"/>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4B4099D9-E5ED-ACA3-F563-24871338398E}"/>
              </a:ext>
            </a:extLst>
          </p:cNvPr>
          <p:cNvPicPr>
            <a:picLocks noChangeAspect="1"/>
          </p:cNvPicPr>
          <p:nvPr/>
        </p:nvPicPr>
        <p:blipFill>
          <a:blip r:embed="rId5"/>
          <a:stretch>
            <a:fillRect/>
          </a:stretch>
        </p:blipFill>
        <p:spPr>
          <a:xfrm>
            <a:off x="1241748" y="932696"/>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id="{4CB156C6-1336-20BC-E928-D5C585634D22}"/>
                </a:ext>
              </a:extLst>
            </p:cNvPr>
            <p:cNvPicPr>
              <a:picLocks noChangeAspect="1"/>
            </p:cNvPicPr>
            <p:nvPr/>
          </p:nvPicPr>
          <p:blipFill>
            <a:blip r:embed="rId4"/>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rPr>
              <a:t>Dựa</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dàn</a:t>
            </a:r>
            <a:r>
              <a:rPr lang="en-US" sz="3600" b="1" dirty="0">
                <a:solidFill>
                  <a:srgbClr val="002060"/>
                </a:solidFill>
              </a:rPr>
              <a:t> ý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lập</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Viết</a:t>
            </a:r>
            <a:r>
              <a:rPr lang="en-US" sz="3600" b="1" dirty="0">
                <a:solidFill>
                  <a:srgbClr val="002060"/>
                </a:solidFill>
              </a:rPr>
              <a:t> ở </a:t>
            </a:r>
            <a:r>
              <a:rPr lang="en-US" sz="3600" b="1" dirty="0" err="1">
                <a:solidFill>
                  <a:srgbClr val="002060"/>
                </a:solidFill>
              </a:rPr>
              <a:t>Bài</a:t>
            </a:r>
            <a:r>
              <a:rPr lang="en-US" sz="3600" b="1" dirty="0">
                <a:solidFill>
                  <a:srgbClr val="002060"/>
                </a:solidFill>
              </a:rPr>
              <a:t> 25, </a:t>
            </a:r>
            <a:r>
              <a:rPr lang="en-US" sz="3600" b="1" dirty="0" err="1">
                <a:solidFill>
                  <a:srgbClr val="002060"/>
                </a:solidFill>
              </a:rPr>
              <a:t>viết</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yêu</a:t>
            </a:r>
            <a:r>
              <a:rPr lang="en-US" sz="3600" b="1" dirty="0">
                <a:solidFill>
                  <a:srgbClr val="002060"/>
                </a:solidFill>
              </a:rPr>
              <a:t> </a:t>
            </a:r>
            <a:r>
              <a:rPr lang="en-US" sz="3600" b="1" dirty="0" err="1">
                <a:solidFill>
                  <a:srgbClr val="002060"/>
                </a:solidFill>
              </a:rPr>
              <a:t>cầu</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2" name="Group 17">
            <a:extLst>
              <a:ext uri="{FF2B5EF4-FFF2-40B4-BE49-F238E27FC236}">
                <a16:creationId xmlns:a16="http://schemas.microsoft.com/office/drawing/2014/main"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Cambria" panose="02040503050406030204" pitchFamily="18" charset="0"/>
                  <a:ea typeface="Cambria" panose="02040503050406030204" pitchFamily="18" charset="0"/>
                </a:rPr>
                <a:t>Lưu ý:</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id="{C95720F0-C05B-8FA7-A08C-E44805FA25C3}"/>
                </a:ext>
              </a:extLst>
            </p:cNvPr>
            <p:cNvPicPr>
              <a:picLocks noChangeAspect="1"/>
            </p:cNvPicPr>
            <p:nvPr/>
          </p:nvPicPr>
          <p:blipFill>
            <a:blip r:embed="rId3"/>
            <a:stretch>
              <a:fillRect/>
            </a:stretch>
          </p:blipFill>
          <p:spPr>
            <a:xfrm>
              <a:off x="2400487" y="2659315"/>
              <a:ext cx="856527" cy="856527"/>
            </a:xfrm>
            <a:prstGeom prst="rect">
              <a:avLst/>
            </a:prstGeom>
          </p:spPr>
        </p:pic>
      </p:gr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Cambria" panose="02040503050406030204" pitchFamily="18" charset="0"/>
                <a:ea typeface="Cambria" panose="02040503050406030204" pitchFamily="18" charset="0"/>
              </a:rPr>
              <a:t>Hồi đó, chúng em là học sinh lớp Một, trong giờ tập viết chữ </a:t>
            </a:r>
            <a:r>
              <a:rPr lang="vi-VN" sz="4000" i="1"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Theo</a:t>
            </a:r>
            <a:r>
              <a:rPr lang="vi-VN" sz="4000" i="1" dirty="0">
                <a:latin typeface="Cambria" panose="02040503050406030204" pitchFamily="18" charset="0"/>
                <a:ea typeface="Cambria" panose="02040503050406030204" pitchFamily="18" charset="0"/>
              </a:rPr>
              <a:t> Văn miêu tả trong nhà trường phổ thông)</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lộ</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thầy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D59C2590-5188-D259-F356-547065CE2595}"/>
              </a:ext>
            </a:extLst>
          </p:cNvPr>
          <p:cNvSpPr/>
          <p:nvPr/>
        </p:nvSpPr>
        <p:spPr>
          <a:xfrm>
            <a:off x="1040218" y="1989935"/>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a:t>
            </a:r>
            <a:r>
              <a:rPr lang="vi-VN" sz="2800" b="0" i="0" dirty="0">
                <a:solidFill>
                  <a:srgbClr val="000000"/>
                </a:solidFill>
                <a:effectLst/>
                <a:latin typeface="Cambria" panose="02040503050406030204" pitchFamily="18" charset="0"/>
                <a:ea typeface="Cambria" panose="02040503050406030204" pitchFamily="18" charset="0"/>
              </a:rPr>
              <a:t>Tôi tin chắc như đinh đóng cột rằng lòng nhiệt tình, chân thành của thầy trong việc dạy dỗ chúng tôi chẳng phí hoài.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Ai-tơ-ma-tốp)</a:t>
            </a:r>
          </a:p>
        </p:txBody>
      </p:sp>
    </p:spTree>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soát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chỉnh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sửa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bài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Tự nhận xét bài làm của em theo yêu cầu dưới đây:</a:t>
            </a:r>
          </a:p>
          <a:p>
            <a:pPr algn="just"/>
            <a:r>
              <a:rPr lang="vi-VN" sz="3200" b="0" i="0" dirty="0">
                <a:solidFill>
                  <a:srgbClr val="000000"/>
                </a:solidFill>
                <a:effectLst/>
                <a:latin typeface="Cambria" panose="02040503050406030204" pitchFamily="18" charset="0"/>
                <a:ea typeface="Cambria" panose="02040503050406030204" pitchFamily="18" charset="0"/>
              </a:rPr>
              <a:t>– Có đủ mở bài, thân bài, kết bài.</a:t>
            </a:r>
          </a:p>
          <a:p>
            <a:pPr algn="just"/>
            <a:r>
              <a:rPr lang="vi-VN" sz="3200" b="0" i="0" dirty="0">
                <a:solidFill>
                  <a:srgbClr val="000000"/>
                </a:solidFill>
                <a:effectLst/>
                <a:latin typeface="Cambria" panose="02040503050406030204" pitchFamily="18" charset="0"/>
                <a:ea typeface="Cambria" panose="02040503050406030204" pitchFamily="18" charset="0"/>
              </a:rPr>
              <a:t>– Miêu tả được đặc điểm nổi bật của thầy (cô).</a:t>
            </a:r>
          </a:p>
          <a:p>
            <a:pPr algn="just"/>
            <a:r>
              <a:rPr lang="vi-VN" sz="3200" b="0" i="0" dirty="0">
                <a:solidFill>
                  <a:srgbClr val="000000"/>
                </a:solidFill>
                <a:effectLst/>
                <a:latin typeface="Cambria" panose="02040503050406030204" pitchFamily="18" charset="0"/>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305</TotalTime>
  <Words>379</Words>
  <Application>Microsoft Office PowerPoint</Application>
  <PresentationFormat>Widescreen</PresentationFormat>
  <Paragraphs>19</Paragraphs>
  <Slides>12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Cambria</vt:lpstr>
      <vt:lpstr>iCiel Pony</vt:lpstr>
      <vt:lpstr>Times New Roman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Administrator</cp:lastModifiedBy>
  <cp:revision>21</cp:revision>
  <dcterms:created xsi:type="dcterms:W3CDTF">2023-10-08T03:34:24Z</dcterms:created>
  <dcterms:modified xsi:type="dcterms:W3CDTF">2025-04-29T07:35:44Z</dcterms:modified>
  <cp:category>9Slide.vn</cp:category>
</cp:coreProperties>
</file>