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56" r:id="rId4"/>
    <p:sldId id="273" r:id="rId5"/>
    <p:sldId id="260" r:id="rId6"/>
    <p:sldId id="275" r:id="rId7"/>
    <p:sldId id="262" r:id="rId8"/>
    <p:sldId id="297" r:id="rId9"/>
    <p:sldId id="274" r:id="rId10"/>
    <p:sldId id="276" r:id="rId11"/>
    <p:sldId id="277" r:id="rId12"/>
    <p:sldId id="282" r:id="rId13"/>
    <p:sldId id="278" r:id="rId14"/>
    <p:sldId id="259" r:id="rId15"/>
    <p:sldId id="279" r:id="rId16"/>
    <p:sldId id="280" r:id="rId17"/>
    <p:sldId id="294" r:id="rId18"/>
    <p:sldId id="281" r:id="rId19"/>
    <p:sldId id="284" r:id="rId20"/>
    <p:sldId id="285" r:id="rId21"/>
    <p:sldId id="295" r:id="rId22"/>
    <p:sldId id="287" r:id="rId23"/>
    <p:sldId id="288" r:id="rId24"/>
    <p:sldId id="289" r:id="rId25"/>
    <p:sldId id="296" r:id="rId26"/>
    <p:sldId id="291" r:id="rId27"/>
    <p:sldId id="292" r:id="rId28"/>
    <p:sldId id="293" r:id="rId29"/>
  </p:sldIdLst>
  <p:sldSz cx="18288000" cy="10287000"/>
  <p:notesSz cx="6858000" cy="9144000"/>
  <p:embeddedFontLst>
    <p:embeddedFont>
      <p:font typeface="Apricots" panose="020B0604020202020204" charset="0"/>
      <p:regular r:id="rId31"/>
    </p:embeddedFont>
    <p:embeddedFont>
      <p:font typeface="One Little Font" panose="020B0604020202020204" charset="0"/>
      <p:regular r:id="rId32"/>
    </p:embeddedFont>
    <p:embeddedFont>
      <p:font typeface="#9Slide06 Stephen Type" pitchFamily="2" charset="0"/>
      <p:regular r:id="rId33"/>
    </p:embeddedFont>
    <p:embeddedFont>
      <p:font typeface="Balsamiq Sans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SVN-Newton" panose="02040603050506020204" pitchFamily="18" charset="0"/>
      <p:regular r:id="rId43"/>
    </p:embeddedFont>
    <p:embeddedFont>
      <p:font typeface="#9Slide06 SVNDope Script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6E2"/>
    <a:srgbClr val="F9D2D2"/>
    <a:srgbClr val="EDA103"/>
    <a:srgbClr val="A01B21"/>
    <a:srgbClr val="E11D25"/>
    <a:srgbClr val="BC5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33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8D4083-B99C-480B-82F9-0A6269079210}" type="datetimeFigureOut">
              <a:rPr lang="en-GB" smtClean="0"/>
              <a:t>15/03/2025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85C37-5180-4D96-A2ED-7DF9605455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41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85C37-5180-4D96-A2ED-7DF9605455F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236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85C37-5180-4D96-A2ED-7DF9605455F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94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85C37-5180-4D96-A2ED-7DF9605455F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2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https://www.youtube.com/watch?v=5he1sCixSLM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85C37-5180-4D96-A2ED-7DF9605455F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41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85C37-5180-4D96-A2ED-7DF9605455F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1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6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78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64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46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34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93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2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71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0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145000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tephen Type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-3023177" y="11787"/>
            <a:ext cx="13301246" cy="10275213"/>
          </a:xfrm>
          <a:custGeom>
            <a:avLst/>
            <a:gdLst/>
            <a:ahLst/>
            <a:cxnLst/>
            <a:rect l="l" t="t" r="r" b="b"/>
            <a:pathLst>
              <a:path w="13301246" h="10275213">
                <a:moveTo>
                  <a:pt x="0" y="0"/>
                </a:moveTo>
                <a:lnTo>
                  <a:pt x="13301247" y="0"/>
                </a:lnTo>
                <a:lnTo>
                  <a:pt x="13301247" y="10275213"/>
                </a:lnTo>
                <a:lnTo>
                  <a:pt x="0" y="102752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9335906" y="11787"/>
            <a:ext cx="13301246" cy="10275213"/>
          </a:xfrm>
          <a:custGeom>
            <a:avLst/>
            <a:gdLst/>
            <a:ahLst/>
            <a:cxnLst/>
            <a:rect l="l" t="t" r="r" b="b"/>
            <a:pathLst>
              <a:path w="13301246" h="10275213">
                <a:moveTo>
                  <a:pt x="0" y="0"/>
                </a:moveTo>
                <a:lnTo>
                  <a:pt x="13301246" y="0"/>
                </a:lnTo>
                <a:lnTo>
                  <a:pt x="13301246" y="10275213"/>
                </a:lnTo>
                <a:lnTo>
                  <a:pt x="0" y="102752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145000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tephen Typ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39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7145000" y="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tephen Type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tephen Typ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42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sv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-647700"/>
            <a:ext cx="20417274" cy="12918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57200" y="1525646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3182600" y="1105575"/>
            <a:ext cx="4572000" cy="8717457"/>
          </a:xfrm>
          <a:custGeom>
            <a:avLst/>
            <a:gdLst/>
            <a:ahLst/>
            <a:cxnLst/>
            <a:rect l="l" t="t" r="r" b="b"/>
            <a:pathLst>
              <a:path w="5382371" h="9687056">
                <a:moveTo>
                  <a:pt x="0" y="0"/>
                </a:moveTo>
                <a:lnTo>
                  <a:pt x="5382371" y="0"/>
                </a:lnTo>
                <a:lnTo>
                  <a:pt x="5382371" y="9687056"/>
                </a:lnTo>
                <a:lnTo>
                  <a:pt x="0" y="9687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050" y="126057"/>
            <a:ext cx="8077900" cy="100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447174"/>
            <a:ext cx="17433484" cy="9448800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838061" y="5473143"/>
            <a:ext cx="166717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–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Nhìn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vào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bảng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ta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biết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</a:t>
            </a:r>
          </a:p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+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Dựa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vào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cân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năng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,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các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quả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thanh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long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được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chia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thành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3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loại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: S, M, L.</a:t>
            </a:r>
          </a:p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+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Có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27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quả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thanh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long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cỡ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S, 43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quả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thanh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long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cỡ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M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và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36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quả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thanh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long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cỡ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L.</a:t>
            </a:r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231464"/>
              </p:ext>
            </p:extLst>
          </p:nvPr>
        </p:nvGraphicFramePr>
        <p:xfrm>
          <a:off x="982440" y="3134686"/>
          <a:ext cx="1638299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9900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3977899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4171457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4443743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(300 g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380 g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 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(381 g </a:t>
                      </a:r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460 g)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(461 g </a:t>
                      </a:r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600 g)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43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029" y="447174"/>
            <a:ext cx="7693819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56644" y="-422687"/>
            <a:ext cx="10859026" cy="11132373"/>
            <a:chOff x="0" y="0"/>
            <a:chExt cx="3087517" cy="3165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7517" cy="3165237"/>
            </a:xfrm>
            <a:custGeom>
              <a:avLst/>
              <a:gdLst/>
              <a:ahLst/>
              <a:cxnLst/>
              <a:rect l="l" t="t" r="r" b="b"/>
              <a:pathLst>
                <a:path w="3087517" h="3165237">
                  <a:moveTo>
                    <a:pt x="14259" y="0"/>
                  </a:moveTo>
                  <a:lnTo>
                    <a:pt x="3073258" y="0"/>
                  </a:lnTo>
                  <a:cubicBezTo>
                    <a:pt x="3077040" y="0"/>
                    <a:pt x="3080667" y="1502"/>
                    <a:pt x="3083341" y="4176"/>
                  </a:cubicBezTo>
                  <a:cubicBezTo>
                    <a:pt x="3086015" y="6850"/>
                    <a:pt x="3087517" y="10477"/>
                    <a:pt x="3087517" y="14259"/>
                  </a:cubicBezTo>
                  <a:lnTo>
                    <a:pt x="3087517" y="3150978"/>
                  </a:lnTo>
                  <a:cubicBezTo>
                    <a:pt x="3087517" y="3158853"/>
                    <a:pt x="3081133" y="3165237"/>
                    <a:pt x="3073258" y="3165237"/>
                  </a:cubicBezTo>
                  <a:lnTo>
                    <a:pt x="14259" y="3165237"/>
                  </a:lnTo>
                  <a:cubicBezTo>
                    <a:pt x="6384" y="3165237"/>
                    <a:pt x="0" y="3158853"/>
                    <a:pt x="0" y="3150978"/>
                  </a:cubicBezTo>
                  <a:lnTo>
                    <a:pt x="0" y="14259"/>
                  </a:lnTo>
                  <a:cubicBezTo>
                    <a:pt x="0" y="6384"/>
                    <a:pt x="6384" y="0"/>
                    <a:pt x="14259" y="0"/>
                  </a:cubicBez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87517" cy="321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pricots"/>
                  <a:ea typeface="Apricots"/>
                  <a:cs typeface="Apricots"/>
                  <a:sym typeface="Apricots"/>
                </a:rPr>
                <a:t>2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304800" y="368699"/>
            <a:ext cx="7124616" cy="12936803"/>
          </a:xfrm>
          <a:custGeom>
            <a:avLst/>
            <a:gdLst/>
            <a:ahLst/>
            <a:cxnLst/>
            <a:rect l="l" t="t" r="r" b="b"/>
            <a:pathLst>
              <a:path w="7124616" h="12936803">
                <a:moveTo>
                  <a:pt x="0" y="0"/>
                </a:moveTo>
                <a:lnTo>
                  <a:pt x="7124616" y="0"/>
                </a:lnTo>
                <a:lnTo>
                  <a:pt x="7124616" y="12936803"/>
                </a:lnTo>
                <a:lnTo>
                  <a:pt x="0" y="129368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9052507" y="2552700"/>
            <a:ext cx="8667300" cy="5460396"/>
            <a:chOff x="9122772" y="1736928"/>
            <a:chExt cx="8667300" cy="5460396"/>
          </a:xfrm>
        </p:grpSpPr>
        <p:grpSp>
          <p:nvGrpSpPr>
            <p:cNvPr id="15" name="Group 14"/>
            <p:cNvGrpSpPr/>
            <p:nvPr/>
          </p:nvGrpSpPr>
          <p:grpSpPr>
            <a:xfrm>
              <a:off x="9122772" y="1736928"/>
              <a:ext cx="8667300" cy="5460396"/>
              <a:chOff x="8837644" y="4139129"/>
              <a:chExt cx="8667300" cy="5460396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9051264" y="4354070"/>
                <a:ext cx="8453680" cy="5245455"/>
                <a:chOff x="0" y="0"/>
                <a:chExt cx="1442863" cy="895287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1442863" cy="89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863" h="895288">
                      <a:moveTo>
                        <a:pt x="13737" y="0"/>
                      </a:moveTo>
                      <a:lnTo>
                        <a:pt x="1429126" y="0"/>
                      </a:lnTo>
                      <a:cubicBezTo>
                        <a:pt x="1432770" y="0"/>
                        <a:pt x="1436264" y="1447"/>
                        <a:pt x="1438840" y="4023"/>
                      </a:cubicBezTo>
                      <a:cubicBezTo>
                        <a:pt x="1441416" y="6600"/>
                        <a:pt x="1442863" y="10094"/>
                        <a:pt x="1442863" y="13737"/>
                      </a:cubicBezTo>
                      <a:lnTo>
                        <a:pt x="1442863" y="881550"/>
                      </a:lnTo>
                      <a:cubicBezTo>
                        <a:pt x="1442863" y="889137"/>
                        <a:pt x="1436713" y="895288"/>
                        <a:pt x="1429126" y="895288"/>
                      </a:cubicBezTo>
                      <a:lnTo>
                        <a:pt x="13737" y="895288"/>
                      </a:lnTo>
                      <a:cubicBezTo>
                        <a:pt x="10094" y="895288"/>
                        <a:pt x="6600" y="893840"/>
                        <a:pt x="4023" y="891264"/>
                      </a:cubicBezTo>
                      <a:cubicBezTo>
                        <a:pt x="1447" y="888688"/>
                        <a:pt x="0" y="885194"/>
                        <a:pt x="0" y="881550"/>
                      </a:cubicBezTo>
                      <a:lnTo>
                        <a:pt x="0" y="13737"/>
                      </a:lnTo>
                      <a:cubicBezTo>
                        <a:pt x="0" y="6150"/>
                        <a:pt x="6150" y="0"/>
                        <a:pt x="13737" y="0"/>
                      </a:cubicBezTo>
                      <a:close/>
                    </a:path>
                  </a:pathLst>
                </a:custGeom>
                <a:solidFill>
                  <a:srgbClr val="4A2E1D"/>
                </a:solidFill>
              </p:spPr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0" y="-47625"/>
                  <a:ext cx="1442863" cy="942912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8" name="Group 8"/>
              <p:cNvGrpSpPr/>
              <p:nvPr/>
            </p:nvGrpSpPr>
            <p:grpSpPr>
              <a:xfrm>
                <a:off x="8837644" y="4139129"/>
                <a:ext cx="8453680" cy="5244817"/>
                <a:chOff x="0" y="0"/>
                <a:chExt cx="1442863" cy="895179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0" y="0"/>
                  <a:ext cx="1442863" cy="89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863" h="895179">
                      <a:moveTo>
                        <a:pt x="13737" y="0"/>
                      </a:moveTo>
                      <a:lnTo>
                        <a:pt x="1429126" y="0"/>
                      </a:lnTo>
                      <a:cubicBezTo>
                        <a:pt x="1432770" y="0"/>
                        <a:pt x="1436264" y="1447"/>
                        <a:pt x="1438840" y="4023"/>
                      </a:cubicBezTo>
                      <a:cubicBezTo>
                        <a:pt x="1441416" y="6600"/>
                        <a:pt x="1442863" y="10094"/>
                        <a:pt x="1442863" y="13737"/>
                      </a:cubicBezTo>
                      <a:lnTo>
                        <a:pt x="1442863" y="881442"/>
                      </a:lnTo>
                      <a:cubicBezTo>
                        <a:pt x="1442863" y="889028"/>
                        <a:pt x="1436713" y="895179"/>
                        <a:pt x="1429126" y="895179"/>
                      </a:cubicBezTo>
                      <a:lnTo>
                        <a:pt x="13737" y="895179"/>
                      </a:lnTo>
                      <a:cubicBezTo>
                        <a:pt x="10094" y="895179"/>
                        <a:pt x="6600" y="893731"/>
                        <a:pt x="4023" y="891155"/>
                      </a:cubicBezTo>
                      <a:cubicBezTo>
                        <a:pt x="1447" y="888579"/>
                        <a:pt x="0" y="885085"/>
                        <a:pt x="0" y="881442"/>
                      </a:cubicBezTo>
                      <a:lnTo>
                        <a:pt x="0" y="13737"/>
                      </a:lnTo>
                      <a:cubicBezTo>
                        <a:pt x="0" y="6150"/>
                        <a:pt x="6150" y="0"/>
                        <a:pt x="1373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cap="sq">
                  <a:noFill/>
                  <a:prstDash val="solid"/>
                  <a:miter/>
                </a:ln>
              </p:spPr>
            </p:sp>
            <p:sp>
              <p:nvSpPr>
                <p:cNvPr id="10" name="TextBox 10"/>
                <p:cNvSpPr txBox="1"/>
                <p:nvPr/>
              </p:nvSpPr>
              <p:spPr>
                <a:xfrm>
                  <a:off x="0" y="-47625"/>
                  <a:ext cx="1442863" cy="942804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sp>
          <p:nvSpPr>
            <p:cNvPr id="12" name="TextBox 12"/>
            <p:cNvSpPr txBox="1"/>
            <p:nvPr/>
          </p:nvSpPr>
          <p:spPr>
            <a:xfrm>
              <a:off x="9484329" y="2697342"/>
              <a:ext cx="7803655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Em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 </a:t>
              </a:r>
              <a:r>
                <a:rPr lang="en-US" sz="5400" dirty="0" err="1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hãy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 </a:t>
              </a:r>
              <a:r>
                <a:rPr lang="vi-VN" sz="5400" dirty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 chia sẻ thêm </a:t>
              </a:r>
              <a:r>
                <a:rPr lang="vi-VN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m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ộ</a:t>
              </a:r>
              <a:r>
                <a:rPr lang="vi-VN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t </a:t>
              </a:r>
              <a:r>
                <a:rPr lang="vi-VN" sz="5400" dirty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số tình huống trong thực tế cần thu </a:t>
              </a:r>
              <a:r>
                <a:rPr lang="vi-VN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th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ậ</a:t>
              </a:r>
              <a:r>
                <a:rPr lang="vi-VN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p</a:t>
              </a:r>
              <a:r>
                <a:rPr lang="vi-VN" sz="5400" dirty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, phân loại, sắp xếp các </a:t>
              </a:r>
              <a:r>
                <a:rPr lang="vi-VN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số li</a:t>
              </a:r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ệ</a:t>
              </a:r>
              <a:r>
                <a:rPr lang="vi-VN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u</a:t>
              </a:r>
              <a:r>
                <a:rPr lang="en-US" sz="5400" dirty="0" smtClean="0"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 </a:t>
              </a:r>
              <a:endParaRPr lang="en-US" sz="5400" dirty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413534" y="8297864"/>
            <a:ext cx="7560579" cy="795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39"/>
              </a:lnSpc>
            </a:pPr>
            <a:r>
              <a:rPr lang="en-US" sz="5581">
                <a:solidFill>
                  <a:srgbClr val="BC5528"/>
                </a:solidFill>
                <a:latin typeface="Balsamiq Sans"/>
                <a:ea typeface="Balsamiq Sans"/>
                <a:cs typeface="Balsamiq Sans"/>
                <a:sym typeface="Balsamiq Sans"/>
              </a:rPr>
              <a:t>1 + 2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200" y="1531662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178709"/>
            <a:ext cx="12571042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325" y="168442"/>
            <a:ext cx="17891234" cy="9894100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1500056" y="250658"/>
            <a:ext cx="166195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Cho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dãy số liệu về thành tích đạt được của một nhóm học viên lớp nhảy xa</a:t>
            </a:r>
            <a:r>
              <a:rPr lang="vi-VN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055226"/>
              </p:ext>
            </p:extLst>
          </p:nvPr>
        </p:nvGraphicFramePr>
        <p:xfrm>
          <a:off x="1595916" y="3384829"/>
          <a:ext cx="1625493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154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2769855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3280091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3280091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  <a:gridCol w="3475746">
                  <a:extLst>
                    <a:ext uri="{9D8B030D-6E8A-4147-A177-3AD203B41FA5}">
                      <a16:colId xmlns:a16="http://schemas.microsoft.com/office/drawing/2014/main" val="3747056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m </a:t>
                      </a:r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trở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2,7 m </a:t>
                      </a:r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 m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2,4 m </a:t>
                      </a:r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2, 7 m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2,4 m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371719" cy="16033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0056" y="1675715"/>
            <a:ext cx="163828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2,45 m; 3 m; 3,05 m; 2,3 m; 2,75 m; 2,5 m; 2,05 m; 2,2 m; 3 m; 2,8 </a:t>
            </a:r>
            <a:r>
              <a:rPr lang="vi-V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m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00056" y="2445156"/>
            <a:ext cx="15644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buFontTx/>
              <a:buAutoNum type="alphaLcParenR"/>
            </a:pP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Dựa vào dãy số liệu, hãy hoàn thành bảng dưới đây</a:t>
            </a:r>
            <a:r>
              <a:rPr lang="vi-V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.</a:t>
            </a:r>
            <a:endParaRPr lang="en-GB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2087" y="5754350"/>
            <a:ext cx="163387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b) </a:t>
            </a:r>
            <a:r>
              <a:rPr lang="vi-V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Biết 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những học viên có thành tích dưới 2 m 40 cm sẽ phải nhảy thêm một lần nữa. Hỏi có bao nhiêu học viên phải nhảy lần thứ hai?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707" y="7233517"/>
            <a:ext cx="12601524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57200" y="1525646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3182600" y="1105575"/>
            <a:ext cx="4572000" cy="8717457"/>
          </a:xfrm>
          <a:custGeom>
            <a:avLst/>
            <a:gdLst/>
            <a:ahLst/>
            <a:cxnLst/>
            <a:rect l="l" t="t" r="r" b="b"/>
            <a:pathLst>
              <a:path w="5382371" h="9687056">
                <a:moveTo>
                  <a:pt x="0" y="0"/>
                </a:moveTo>
                <a:lnTo>
                  <a:pt x="5382371" y="0"/>
                </a:lnTo>
                <a:lnTo>
                  <a:pt x="5382371" y="9687056"/>
                </a:lnTo>
                <a:lnTo>
                  <a:pt x="0" y="9687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050" y="126057"/>
            <a:ext cx="8077900" cy="100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828174"/>
            <a:ext cx="17433484" cy="8506326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666780" y="7531768"/>
            <a:ext cx="16671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b)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Có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3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học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viên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phải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nhảy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lại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 2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lần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.</a:t>
            </a:r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778231"/>
              </p:ext>
            </p:extLst>
          </p:nvPr>
        </p:nvGraphicFramePr>
        <p:xfrm>
          <a:off x="1055528" y="4888237"/>
          <a:ext cx="16254937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154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2769855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3280091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3280091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  <a:gridCol w="3475746">
                  <a:extLst>
                    <a:ext uri="{9D8B030D-6E8A-4147-A177-3AD203B41FA5}">
                      <a16:colId xmlns:a16="http://schemas.microsoft.com/office/drawing/2014/main" val="3747056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m </a:t>
                      </a:r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trở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2,7 m </a:t>
                      </a:r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 m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2,4 m </a:t>
                      </a:r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2, 7 m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Dưới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2,4 m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4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endParaRPr lang="en-GB" sz="4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GB" sz="48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GB" sz="48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GB" sz="48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GB" sz="48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14643" y="3695297"/>
            <a:ext cx="16671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a)</a:t>
            </a:r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86" y="1242105"/>
            <a:ext cx="7693819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1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325" y="168442"/>
            <a:ext cx="17891234" cy="9894100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1500057" y="250658"/>
            <a:ext cx="16330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Mai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thực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hiện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cuộc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khảo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về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mức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độ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hài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lòng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của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các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nữ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trong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lớp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với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chuyến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cắm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trại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vào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cuối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tuần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trước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ghi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kết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quả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thành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một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dãy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số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liệu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(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đơn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vị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điểm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)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như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sau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</a:t>
            </a:r>
          </a:p>
          <a:p>
            <a:pPr lvl="0" algn="ctr"/>
            <a:r>
              <a: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3; 5; 5; 4; 4; 3; 5; 4; 3; 5; 5; 4; 3; 3; 4; 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4; 4</a:t>
            </a:r>
            <a:r>
              <a: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.</a:t>
            </a:r>
          </a:p>
          <a:p>
            <a:pPr algn="just"/>
            <a:endParaRPr lang="en-GB" sz="3600" dirty="0" smtClean="0"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939" y="4792810"/>
            <a:ext cx="11467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Dựa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vào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kết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quả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Mai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thập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được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,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hãy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hoàn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thành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bảng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số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liệu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dưới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đây</a:t>
            </a:r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5" y="141370"/>
            <a:ext cx="1371719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0" y="4199060"/>
            <a:ext cx="6306809" cy="381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/>
          <p:cNvGrpSpPr/>
          <p:nvPr/>
        </p:nvGrpSpPr>
        <p:grpSpPr>
          <a:xfrm>
            <a:off x="304800" y="4076700"/>
            <a:ext cx="16298660" cy="646331"/>
            <a:chOff x="304800" y="4588014"/>
            <a:chExt cx="16298660" cy="646331"/>
          </a:xfrm>
        </p:grpSpPr>
        <p:sp>
          <p:nvSpPr>
            <p:cNvPr id="18" name="Rectangle 17"/>
            <p:cNvSpPr/>
            <p:nvPr/>
          </p:nvSpPr>
          <p:spPr>
            <a:xfrm>
              <a:off x="304800" y="4588014"/>
              <a:ext cx="162986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36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samiq Sans"/>
                  <a:sym typeface="Balsamiq Sans"/>
                </a:rPr>
                <a:t>a) </a:t>
              </a:r>
              <a:endParaRPr lang="en-GB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990600" y="4588014"/>
              <a:ext cx="1227192" cy="615396"/>
            </a:xfrm>
            <a:prstGeom prst="roundRect">
              <a:avLst/>
            </a:prstGeom>
            <a:solidFill>
              <a:srgbClr val="B8E0D9"/>
            </a:solidFill>
            <a:ln>
              <a:solidFill>
                <a:srgbClr val="B8E0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lang="en-GB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7"/>
            <p:cNvSpPr txBox="1"/>
            <p:nvPr/>
          </p:nvSpPr>
          <p:spPr>
            <a:xfrm>
              <a:off x="2362200" y="4588014"/>
              <a:ext cx="79609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GB" sz="3600" spc="108" dirty="0" smtClean="0">
                  <a:latin typeface="Cambria" panose="02040503050406030204" pitchFamily="18" charset="0"/>
                  <a:ea typeface="Cambria" panose="02040503050406030204" pitchFamily="18" charset="0"/>
                  <a:cs typeface="One Little Font"/>
                  <a:sym typeface="One Little Font"/>
                </a:rPr>
                <a:t>?</a:t>
              </a:r>
              <a:endParaRPr lang="en-US" sz="3600" spc="108" dirty="0">
                <a:latin typeface="Cambria" panose="02040503050406030204" pitchFamily="18" charset="0"/>
                <a:ea typeface="Cambria" panose="02040503050406030204" pitchFamily="18" charset="0"/>
                <a:cs typeface="One Little Font"/>
                <a:sym typeface="One Little Font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5467" y="2747308"/>
            <a:ext cx="17637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Biết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mức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độ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lòng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được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đánh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giá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như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sau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Rất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lòng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 5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,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lòng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 4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,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bình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thường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 3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,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không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lòng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một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số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mặt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 2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và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hoàn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toàn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không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lòng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 1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.</a:t>
            </a:r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975422"/>
              </p:ext>
            </p:extLst>
          </p:nvPr>
        </p:nvGraphicFramePr>
        <p:xfrm>
          <a:off x="914184" y="6131485"/>
          <a:ext cx="1013481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84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1422757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1684844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1684844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  <a:gridCol w="1785343">
                  <a:extLst>
                    <a:ext uri="{9D8B030D-6E8A-4147-A177-3AD203B41FA5}">
                      <a16:colId xmlns:a16="http://schemas.microsoft.com/office/drawing/2014/main" val="3747056719"/>
                    </a:ext>
                  </a:extLst>
                </a:gridCol>
                <a:gridCol w="1785343">
                  <a:extLst>
                    <a:ext uri="{9D8B030D-6E8A-4147-A177-3AD203B41FA5}">
                      <a16:colId xmlns:a16="http://schemas.microsoft.com/office/drawing/2014/main" val="4220711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6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6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3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258296" y="7525300"/>
            <a:ext cx="17267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b)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Quan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sát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bảng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số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liệu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và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trả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lời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câu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hỏi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</a:t>
            </a:r>
          </a:p>
          <a:p>
            <a:pPr lvl="0" algn="just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-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Có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bao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nhiêu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bạn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cảm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thấy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rất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lòng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với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chuyến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đó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?</a:t>
            </a:r>
          </a:p>
          <a:p>
            <a:pPr lvl="0" algn="just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-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Số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điểm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nào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xuất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hiện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nhiều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nhất?</a:t>
            </a:r>
          </a:p>
          <a:p>
            <a:pPr lvl="0" algn="just"/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-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Có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bạn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nào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cảm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thấy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hoàn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thành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không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hài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lòng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với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chuyến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đi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đó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GB" sz="3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không</a:t>
            </a:r>
            <a:r>
              <a:rPr lang="en-GB" sz="3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?</a:t>
            </a:r>
            <a:endParaRPr lang="en-GB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8583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1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57200" y="1525646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3182600" y="1105575"/>
            <a:ext cx="4572000" cy="8717457"/>
          </a:xfrm>
          <a:custGeom>
            <a:avLst/>
            <a:gdLst/>
            <a:ahLst/>
            <a:cxnLst/>
            <a:rect l="l" t="t" r="r" b="b"/>
            <a:pathLst>
              <a:path w="5382371" h="9687056">
                <a:moveTo>
                  <a:pt x="0" y="0"/>
                </a:moveTo>
                <a:lnTo>
                  <a:pt x="5382371" y="0"/>
                </a:lnTo>
                <a:lnTo>
                  <a:pt x="5382371" y="9687056"/>
                </a:lnTo>
                <a:lnTo>
                  <a:pt x="0" y="9687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1878544"/>
            <a:ext cx="8077900" cy="69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0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57200" y="1525646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3182600" y="1105575"/>
            <a:ext cx="4572000" cy="8717457"/>
          </a:xfrm>
          <a:custGeom>
            <a:avLst/>
            <a:gdLst/>
            <a:ahLst/>
            <a:cxnLst/>
            <a:rect l="l" t="t" r="r" b="b"/>
            <a:pathLst>
              <a:path w="5382371" h="9687056">
                <a:moveTo>
                  <a:pt x="0" y="0"/>
                </a:moveTo>
                <a:lnTo>
                  <a:pt x="5382371" y="0"/>
                </a:lnTo>
                <a:lnTo>
                  <a:pt x="5382371" y="9687056"/>
                </a:lnTo>
                <a:lnTo>
                  <a:pt x="0" y="9687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050" y="126057"/>
            <a:ext cx="8077900" cy="100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61" y="-114300"/>
            <a:ext cx="18332261" cy="133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571500"/>
            <a:ext cx="17433484" cy="8991600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866136" y="5633539"/>
            <a:ext cx="166717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b) </a:t>
            </a:r>
          </a:p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-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Có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7 bạn cảm thấy hài lòng với chuyến đi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.</a:t>
            </a:r>
            <a:endParaRPr lang="en-GB" sz="4800" dirty="0" smtClean="0">
              <a:latin typeface="Cambria" panose="02040503050406030204" pitchFamily="18" charset="0"/>
              <a:ea typeface="Cambria" panose="02040503050406030204" pitchFamily="18" charset="0"/>
              <a:sym typeface="Balsamiq Sans"/>
            </a:endParaRPr>
          </a:p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-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Số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điểm 4 xuất hiện nhiều nhất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.</a:t>
            </a:r>
            <a:endParaRPr lang="en-GB" sz="4800" dirty="0" smtClean="0">
              <a:latin typeface="Cambria" panose="02040503050406030204" pitchFamily="18" charset="0"/>
              <a:ea typeface="Cambria" panose="02040503050406030204" pitchFamily="18" charset="0"/>
              <a:sym typeface="Balsamiq Sans"/>
            </a:endParaRPr>
          </a:p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-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Không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có bạn nào cảm thấy hoàn toàn không hài lòng với chuyến đi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.</a:t>
            </a:r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062" y="3254893"/>
            <a:ext cx="16671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a)</a:t>
            </a:r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872864"/>
              </p:ext>
            </p:extLst>
          </p:nvPr>
        </p:nvGraphicFramePr>
        <p:xfrm>
          <a:off x="2204619" y="3529816"/>
          <a:ext cx="150876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489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2118045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2508211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2508211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  <a:gridCol w="2657823">
                  <a:extLst>
                    <a:ext uri="{9D8B030D-6E8A-4147-A177-3AD203B41FA5}">
                      <a16:colId xmlns:a16="http://schemas.microsoft.com/office/drawing/2014/main" val="3747056719"/>
                    </a:ext>
                  </a:extLst>
                </a:gridCol>
                <a:gridCol w="2657823">
                  <a:extLst>
                    <a:ext uri="{9D8B030D-6E8A-4147-A177-3AD203B41FA5}">
                      <a16:colId xmlns:a16="http://schemas.microsoft.com/office/drawing/2014/main" val="42207116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5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5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5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GB" sz="5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GB" sz="5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GB" sz="5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GB" sz="5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GB" sz="5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54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54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lang="en-GB" sz="5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GB" sz="5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GB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GB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GB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5400" b="1" dirty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GB" sz="54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105" y="779702"/>
            <a:ext cx="7693819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200" y="1531662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714500"/>
            <a:ext cx="12571042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325" y="168442"/>
            <a:ext cx="17891234" cy="9894100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457200" y="250658"/>
            <a:ext cx="17221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Các bạn học sinh tổ 1 sẽ biểu diễn tiết mục múa ba lê trong buổi sinh hoạt lớp. Việt đã giúp các bạn tổ 1 ghi lại độ dài bàn chân của từng thành viên để thuê giáy múa phù hợp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</a:t>
            </a:r>
            <a:endParaRPr lang="en-GB" sz="3600" dirty="0" smtClean="0"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422633"/>
              </p:ext>
            </p:extLst>
          </p:nvPr>
        </p:nvGraphicFramePr>
        <p:xfrm>
          <a:off x="1046473" y="4827297"/>
          <a:ext cx="1625493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013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2304774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2729337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2729337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  <a:gridCol w="2729337">
                  <a:extLst>
                    <a:ext uri="{9D8B030D-6E8A-4147-A177-3AD203B41FA5}">
                      <a16:colId xmlns:a16="http://schemas.microsoft.com/office/drawing/2014/main" val="3869755119"/>
                    </a:ext>
                  </a:extLst>
                </a:gridCol>
                <a:gridCol w="2892140">
                  <a:extLst>
                    <a:ext uri="{9D8B030D-6E8A-4147-A177-3AD203B41FA5}">
                      <a16:colId xmlns:a16="http://schemas.microsoft.com/office/drawing/2014/main" val="3747056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cm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20,5 cm</a:t>
                      </a:r>
                      <a:endParaRPr kumimoji="0" lang="en-GB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21 cm</a:t>
                      </a:r>
                      <a:endParaRPr kumimoji="0" lang="en-GB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21,5 cm</a:t>
                      </a:r>
                      <a:endParaRPr kumimoji="0" lang="en-GB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22 cm</a:t>
                      </a:r>
                      <a:endParaRPr kumimoji="0" lang="en-GB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Cỡ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giày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7200" y="3196962"/>
            <a:ext cx="17221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Xem bảng quy đổi cỡ giày múa đế mềm dưới đây và lập bảng số liệu phân loại cỡ giày, số lượng giày cần thuê theo từng cỡ.</a:t>
            </a:r>
            <a:endParaRPr lang="en-GB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1780" y="2335442"/>
            <a:ext cx="15171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21 cm; 20 cm; 21 cm; 22 cm; 21; cm; 21,5 cm; 20 cm; 21,5 cm</a:t>
            </a:r>
            <a:endParaRPr lang="en-GB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230" y="6854665"/>
            <a:ext cx="12577138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57200" y="1525646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3182600" y="1105575"/>
            <a:ext cx="4572000" cy="8717457"/>
          </a:xfrm>
          <a:custGeom>
            <a:avLst/>
            <a:gdLst/>
            <a:ahLst/>
            <a:cxnLst/>
            <a:rect l="l" t="t" r="r" b="b"/>
            <a:pathLst>
              <a:path w="5382371" h="9687056">
                <a:moveTo>
                  <a:pt x="0" y="0"/>
                </a:moveTo>
                <a:lnTo>
                  <a:pt x="5382371" y="0"/>
                </a:lnTo>
                <a:lnTo>
                  <a:pt x="5382371" y="9687056"/>
                </a:lnTo>
                <a:lnTo>
                  <a:pt x="0" y="9687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050" y="126057"/>
            <a:ext cx="8077900" cy="100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571500"/>
            <a:ext cx="17433484" cy="8991600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219200" y="3986954"/>
            <a:ext cx="164593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 smtClean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Bảng số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  <a:sym typeface="Balsamiq Sans"/>
              </a:rPr>
              <a:t>liệu phân loại cỡ giày, số lượng giày cần thuê theo từng cỡ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85181"/>
              </p:ext>
            </p:extLst>
          </p:nvPr>
        </p:nvGraphicFramePr>
        <p:xfrm>
          <a:off x="1046472" y="5524500"/>
          <a:ext cx="1625493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013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2304774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2729337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2729337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  <a:gridCol w="2729337">
                  <a:extLst>
                    <a:ext uri="{9D8B030D-6E8A-4147-A177-3AD203B41FA5}">
                      <a16:colId xmlns:a16="http://schemas.microsoft.com/office/drawing/2014/main" val="3869755119"/>
                    </a:ext>
                  </a:extLst>
                </a:gridCol>
                <a:gridCol w="2892140">
                  <a:extLst>
                    <a:ext uri="{9D8B030D-6E8A-4147-A177-3AD203B41FA5}">
                      <a16:colId xmlns:a16="http://schemas.microsoft.com/office/drawing/2014/main" val="3747056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Cỡ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giày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giày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1675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003291"/>
            <a:ext cx="7693819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200" y="1531662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262308"/>
            <a:ext cx="12571042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14800" y="-23241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200" y="1531662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958" y="2019300"/>
            <a:ext cx="12571042" cy="12052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in Break Hand Exercise Warm Up to 'Twinkle Twinkle Little Star'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766" y="493112"/>
            <a:ext cx="17494466" cy="9400988"/>
            <a:chOff x="0" y="0"/>
            <a:chExt cx="4607596" cy="2475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7596" cy="24759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601880" y="776361"/>
            <a:ext cx="17084239" cy="1366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Quan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sát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các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hình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ảnh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dưới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và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nêu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tên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các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loại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biểu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đồ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tương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ứng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với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mỗi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hình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b="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ảnh</a:t>
            </a:r>
            <a:r>
              <a:rPr lang="en-US" sz="4141" b="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.</a:t>
            </a:r>
            <a:endParaRPr lang="en-GB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Giải Biểu đồ tranh Toán 2 Chân trời sáng t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7731"/>
            <a:ext cx="4842108" cy="5368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án lớp 4 Chân trời sáng tạo Bài 17: Biểu đồ cột (trang 39, 40, 41, 42) |  Giải Toán lớ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31831"/>
            <a:ext cx="5060385" cy="5389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5 Bài tập Biểu đồ hình quạt lớp 5 (có đáp á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696" y="2476500"/>
            <a:ext cx="5489104" cy="5434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392354" y="8261286"/>
            <a:ext cx="3886200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Biểu</a:t>
            </a:r>
            <a:r>
              <a:rPr lang="en-US" sz="414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đồ</a:t>
            </a:r>
            <a:r>
              <a:rPr lang="en-US" sz="414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tranh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00899" y="8261286"/>
            <a:ext cx="3886200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Biểu</a:t>
            </a:r>
            <a:r>
              <a:rPr lang="en-US" sz="414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đồ</a:t>
            </a:r>
            <a:r>
              <a:rPr lang="en-US" sz="414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cột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009444" y="8261286"/>
            <a:ext cx="3886200" cy="729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Biểu</a:t>
            </a:r>
            <a:r>
              <a:rPr lang="en-US" sz="414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đồ</a:t>
            </a:r>
            <a:r>
              <a:rPr lang="en-US" sz="4141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141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quạt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61" y="-114300"/>
            <a:ext cx="18332261" cy="133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9122" y="-514350"/>
            <a:ext cx="20011459" cy="1543050"/>
            <a:chOff x="0" y="0"/>
            <a:chExt cx="5270508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09122" y="9258300"/>
            <a:ext cx="20011459" cy="1543050"/>
            <a:chOff x="0" y="0"/>
            <a:chExt cx="5270508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70508" cy="406400"/>
            </a:xfrm>
            <a:custGeom>
              <a:avLst/>
              <a:gdLst/>
              <a:ahLst/>
              <a:cxnLst/>
              <a:rect l="l" t="t" r="r" b="b"/>
              <a:pathLst>
                <a:path w="5270508" h="406400">
                  <a:moveTo>
                    <a:pt x="0" y="0"/>
                  </a:moveTo>
                  <a:lnTo>
                    <a:pt x="5270508" y="0"/>
                  </a:lnTo>
                  <a:lnTo>
                    <a:pt x="5270508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BC552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705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200" y="1531662"/>
            <a:ext cx="5715000" cy="8504179"/>
          </a:xfrm>
          <a:custGeom>
            <a:avLst/>
            <a:gdLst/>
            <a:ahLst/>
            <a:cxnLst/>
            <a:rect l="l" t="t" r="r" b="b"/>
            <a:pathLst>
              <a:path w="6820988" h="10180579">
                <a:moveTo>
                  <a:pt x="0" y="0"/>
                </a:moveTo>
                <a:lnTo>
                  <a:pt x="6820988" y="0"/>
                </a:lnTo>
                <a:lnTo>
                  <a:pt x="6820988" y="10180579"/>
                </a:lnTo>
                <a:lnTo>
                  <a:pt x="0" y="101805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943100"/>
            <a:ext cx="12601524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0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325" y="168442"/>
            <a:ext cx="17891234" cy="9894100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800" y="190500"/>
            <a:ext cx="1766235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Trong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thời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gian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trải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nghiệm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quy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trình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đóng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gói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thanh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long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xuất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khẩu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Rô-bốt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tham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gia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cân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và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phân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loại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các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quả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thanh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long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theo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cân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nặng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từ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300 g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đến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380 g,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từ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381 g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đến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460 g,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từ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461 g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đến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600 g.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7897"/>
          <a:stretch/>
        </p:blipFill>
        <p:spPr>
          <a:xfrm>
            <a:off x="2514600" y="2324100"/>
            <a:ext cx="12420600" cy="49245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325" y="6888659"/>
            <a:ext cx="176623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Sau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đó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,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Rô-bốt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lập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bảng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số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liệu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như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en-US" sz="44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sau</a:t>
            </a:r>
            <a:r>
              <a:rPr lang="en-US" sz="44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897312"/>
              </p:ext>
            </p:extLst>
          </p:nvPr>
        </p:nvGraphicFramePr>
        <p:xfrm>
          <a:off x="677504" y="7780020"/>
          <a:ext cx="16992875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0983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4125981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4326744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4609167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(300 g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380 g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 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(381 g </a:t>
                      </a:r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460 g)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(461 g </a:t>
                      </a:r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600 g)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43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32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55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447174"/>
            <a:ext cx="17433484" cy="9448800"/>
            <a:chOff x="0" y="-38100"/>
            <a:chExt cx="4607596" cy="2514080"/>
          </a:xfrm>
        </p:grpSpPr>
        <p:sp>
          <p:nvSpPr>
            <p:cNvPr id="3" name="Freeform 3"/>
            <p:cNvSpPr/>
            <p:nvPr/>
          </p:nvSpPr>
          <p:spPr>
            <a:xfrm>
              <a:off x="0" y="-38100"/>
              <a:ext cx="4607596" cy="2514080"/>
            </a:xfrm>
            <a:custGeom>
              <a:avLst/>
              <a:gdLst/>
              <a:ahLst/>
              <a:cxnLst/>
              <a:rect l="l" t="t" r="r" b="b"/>
              <a:pathLst>
                <a:path w="4607596" h="2475980">
                  <a:moveTo>
                    <a:pt x="0" y="0"/>
                  </a:moveTo>
                  <a:lnTo>
                    <a:pt x="4607596" y="0"/>
                  </a:lnTo>
                  <a:lnTo>
                    <a:pt x="4607596" y="2475980"/>
                  </a:lnTo>
                  <a:lnTo>
                    <a:pt x="0" y="247598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596" cy="2514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982441" y="2933700"/>
            <a:ext cx="166717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–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Đọc bảng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số liệu và trả lời các câu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hỏi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: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  <a:cs typeface="Balsamiq Sans"/>
              <a:sym typeface="Balsamiq Sans"/>
            </a:endParaRP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+ Dựa vào cân nặng, người ta chia thanh long thành mấy loại? Đó là những loại nào?</a:t>
            </a:r>
          </a:p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+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R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ô –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bốt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cân </a:t>
            </a:r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và phân loại được bao nhiêu quả thanh long mỗi </a:t>
            </a:r>
            <a:r>
              <a:rPr lang="vi-VN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loại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  <a:cs typeface="Balsamiq Sans"/>
                <a:sym typeface="Balsamiq Sans"/>
              </a:rPr>
              <a:t>?</a:t>
            </a:r>
            <a:endParaRPr lang="en-GB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27819"/>
              </p:ext>
            </p:extLst>
          </p:nvPr>
        </p:nvGraphicFramePr>
        <p:xfrm>
          <a:off x="982441" y="7094220"/>
          <a:ext cx="1638299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9900">
                  <a:extLst>
                    <a:ext uri="{9D8B030D-6E8A-4147-A177-3AD203B41FA5}">
                      <a16:colId xmlns:a16="http://schemas.microsoft.com/office/drawing/2014/main" val="823368579"/>
                    </a:ext>
                  </a:extLst>
                </a:gridCol>
                <a:gridCol w="3977899">
                  <a:extLst>
                    <a:ext uri="{9D8B030D-6E8A-4147-A177-3AD203B41FA5}">
                      <a16:colId xmlns:a16="http://schemas.microsoft.com/office/drawing/2014/main" val="1210106828"/>
                    </a:ext>
                  </a:extLst>
                </a:gridCol>
                <a:gridCol w="4171457">
                  <a:extLst>
                    <a:ext uri="{9D8B030D-6E8A-4147-A177-3AD203B41FA5}">
                      <a16:colId xmlns:a16="http://schemas.microsoft.com/office/drawing/2014/main" val="452471898"/>
                    </a:ext>
                  </a:extLst>
                </a:gridCol>
                <a:gridCol w="4443743">
                  <a:extLst>
                    <a:ext uri="{9D8B030D-6E8A-4147-A177-3AD203B41FA5}">
                      <a16:colId xmlns:a16="http://schemas.microsoft.com/office/drawing/2014/main" val="3192431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(300 g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380 g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 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(381 g </a:t>
                      </a:r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460 g)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(461 g </a:t>
                      </a:r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600 g)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8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GB" sz="40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GB" sz="40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D2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43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  <a:endParaRPr lang="en-GB" sz="4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9E6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247099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362" y="515815"/>
            <a:ext cx="7699915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930</Words>
  <Application>Microsoft Office PowerPoint</Application>
  <PresentationFormat>Custom</PresentationFormat>
  <Paragraphs>144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Apricots</vt:lpstr>
      <vt:lpstr>One Little Font</vt:lpstr>
      <vt:lpstr>#9Slide06 Stephen Type</vt:lpstr>
      <vt:lpstr>Times New Roman</vt:lpstr>
      <vt:lpstr>Balsamiq Sans</vt:lpstr>
      <vt:lpstr>Calibri</vt:lpstr>
      <vt:lpstr>Arial</vt:lpstr>
      <vt:lpstr>Cambria</vt:lpstr>
      <vt:lpstr>SVN-Newton</vt:lpstr>
      <vt:lpstr>#9Slide06 SVNDope Script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thuthap,phanloai,sapxepsolieu</dc:title>
  <cp:lastModifiedBy>Laptop T&amp;T</cp:lastModifiedBy>
  <cp:revision>22</cp:revision>
  <dcterms:created xsi:type="dcterms:W3CDTF">2006-08-16T00:00:00Z</dcterms:created>
  <dcterms:modified xsi:type="dcterms:W3CDTF">2025-03-15T02:30:43Z</dcterms:modified>
  <dc:identifier>DAGhOi8IFjE</dc:identifier>
</cp:coreProperties>
</file>