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8" r:id="rId4"/>
    <p:sldId id="276" r:id="rId5"/>
    <p:sldId id="266" r:id="rId6"/>
    <p:sldId id="269" r:id="rId7"/>
    <p:sldId id="260" r:id="rId8"/>
    <p:sldId id="271" r:id="rId9"/>
    <p:sldId id="275" r:id="rId10"/>
    <p:sldId id="270" r:id="rId11"/>
    <p:sldId id="414" r:id="rId12"/>
    <p:sldId id="267" r:id="rId13"/>
    <p:sldId id="272" r:id="rId14"/>
    <p:sldId id="262" r:id="rId15"/>
    <p:sldId id="263" r:id="rId16"/>
    <p:sldId id="264" r:id="rId17"/>
    <p:sldId id="4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098"/>
    <a:srgbClr val="96C7E6"/>
    <a:srgbClr val="ED5F72"/>
    <a:srgbClr val="00B59C"/>
    <a:srgbClr val="8FA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3FD29E-8D47-5CC4-EF3D-4C3251A4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FF1C-B8AF-A820-5669-066A02924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84796-7696-19FC-0853-5A8614D8C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23B2-3912-44D9-AC5A-D1F2EC9F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5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1464-DF13-4155-A874-33D73FADB7A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385C-1656-4D54-BD77-B5648B9D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https://youtu.be/NF2J7Xj_EY0?si=N6BnSKjDZB36AUKz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9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14FF-2F55-2454-E32C-3B749D67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9AEF4-1572-11A4-7BA2-DDAE70DD5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CB3BF-16DF-4A01-3662-5E1E4E1F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0B50-C407-EFA8-659F-E0536F586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4036-91A9-341A-4754-C964F538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FE0CF-7E7A-3D4B-A6F3-5C1B50C3F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55023-CECB-92BF-79BA-52D205101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532E1-6DA6-70C7-082E-34267E09F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0385C-1656-4D54-BD77-B5648B9D3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47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9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6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3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48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1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7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6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8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1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8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8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9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7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9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2C9060C-F1CF-53F2-0E82-6E798C2B4C0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EB73D2-B3FC-ABDA-D0AA-D0F89E650AB2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C07C5-7904-D4C2-0005-4CD54C81FD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53F18-0B17-682A-6075-F088DA8981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EAE93-2BB5-B0CC-1D03-7EB26BAC93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75C62-F162-7F0A-70C5-839D454DA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2652CA-2C3B-F590-CB5C-6EA564A57E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7C1459-7B62-5942-88BC-3B46FE52599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8E9874-FCBE-0B3F-C9D7-5ADF92EBBD3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3/15/2025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  <p:pic>
        <p:nvPicPr>
          <p:cNvPr id="22" name="Hình ảnh 31">
            <a:extLst>
              <a:ext uri="{FF2B5EF4-FFF2-40B4-BE49-F238E27FC236}">
                <a16:creationId xmlns:a16="http://schemas.microsoft.com/office/drawing/2014/main" id="{30C8F15C-07A0-3A8E-FA19-C854DE372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57326" y="-9082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29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sv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38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8.svg"/><Relationship Id="rId4" Type="http://schemas.openxmlformats.org/officeDocument/2006/relationships/image" Target="../media/image31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sv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1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6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1.sv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8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image" Target="../media/image7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71.svg"/><Relationship Id="rId15" Type="http://schemas.openxmlformats.org/officeDocument/2006/relationships/image" Target="../media/image75.svg"/><Relationship Id="rId10" Type="http://schemas.openxmlformats.org/officeDocument/2006/relationships/image" Target="../media/image25.png"/><Relationship Id="rId4" Type="http://schemas.openxmlformats.org/officeDocument/2006/relationships/image" Target="../media/image48.png"/><Relationship Id="rId9" Type="http://schemas.openxmlformats.org/officeDocument/2006/relationships/image" Target="../media/image48.sv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sv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sv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8.svg"/><Relationship Id="rId10" Type="http://schemas.openxmlformats.org/officeDocument/2006/relationships/image" Target="../media/image51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8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78" y="-55718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78849" y="-41718"/>
            <a:ext cx="8022928" cy="6899718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1" y="0"/>
                </a:lnTo>
                <a:lnTo>
                  <a:pt x="12034391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-2722460" y="5103606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09"/>
                </a:lnTo>
                <a:lnTo>
                  <a:pt x="0" y="345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685800" y="3463936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1069509" y="4560511"/>
            <a:ext cx="2580967" cy="2345454"/>
          </a:xfrm>
          <a:custGeom>
            <a:avLst/>
            <a:gdLst/>
            <a:ahLst/>
            <a:cxnLst/>
            <a:rect l="l" t="t" r="r" b="b"/>
            <a:pathLst>
              <a:path w="3871451" h="3518181">
                <a:moveTo>
                  <a:pt x="0" y="0"/>
                </a:moveTo>
                <a:lnTo>
                  <a:pt x="3871451" y="0"/>
                </a:lnTo>
                <a:lnTo>
                  <a:pt x="3871451" y="3518181"/>
                </a:lnTo>
                <a:lnTo>
                  <a:pt x="0" y="35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>
            <a:off x="6843675" y="1178979"/>
            <a:ext cx="5249604" cy="5849141"/>
          </a:xfrm>
          <a:custGeom>
            <a:avLst/>
            <a:gdLst/>
            <a:ahLst/>
            <a:cxnLst/>
            <a:rect l="l" t="t" r="r" b="b"/>
            <a:pathLst>
              <a:path w="7874406" h="8773711">
                <a:moveTo>
                  <a:pt x="0" y="0"/>
                </a:moveTo>
                <a:lnTo>
                  <a:pt x="7874406" y="0"/>
                </a:lnTo>
                <a:lnTo>
                  <a:pt x="7874406" y="8773711"/>
                </a:lnTo>
                <a:lnTo>
                  <a:pt x="0" y="87737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EEC4BA-550C-C641-8781-AF46C71B41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2" y="113083"/>
            <a:ext cx="1594586" cy="15945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918999-0F69-E875-6E5F-A78CF10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516" t="16356" r="10900" b="21156"/>
          <a:stretch/>
        </p:blipFill>
        <p:spPr>
          <a:xfrm>
            <a:off x="2876759" y="1586253"/>
            <a:ext cx="5684984" cy="2746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49" y="-1217968"/>
            <a:ext cx="11309060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080E8-125C-B05F-48BF-4330457F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0E241C-4243-99E4-6341-5DF58EDF355D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AA0754-CA12-318A-12AD-2826DA96D086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9E3EBE9-83F0-F2CE-9B3D-58DCA4D1A4E3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B14B87-F7CB-A2D3-43BE-7CC4EC63C695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E08BB62-CCD3-9F7C-2705-01B30EFE04DD}"/>
              </a:ext>
            </a:extLst>
          </p:cNvPr>
          <p:cNvSpPr txBox="1"/>
          <p:nvPr/>
        </p:nvSpPr>
        <p:spPr>
          <a:xfrm>
            <a:off x="2200823" y="1217910"/>
            <a:ext cx="9102571" cy="147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vi-VN" sz="4500" dirty="0">
                <a:solidFill>
                  <a:srgbClr val="531139"/>
                </a:solidFill>
                <a:latin typeface="Cambria Bold"/>
              </a:rPr>
              <a:t>Trao đổi với bạn về ý nghĩa của bài ca dao hoặc bài thơ mà em đã đọc.</a:t>
            </a:r>
            <a:endParaRPr lang="en-US" sz="4500" dirty="0">
              <a:solidFill>
                <a:srgbClr val="531139"/>
              </a:solidFill>
              <a:latin typeface="Cambria Bold"/>
            </a:endParaRP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4A111E-4F72-5A55-0064-AF552E792E14}"/>
              </a:ext>
            </a:extLst>
          </p:cNvPr>
          <p:cNvSpPr/>
          <p:nvPr/>
        </p:nvSpPr>
        <p:spPr>
          <a:xfrm>
            <a:off x="4500248" y="3143460"/>
            <a:ext cx="4228162" cy="3212808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9BDC1-72FF-33F0-83C0-1112582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" y="286133"/>
            <a:ext cx="19265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295A3-4C38-A34A-A7F2-D9A779BCD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356" y="-739174"/>
            <a:ext cx="1149805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4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6293770" y="961290"/>
            <a:ext cx="5352149" cy="4486075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5410496" y="5536574"/>
            <a:ext cx="1487114" cy="812336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B310F5-66F9-FA59-9307-D47CA47D38F9}"/>
              </a:ext>
            </a:extLst>
          </p:cNvPr>
          <p:cNvGrpSpPr/>
          <p:nvPr/>
        </p:nvGrpSpPr>
        <p:grpSpPr>
          <a:xfrm>
            <a:off x="685800" y="961290"/>
            <a:ext cx="5352149" cy="4486075"/>
            <a:chOff x="685800" y="961290"/>
            <a:chExt cx="5352149" cy="4486075"/>
          </a:xfrm>
        </p:grpSpPr>
        <p:sp>
          <p:nvSpPr>
            <p:cNvPr id="3" name="Freeform 3"/>
            <p:cNvSpPr/>
            <p:nvPr/>
          </p:nvSpPr>
          <p:spPr>
            <a:xfrm>
              <a:off x="685800" y="961290"/>
              <a:ext cx="5352149" cy="4486075"/>
            </a:xfrm>
            <a:custGeom>
              <a:avLst/>
              <a:gdLst/>
              <a:ahLst/>
              <a:cxnLst/>
              <a:rect l="l" t="t" r="r" b="b"/>
              <a:pathLst>
                <a:path w="8028224" h="6729112">
                  <a:moveTo>
                    <a:pt x="0" y="0"/>
                  </a:moveTo>
                  <a:lnTo>
                    <a:pt x="8028224" y="0"/>
                  </a:lnTo>
                  <a:lnTo>
                    <a:pt x="8028224" y="6729112"/>
                  </a:lnTo>
                  <a:lnTo>
                    <a:pt x="0" y="672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29545" y="1736229"/>
              <a:ext cx="4854265" cy="3016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vi-VN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cho người thân nghe đoạn văn thể hiện tình cảm, cảm xúc về một sự việc mà em đã viết.</a:t>
              </a:r>
              <a:endParaRPr lang="en-US" sz="38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312053" y="4578848"/>
            <a:ext cx="6667732" cy="2279152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81C8D-6D0A-3402-568E-2231388202C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12" y="4406997"/>
            <a:ext cx="5032414" cy="3071489"/>
          </a:xfrm>
          <a:prstGeom prst="rect">
            <a:avLst/>
          </a:prstGeom>
        </p:spPr>
      </p:pic>
      <p:sp>
        <p:nvSpPr>
          <p:cNvPr id="10" name="Freeform 25">
            <a:extLst>
              <a:ext uri="{FF2B5EF4-FFF2-40B4-BE49-F238E27FC236}">
                <a16:creationId xmlns:a16="http://schemas.microsoft.com/office/drawing/2014/main" id="{0458CC6A-E8ED-290A-974A-9783290EDA78}"/>
              </a:ext>
            </a:extLst>
          </p:cNvPr>
          <p:cNvSpPr/>
          <p:nvPr/>
        </p:nvSpPr>
        <p:spPr>
          <a:xfrm>
            <a:off x="2403941" y="289300"/>
            <a:ext cx="6968657" cy="751328"/>
          </a:xfrm>
          <a:custGeom>
            <a:avLst/>
            <a:gdLst/>
            <a:ahLst/>
            <a:cxnLst/>
            <a:rect l="l" t="t" r="r" b="b"/>
            <a:pathLst>
              <a:path w="2736421" h="749111">
                <a:moveTo>
                  <a:pt x="44277" y="0"/>
                </a:moveTo>
                <a:lnTo>
                  <a:pt x="2692144" y="0"/>
                </a:lnTo>
                <a:cubicBezTo>
                  <a:pt x="2703887" y="0"/>
                  <a:pt x="2715149" y="4665"/>
                  <a:pt x="2723453" y="12968"/>
                </a:cubicBezTo>
                <a:cubicBezTo>
                  <a:pt x="2731757" y="21272"/>
                  <a:pt x="2736421" y="32534"/>
                  <a:pt x="2736421" y="44277"/>
                </a:cubicBezTo>
                <a:lnTo>
                  <a:pt x="2736421" y="704834"/>
                </a:lnTo>
                <a:cubicBezTo>
                  <a:pt x="2736421" y="716577"/>
                  <a:pt x="2731757" y="727839"/>
                  <a:pt x="2723453" y="736143"/>
                </a:cubicBezTo>
                <a:cubicBezTo>
                  <a:pt x="2715149" y="744446"/>
                  <a:pt x="2703887" y="749111"/>
                  <a:pt x="2692144" y="749111"/>
                </a:cubicBezTo>
                <a:lnTo>
                  <a:pt x="44277" y="749111"/>
                </a:lnTo>
                <a:cubicBezTo>
                  <a:pt x="32534" y="749111"/>
                  <a:pt x="21272" y="744446"/>
                  <a:pt x="12968" y="736143"/>
                </a:cubicBezTo>
                <a:cubicBezTo>
                  <a:pt x="4665" y="727839"/>
                  <a:pt x="0" y="716577"/>
                  <a:pt x="0" y="704834"/>
                </a:cubicBezTo>
                <a:lnTo>
                  <a:pt x="0" y="44277"/>
                </a:lnTo>
                <a:cubicBezTo>
                  <a:pt x="0" y="32534"/>
                  <a:pt x="4665" y="21272"/>
                  <a:pt x="12968" y="12968"/>
                </a:cubicBezTo>
                <a:cubicBezTo>
                  <a:pt x="21272" y="4665"/>
                  <a:pt x="32534" y="0"/>
                  <a:pt x="44277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SG"/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66031DBD-5A28-FD42-0C12-5FAA2C729965}"/>
              </a:ext>
            </a:extLst>
          </p:cNvPr>
          <p:cNvSpPr txBox="1"/>
          <p:nvPr/>
        </p:nvSpPr>
        <p:spPr>
          <a:xfrm>
            <a:off x="2307973" y="331787"/>
            <a:ext cx="70646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B20F477-0611-CCA9-963F-8DA9300DDC75}"/>
              </a:ext>
            </a:extLst>
          </p:cNvPr>
          <p:cNvSpPr txBox="1"/>
          <p:nvPr/>
        </p:nvSpPr>
        <p:spPr>
          <a:xfrm>
            <a:off x="6753659" y="1968886"/>
            <a:ext cx="4752541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7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thuộc lòng một bài ca dao, bài thơ em yêu thích về quê hương, đất nước.</a:t>
            </a:r>
            <a:endParaRPr lang="en-US" sz="3700" b="1" dirty="0">
              <a:solidFill>
                <a:srgbClr val="CB564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28825" y="465299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776436" y="5916961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AD0803-CDB7-3921-707C-2C28BD16976D}"/>
              </a:ext>
            </a:extLst>
          </p:cNvPr>
          <p:cNvGrpSpPr/>
          <p:nvPr/>
        </p:nvGrpSpPr>
        <p:grpSpPr>
          <a:xfrm>
            <a:off x="1765825" y="1760256"/>
            <a:ext cx="8763000" cy="3933758"/>
            <a:chOff x="1765825" y="1760256"/>
            <a:chExt cx="8763000" cy="3933758"/>
          </a:xfrm>
        </p:grpSpPr>
        <p:sp>
          <p:nvSpPr>
            <p:cNvPr id="3" name="Freeform 3"/>
            <p:cNvSpPr/>
            <p:nvPr/>
          </p:nvSpPr>
          <p:spPr>
            <a:xfrm>
              <a:off x="1765825" y="1760256"/>
              <a:ext cx="8763000" cy="3933758"/>
            </a:xfrm>
            <a:custGeom>
              <a:avLst/>
              <a:gdLst/>
              <a:ahLst/>
              <a:cxnLst/>
              <a:rect l="l" t="t" r="r" b="b"/>
              <a:pathLst>
                <a:path w="16230600" h="11523726">
                  <a:moveTo>
                    <a:pt x="0" y="0"/>
                  </a:moveTo>
                  <a:lnTo>
                    <a:pt x="16230600" y="0"/>
                  </a:lnTo>
                  <a:lnTo>
                    <a:pt x="16230600" y="11523726"/>
                  </a:lnTo>
                  <a:lnTo>
                    <a:pt x="0" y="1152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8B34677C-ED86-B0A1-8CAE-41B931849DBC}"/>
                </a:ext>
              </a:extLst>
            </p:cNvPr>
            <p:cNvSpPr txBox="1"/>
            <p:nvPr/>
          </p:nvSpPr>
          <p:spPr>
            <a:xfrm>
              <a:off x="2227091" y="2412658"/>
              <a:ext cx="3182112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A61FCC0-2275-1EB7-A2AC-790AE1932447}"/>
                </a:ext>
              </a:extLst>
            </p:cNvPr>
            <p:cNvSpPr txBox="1"/>
            <p:nvPr/>
          </p:nvSpPr>
          <p:spPr>
            <a:xfrm>
              <a:off x="6917144" y="2413337"/>
              <a:ext cx="2799939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619B314-6483-C5EE-F8D6-C91CA029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893" y="-117561"/>
            <a:ext cx="4779678" cy="235326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03F43D63-0823-5EC8-64AC-181177027DCE}"/>
              </a:ext>
            </a:extLst>
          </p:cNvPr>
          <p:cNvSpPr/>
          <p:nvPr/>
        </p:nvSpPr>
        <p:spPr>
          <a:xfrm>
            <a:off x="7827264" y="3913632"/>
            <a:ext cx="3779639" cy="247906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975104" y="1225295"/>
            <a:ext cx="9069132" cy="555304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990881" y="1225295"/>
            <a:ext cx="8805451" cy="545144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796010" y="1232052"/>
            <a:ext cx="1963346" cy="1435723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9965989" y="3349349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15468D6-73E2-82AA-466C-7F230C15B35A}"/>
              </a:ext>
            </a:extLst>
          </p:cNvPr>
          <p:cNvSpPr/>
          <p:nvPr/>
        </p:nvSpPr>
        <p:spPr>
          <a:xfrm>
            <a:off x="0" y="4662431"/>
            <a:ext cx="4652076" cy="2557938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85F64-3A1E-370B-91A8-D994B8EFAC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7714" y="1545803"/>
            <a:ext cx="9973920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FE936-620B-1159-F6CD-5ADDF38316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57" y="-700960"/>
            <a:ext cx="11790686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ỌN LỬA THÉP (MỘT VÒNG VIỆT NAM) - CA SĨ TÙNG DƯƠNG - OFFICIAL MV AI BY PAULDOLLY">
            <a:hlinkClick r:id="" action="ppaction://media"/>
            <a:extLst>
              <a:ext uri="{FF2B5EF4-FFF2-40B4-BE49-F238E27FC236}">
                <a16:creationId xmlns:a16="http://schemas.microsoft.com/office/drawing/2014/main" id="{C2F82E09-FB4E-289A-570B-6DA3C8F53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61" y="345687"/>
            <a:ext cx="11703678" cy="58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1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FE328-6803-FA0A-960B-63493EEB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BDEE55-E39E-2599-D1B9-3AA21452F95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F3DA04-4DC5-E8D4-B089-694E04BEEC8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F2DC6F-0578-7686-D7CB-CA4A8D909AB7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DDE32AC-9A55-12D6-FB24-3C5A98E33322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AA1BA1-0D3C-76F3-64ED-D9D5C3190C36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0D4873-DBF4-B3B4-08FA-EE8ABC185F16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EF68E5-DA8B-B10D-4A9C-88EAB81529C7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72C2D-B8DA-F3DE-994D-EDA83965F2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39" y="-692089"/>
            <a:ext cx="114675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8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E5AE2-F7B0-E8BE-77CB-D4BC9E5F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0C6AD4-566A-6EF9-A171-171F56AB87A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40777E2-0D34-7857-24A1-150A2A2B70D5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F992BE-F11E-323E-764E-757DA63E2E2D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83D1B2-7753-07E1-602A-571F3D36448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809F87-D0A6-C3CE-FCBE-A933F6FE1A68}"/>
              </a:ext>
            </a:extLst>
          </p:cNvPr>
          <p:cNvSpPr txBox="1"/>
          <p:nvPr/>
        </p:nvSpPr>
        <p:spPr>
          <a:xfrm>
            <a:off x="1206092" y="578757"/>
            <a:ext cx="1028142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500" b="1" dirty="0">
                <a:solidFill>
                  <a:srgbClr val="5311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bài ca dao hoặc bài thơ về quê hương, đất nước theo một trong các chủ đề dưới đây:</a:t>
            </a:r>
            <a:endParaRPr lang="en-US" sz="3500" b="1" dirty="0">
              <a:solidFill>
                <a:srgbClr val="5311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4CC88-F710-2B22-D0BE-F3E3A797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7850" y="329856"/>
            <a:ext cx="2117691" cy="170630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1960747-5985-1E38-0FEB-673E73411426}"/>
              </a:ext>
            </a:extLst>
          </p:cNvPr>
          <p:cNvSpPr/>
          <p:nvPr/>
        </p:nvSpPr>
        <p:spPr>
          <a:xfrm>
            <a:off x="8342431" y="1615649"/>
            <a:ext cx="3767254" cy="4818459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9D613-7771-4B1B-1756-D5E023E5EF4B}"/>
              </a:ext>
            </a:extLst>
          </p:cNvPr>
          <p:cNvSpPr txBox="1"/>
          <p:nvPr/>
        </p:nvSpPr>
        <p:spPr>
          <a:xfrm>
            <a:off x="503125" y="2008602"/>
            <a:ext cx="78393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Ca ngợi những người có công xây dựng quê hương, đất nước giàu đẹp. </a:t>
            </a:r>
          </a:p>
          <a:p>
            <a:pPr algn="just"/>
            <a:r>
              <a:rPr 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Biết ơn những người có công bảo vệ Tổ quốc. </a:t>
            </a:r>
          </a:p>
          <a:p>
            <a:pPr algn="just"/>
            <a:r>
              <a:rPr 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Bảy tỏ tình yêu, niềm tự hào đối với vẻ đẹp của quê hương, đất nước. </a:t>
            </a:r>
            <a:endParaRPr lang="en-SG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66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44BE8-D826-5DA3-4E19-F7C56A193CC4}"/>
              </a:ext>
            </a:extLst>
          </p:cNvPr>
          <p:cNvGrpSpPr/>
          <p:nvPr/>
        </p:nvGrpSpPr>
        <p:grpSpPr>
          <a:xfrm>
            <a:off x="711599" y="1620462"/>
            <a:ext cx="9184879" cy="4771184"/>
            <a:chOff x="603504" y="1392930"/>
            <a:chExt cx="8707247" cy="4771184"/>
          </a:xfrm>
        </p:grpSpPr>
        <p:grpSp>
          <p:nvGrpSpPr>
            <p:cNvPr id="3" name="Group 3"/>
            <p:cNvGrpSpPr/>
            <p:nvPr/>
          </p:nvGrpSpPr>
          <p:grpSpPr>
            <a:xfrm>
              <a:off x="603504" y="1392930"/>
              <a:ext cx="8174736" cy="4771184"/>
              <a:chOff x="0" y="0"/>
              <a:chExt cx="1541211" cy="1286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896923" y="2239639"/>
              <a:ext cx="8413828" cy="30777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 năm còn mãi sử xanh</a:t>
              </a:r>
            </a:p>
            <a:p>
              <a:pPr algn="just" defTabSz="609630"/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Vua Lý Thái Tổ dời thành lập đô</a:t>
              </a:r>
            </a:p>
            <a:p>
              <a:pPr algn="just" defTabSz="609630"/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Về Thăng Long dựng cơ đồ</a:t>
              </a:r>
            </a:p>
            <a:p>
              <a:pPr algn="just" defTabSz="609630"/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Thiên thu bền vững thủ đô Lạc Hồng.</a:t>
              </a:r>
            </a:p>
            <a:p>
              <a:pPr algn="just" defTabSz="609630"/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						(Ca dao)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FEB38-F6D0-BC43-2B1A-B6B8CFA05582}"/>
              </a:ext>
            </a:extLst>
          </p:cNvPr>
          <p:cNvGrpSpPr/>
          <p:nvPr/>
        </p:nvGrpSpPr>
        <p:grpSpPr>
          <a:xfrm>
            <a:off x="3518625" y="1206585"/>
            <a:ext cx="3034876" cy="789541"/>
            <a:chOff x="375203" y="449635"/>
            <a:chExt cx="9582082" cy="789541"/>
          </a:xfrm>
        </p:grpSpPr>
        <p:grpSp>
          <p:nvGrpSpPr>
            <p:cNvPr id="24" name="Group 24"/>
            <p:cNvGrpSpPr/>
            <p:nvPr/>
          </p:nvGrpSpPr>
          <p:grpSpPr>
            <a:xfrm>
              <a:off x="375203" y="449635"/>
              <a:ext cx="9582082" cy="789541"/>
              <a:chOff x="-25774" y="-38100"/>
              <a:chExt cx="2762195" cy="7872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25774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VÍ DỤ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43D4A95-0551-1160-F104-F74AB52AC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24465">
            <a:off x="9376648" y="3019172"/>
            <a:ext cx="3310613" cy="4046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2F3D-52F9-B2F7-C848-75BBE39C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DA153A-4E80-2651-1D71-5729C1E54ABB}"/>
              </a:ext>
            </a:extLst>
          </p:cNvPr>
          <p:cNvSpPr/>
          <p:nvPr/>
        </p:nvSpPr>
        <p:spPr>
          <a:xfrm>
            <a:off x="-1" y="-156797"/>
            <a:ext cx="12192001" cy="664873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F2C933B-8324-18D7-88B2-C2CF3D2A3F1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C5FC0-A0FA-090E-6DF3-C9A028F2AAC6}"/>
              </a:ext>
            </a:extLst>
          </p:cNvPr>
          <p:cNvGrpSpPr/>
          <p:nvPr/>
        </p:nvGrpSpPr>
        <p:grpSpPr>
          <a:xfrm>
            <a:off x="347472" y="248956"/>
            <a:ext cx="10982008" cy="5885866"/>
            <a:chOff x="347472" y="1241875"/>
            <a:chExt cx="9774576" cy="525006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BB0A2CB-998D-AEE1-3363-AB7D807FC03B}"/>
                </a:ext>
              </a:extLst>
            </p:cNvPr>
            <p:cNvGrpSpPr/>
            <p:nvPr/>
          </p:nvGrpSpPr>
          <p:grpSpPr>
            <a:xfrm>
              <a:off x="347472" y="1241875"/>
              <a:ext cx="9006888" cy="5250065"/>
              <a:chOff x="0" y="-38100"/>
              <a:chExt cx="1694309" cy="132421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BD7DE3B-AC8C-8D09-7490-0D4F0F16FB57}"/>
                  </a:ext>
                </a:extLst>
              </p:cNvPr>
              <p:cNvSpPr/>
              <p:nvPr/>
            </p:nvSpPr>
            <p:spPr>
              <a:xfrm>
                <a:off x="0" y="0"/>
                <a:ext cx="1694309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FA2CB35A-3845-236C-F6B4-FA950F2590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6786047-E7C8-8A59-599A-8BF12DB49A70}"/>
                </a:ext>
              </a:extLst>
            </p:cNvPr>
            <p:cNvSpPr txBox="1"/>
            <p:nvPr/>
          </p:nvSpPr>
          <p:spPr>
            <a:xfrm>
              <a:off x="747212" y="1842279"/>
              <a:ext cx="9374836" cy="4200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 tôi ở vốn làm nghề chài lưới: 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 bao vây, cách biển nửa ngày sông.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trời trong, gió nhẹ, sớm mai hồng,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 trai tráng bơi thuyền đi đánh cá: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 thuyền nhẹ băng như con tuấn mã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Phăng mái chèo, mạnh mẽ vượt trường giang.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 buồm giương to như mảnh hồn làng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Rướn thân trắng bao la thâu góp gió... </a:t>
              </a:r>
            </a:p>
            <a:p>
              <a:pPr algn="just" defTabSz="609630"/>
              <a:r>
                <a:rPr lang="vi-VN" sz="3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					(Tế Hanh, Quê hương)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45CBF2-E132-196A-FF20-F9717ECFEB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18"/>
          <a:stretch/>
        </p:blipFill>
        <p:spPr>
          <a:xfrm>
            <a:off x="8562681" y="418301"/>
            <a:ext cx="2952763" cy="32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6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E2648-36A5-072C-D506-06C93896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A373A6-D73C-678C-BBA8-99884BFF5A41}"/>
              </a:ext>
            </a:extLst>
          </p:cNvPr>
          <p:cNvSpPr/>
          <p:nvPr/>
        </p:nvSpPr>
        <p:spPr>
          <a:xfrm>
            <a:off x="-1" y="-156797"/>
            <a:ext cx="12192001" cy="664873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EE24116-83B7-AA2A-652C-F0C2F0BAF04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0A253-1326-807D-52FB-5E364DDAD98F}"/>
              </a:ext>
            </a:extLst>
          </p:cNvPr>
          <p:cNvGrpSpPr/>
          <p:nvPr/>
        </p:nvGrpSpPr>
        <p:grpSpPr>
          <a:xfrm>
            <a:off x="347472" y="174362"/>
            <a:ext cx="11423958" cy="6194108"/>
            <a:chOff x="347472" y="1152682"/>
            <a:chExt cx="9006888" cy="552501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951C4B2D-99F0-130D-1A63-F01C11FE5C9A}"/>
                </a:ext>
              </a:extLst>
            </p:cNvPr>
            <p:cNvGrpSpPr/>
            <p:nvPr/>
          </p:nvGrpSpPr>
          <p:grpSpPr>
            <a:xfrm>
              <a:off x="347472" y="1152682"/>
              <a:ext cx="9006888" cy="5525010"/>
              <a:chOff x="0" y="-60597"/>
              <a:chExt cx="1694309" cy="1393563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F2A11837-A061-9EF2-21A3-8BC465B000A6}"/>
                  </a:ext>
                </a:extLst>
              </p:cNvPr>
              <p:cNvSpPr/>
              <p:nvPr/>
            </p:nvSpPr>
            <p:spPr>
              <a:xfrm>
                <a:off x="0" y="-60597"/>
                <a:ext cx="1694309" cy="1393563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871F62B5-0E74-0C87-8811-5719A0E9A9B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F7F3F30A-AD33-41E7-8DFF-672042C51450}"/>
                </a:ext>
              </a:extLst>
            </p:cNvPr>
            <p:cNvSpPr txBox="1"/>
            <p:nvPr/>
          </p:nvSpPr>
          <p:spPr>
            <a:xfrm>
              <a:off x="622290" y="2546171"/>
              <a:ext cx="3654601" cy="3843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 </a:t>
              </a: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Nam đất nước ta ơi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Mênh mông biển lúa đâu trời đẹp hơn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Cánh </a:t>
              </a: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 bay lả rập rờn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Mây mờ che đỉnh Trường Sơn sớm 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chiều</a:t>
              </a:r>
              <a:r>
                <a:rPr lang="en-US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0" marR="0" lvl="0" indent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Quê </a:t>
              </a: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hương biết mấy thân yêu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 nhiêu đời đã chịu nhiều thương đau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</a:t>
              </a: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 vất vả in sâu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Gái trai cũng một áo nâu nhuộm 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bùn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Đất </a:t>
              </a: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nghèo nuôi những anh hùng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Chìm trong máu lửa lại vùng đứng lên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Đạp </a:t>
              </a: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quân thù xuống đất đen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vi-VN" sz="2000" b="0" i="0" dirty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Súng gươm vứt bỏ lại hiền như </a:t>
              </a:r>
              <a:r>
                <a:rPr lang="vi-VN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xưa</a:t>
              </a:r>
              <a:r>
                <a:rPr lang="en-US" sz="2000" b="0" i="0" dirty="0" smtClean="0">
                  <a:solidFill>
                    <a:srgbClr val="00264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1C6C2A-C56D-D989-E1B7-8265E7D5D625}"/>
              </a:ext>
            </a:extLst>
          </p:cNvPr>
          <p:cNvSpPr txBox="1"/>
          <p:nvPr/>
        </p:nvSpPr>
        <p:spPr>
          <a:xfrm>
            <a:off x="696040" y="820471"/>
            <a:ext cx="5276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 Nam </a:t>
            </a:r>
            <a:r>
              <a:rPr lang="en-SG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SG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SG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F169E26D-DB4B-7719-D6F7-A0CF23DBB8E0}"/>
              </a:ext>
            </a:extLst>
          </p:cNvPr>
          <p:cNvSpPr txBox="1"/>
          <p:nvPr/>
        </p:nvSpPr>
        <p:spPr>
          <a:xfrm>
            <a:off x="6806549" y="274357"/>
            <a:ext cx="495569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20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 Nam đất nắng chan hoà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0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thơm quả ngọt bốn mùa trời xanh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20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 đen cô gái long lanh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0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ai yêu trọn tấm tình thuỷ chung</a:t>
            </a:r>
            <a:r>
              <a:rPr lang="en-US" sz="20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 nghề của trăm vùng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 phương xa tới lạ lùng tìm xem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như có phép tiên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tre lá cũng dệt nghìn bài thơ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bâng khuâng những chuyến đò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đêm còn vọng câu hò Trương Chi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Đói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nghèo nên phải chia ly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Xót xa lòng kẻ rời quê lên 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ta nhớ núi 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đi ta nhớ dòng sông vỗ bờ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ruộng, nhớ khoai ngô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Bũa cơm rau muống quả cà giòn tan...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(Nguyễn Đình Thi)</a:t>
            </a:r>
          </a:p>
        </p:txBody>
      </p:sp>
    </p:spTree>
    <p:extLst>
      <p:ext uri="{BB962C8B-B14F-4D97-AF65-F5344CB8AC3E}">
        <p14:creationId xmlns:p14="http://schemas.microsoft.com/office/powerpoint/2010/main" val="2680404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EF0E3-26E1-D34C-DB4B-4EB3D35E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7DF4C1-DE92-B1FB-08FB-16E5D41D078C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D9A4031-1078-B981-794E-EFFC841A3224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2CCF77-9337-71E0-F1F8-EE9D58906BAA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B27A2D-9639-53DF-3626-F05FFD43D79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9A02-F0CF-7D70-A0BB-4EA1863FDDC9}"/>
              </a:ext>
            </a:extLst>
          </p:cNvPr>
          <p:cNvGrpSpPr/>
          <p:nvPr/>
        </p:nvGrpSpPr>
        <p:grpSpPr>
          <a:xfrm>
            <a:off x="2318825" y="344343"/>
            <a:ext cx="8198876" cy="1180499"/>
            <a:chOff x="2194027" y="169711"/>
            <a:chExt cx="8198876" cy="118049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7903B6-AC53-7C24-6540-38354CD29F9D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F9E0CBA-674C-5F98-187B-EA039DC9B63C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05F01E9-0832-FD8A-4FA8-1D20F2F69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829249"/>
              </p:ext>
            </p:extLst>
          </p:nvPr>
        </p:nvGraphicFramePr>
        <p:xfrm>
          <a:off x="786130" y="1805711"/>
          <a:ext cx="10619736" cy="4121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val="182406264"/>
                    </a:ext>
                  </a:extLst>
                </a:gridCol>
                <a:gridCol w="173736">
                  <a:extLst>
                    <a:ext uri="{9D8B030D-6E8A-4147-A177-3AD203B41FA5}">
                      <a16:colId xmlns:a16="http://schemas.microsoft.com/office/drawing/2014/main" val="3627170094"/>
                    </a:ext>
                  </a:extLst>
                </a:gridCol>
                <a:gridCol w="3346704">
                  <a:extLst>
                    <a:ext uri="{9D8B030D-6E8A-4147-A177-3AD203B41FA5}">
                      <a16:colId xmlns:a16="http://schemas.microsoft.com/office/drawing/2014/main" val="3339685418"/>
                    </a:ext>
                  </a:extLst>
                </a:gridCol>
              </a:tblGrid>
              <a:tr h="667772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739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 bài thơ hoặc chủ đề của bài ca dao:</a:t>
                      </a:r>
                      <a:endParaRPr lang="en-US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Ngày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đọc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dung</a:t>
                      </a:r>
                      <a:r>
                        <a:rPr lang="vi-VN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ý nghĩa của bài thơ hoặc bài ca dao:</a:t>
                      </a:r>
                      <a:endParaRPr lang="en-US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121258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câu thơ hoặc ca dao mà em yêu thích:</a:t>
                      </a:r>
                      <a:endParaRPr lang="en-US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Mức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độ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yêu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thích</a:t>
                      </a:r>
                      <a:r>
                        <a:rPr lang="en-US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  <a:r>
                        <a:rPr lang="vi-VN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03AB9A-E5E5-41D9-DB5C-042E1F78C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3" y="280999"/>
            <a:ext cx="1932599" cy="19265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C669EE-6CFC-76AC-0341-A014D7D82D8E}"/>
              </a:ext>
            </a:extLst>
          </p:cNvPr>
          <p:cNvSpPr/>
          <p:nvPr/>
        </p:nvSpPr>
        <p:spPr>
          <a:xfrm>
            <a:off x="4241800" y="2489200"/>
            <a:ext cx="571500" cy="736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DECF94-74A7-7EED-0504-8598ADAD6050}"/>
              </a:ext>
            </a:extLst>
          </p:cNvPr>
          <p:cNvSpPr/>
          <p:nvPr/>
        </p:nvSpPr>
        <p:spPr>
          <a:xfrm>
            <a:off x="7705461" y="3982102"/>
            <a:ext cx="529610" cy="1199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7260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296</Words>
  <Application>Microsoft Office PowerPoint</Application>
  <PresentationFormat>Widescreen</PresentationFormat>
  <Paragraphs>46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HoneyCream</vt:lpstr>
      <vt:lpstr>Arial</vt:lpstr>
      <vt:lpstr>Calibri</vt:lpstr>
      <vt:lpstr>Cambria</vt:lpstr>
      <vt:lpstr>Cambria Bold</vt:lpstr>
      <vt:lpstr>SVN-Newton</vt:lpstr>
      <vt:lpstr>Tahoma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MNT</dc:creator>
  <cp:keywords>MNT</cp:keywords>
  <cp:lastModifiedBy>Laptop T&amp;T</cp:lastModifiedBy>
  <cp:revision>17</cp:revision>
  <dcterms:created xsi:type="dcterms:W3CDTF">2024-02-09T00:56:37Z</dcterms:created>
  <dcterms:modified xsi:type="dcterms:W3CDTF">2025-03-15T02:03:29Z</dcterms:modified>
</cp:coreProperties>
</file>