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8" r:id="rId3"/>
    <p:sldId id="265" r:id="rId4"/>
    <p:sldId id="269" r:id="rId5"/>
    <p:sldId id="256" r:id="rId6"/>
    <p:sldId id="260" r:id="rId7"/>
    <p:sldId id="261" r:id="rId8"/>
    <p:sldId id="283" r:id="rId9"/>
    <p:sldId id="284" r:id="rId10"/>
    <p:sldId id="279" r:id="rId11"/>
    <p:sldId id="285" r:id="rId12"/>
    <p:sldId id="281" r:id="rId13"/>
    <p:sldId id="282"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B3B"/>
    <a:srgbClr val="FFCBFE"/>
    <a:srgbClr val="EAE2FB"/>
    <a:srgbClr val="ECE4FC"/>
    <a:srgbClr val="FF3399"/>
    <a:srgbClr val="FF94FF"/>
    <a:srgbClr val="88FFFF"/>
    <a:srgbClr val="FFFF6E"/>
    <a:srgbClr val="FFFF30"/>
    <a:srgbClr val="FFFF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102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Tree>
    <p:extLst>
      <p:ext uri="{BB962C8B-B14F-4D97-AF65-F5344CB8AC3E}">
        <p14:creationId xmlns:p14="http://schemas.microsoft.com/office/powerpoint/2010/main" val="337340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05/05/2025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492090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05/05/2025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936005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12" name="Rounded Rectangle 11"/>
          <p:cNvSpPr/>
          <p:nvPr userDrawn="1"/>
        </p:nvSpPr>
        <p:spPr>
          <a:xfrm>
            <a:off x="1027289" y="2009421"/>
            <a:ext cx="10137422" cy="4447823"/>
          </a:xfrm>
          <a:prstGeom prst="roundRect">
            <a:avLst/>
          </a:prstGeom>
          <a:solidFill>
            <a:schemeClr val="bg1">
              <a:alpha val="82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82983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8" name="Rounded Rectangle 7"/>
          <p:cNvSpPr/>
          <p:nvPr userDrawn="1"/>
        </p:nvSpPr>
        <p:spPr>
          <a:xfrm>
            <a:off x="372533" y="414867"/>
            <a:ext cx="11446934" cy="6028266"/>
          </a:xfrm>
          <a:prstGeom prst="roundRect">
            <a:avLst/>
          </a:prstGeom>
          <a:solidFill>
            <a:schemeClr val="bg1">
              <a:alpha val="93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1934179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05/05/2025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109916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05/05/2025</a:t>
            </a:fld>
            <a:endParaRPr lang="vi-V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241285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05/05/2025</a:t>
            </a:fld>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01206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05/05/2025</a:t>
            </a:fld>
            <a:endParaRPr lang="vi-V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7459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05/05/2025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698972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05/05/2025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088046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Description automatically generated">
            <a:extLst>
              <a:ext uri="{FF2B5EF4-FFF2-40B4-BE49-F238E27FC236}">
                <a16:creationId xmlns:a16="http://schemas.microsoft.com/office/drawing/2014/main" id="{C524889A-A4EA-F2AB-A88C-E58D8D2B6FF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10256" y="165179"/>
            <a:ext cx="1705663" cy="1705663"/>
          </a:xfrm>
          <a:prstGeom prst="rect">
            <a:avLst/>
          </a:prstGeom>
        </p:spPr>
      </p:pic>
    </p:spTree>
    <p:extLst>
      <p:ext uri="{BB962C8B-B14F-4D97-AF65-F5344CB8AC3E}">
        <p14:creationId xmlns:p14="http://schemas.microsoft.com/office/powerpoint/2010/main" val="2219604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xml"/><Relationship Id="rId7" Type="http://schemas.openxmlformats.org/officeDocument/2006/relationships/image" Target="../media/image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audio" Target="../media/audio1.wav"/><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xml"/><Relationship Id="rId7" Type="http://schemas.openxmlformats.org/officeDocument/2006/relationships/image" Target="../media/image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audio" Target="../media/audio1.wav"/><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504" y="1818974"/>
            <a:ext cx="11430991" cy="2645893"/>
          </a:xfrm>
          <a:prstGeom prst="rect">
            <a:avLst/>
          </a:prstGeom>
        </p:spPr>
      </p:pic>
    </p:spTree>
    <p:extLst>
      <p:ext uri="{BB962C8B-B14F-4D97-AF65-F5344CB8AC3E}">
        <p14:creationId xmlns:p14="http://schemas.microsoft.com/office/powerpoint/2010/main" val="16516044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505" y="1635172"/>
            <a:ext cx="11430991" cy="2651990"/>
          </a:xfrm>
          <a:prstGeom prst="rect">
            <a:avLst/>
          </a:prstGeom>
        </p:spPr>
      </p:pic>
    </p:spTree>
    <p:extLst>
      <p:ext uri="{BB962C8B-B14F-4D97-AF65-F5344CB8AC3E}">
        <p14:creationId xmlns:p14="http://schemas.microsoft.com/office/powerpoint/2010/main" val="1663303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C12F26-23D2-9BAD-5FD8-CE155EFC6016}"/>
              </a:ext>
            </a:extLst>
          </p:cNvPr>
          <p:cNvSpPr txBox="1"/>
          <p:nvPr/>
        </p:nvSpPr>
        <p:spPr>
          <a:xfrm>
            <a:off x="1424763" y="531626"/>
            <a:ext cx="9835116" cy="707886"/>
          </a:xfrm>
          <a:prstGeom prst="rect">
            <a:avLst/>
          </a:prstGeom>
          <a:noFill/>
        </p:spPr>
        <p:txBody>
          <a:bodyPr wrap="square" rtlCol="0">
            <a:spAutoFit/>
          </a:bodyPr>
          <a:lstStyle/>
          <a:p>
            <a:pPr lvl="0" algn="just"/>
            <a:r>
              <a:rPr lang="vi-VN" sz="4000" b="1" dirty="0">
                <a:solidFill>
                  <a:prstClr val="black"/>
                </a:solidFill>
                <a:latin typeface="Calibri" panose="020F0502020204030204"/>
              </a:rPr>
              <a:t>Chọn câu trả lời đúng</a:t>
            </a:r>
            <a:endParaRPr kumimoji="0" lang="en-US" sz="4000" b="1" i="0" u="none" strike="noStrike" kern="1200" cap="none" spc="0" normalizeH="0" baseline="0" noProof="0" dirty="0">
              <a:ln>
                <a:noFill/>
              </a:ln>
              <a:solidFill>
                <a:prstClr val="black"/>
              </a:solidFill>
              <a:effectLst/>
              <a:uLnTx/>
              <a:uFillTx/>
              <a:latin typeface="Calibri" panose="020F0502020204030204"/>
            </a:endParaRPr>
          </a:p>
        </p:txBody>
      </p:sp>
      <p:sp>
        <p:nvSpPr>
          <p:cNvPr id="3" name="Oval 2">
            <a:extLst>
              <a:ext uri="{FF2B5EF4-FFF2-40B4-BE49-F238E27FC236}">
                <a16:creationId xmlns:a16="http://schemas.microsoft.com/office/drawing/2014/main" id="{7DFD186D-FEA5-EBF1-F746-9DE382B4531F}"/>
              </a:ext>
            </a:extLst>
          </p:cNvPr>
          <p:cNvSpPr/>
          <p:nvPr/>
        </p:nvSpPr>
        <p:spPr>
          <a:xfrm>
            <a:off x="712382" y="616688"/>
            <a:ext cx="669851" cy="5847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4</a:t>
            </a:r>
          </a:p>
        </p:txBody>
      </p:sp>
      <p:sp>
        <p:nvSpPr>
          <p:cNvPr id="4" name="TextBox 3">
            <a:extLst>
              <a:ext uri="{FF2B5EF4-FFF2-40B4-BE49-F238E27FC236}">
                <a16:creationId xmlns:a16="http://schemas.microsoft.com/office/drawing/2014/main" id="{EF04C9EE-E7F1-1875-D91D-D01166049331}"/>
              </a:ext>
            </a:extLst>
          </p:cNvPr>
          <p:cNvSpPr txBox="1"/>
          <p:nvPr/>
        </p:nvSpPr>
        <p:spPr>
          <a:xfrm>
            <a:off x="446566" y="1265273"/>
            <a:ext cx="10801655" cy="2246769"/>
          </a:xfrm>
          <a:prstGeom prst="rect">
            <a:avLst/>
          </a:prstGeom>
          <a:noFill/>
        </p:spPr>
        <p:txBody>
          <a:bodyPr wrap="square" rtlCol="0">
            <a:spAutoFit/>
          </a:bodyPr>
          <a:lstStyle/>
          <a:p>
            <a:pPr lvl="0" algn="just"/>
            <a:r>
              <a:rPr lang="vi-VN" sz="2800" dirty="0">
                <a:solidFill>
                  <a:prstClr val="black"/>
                </a:solidFill>
                <a:latin typeface="Calibri" panose="020F0502020204030204"/>
              </a:rPr>
              <a:t>Lãi suất tiết kiệm là 8% một năm. Cô Hoa gửi tiết kiệm 50 000 000 đồng. Hỏi sau hai năm, cô Hoa sẽ nhận được bao nhiêu tiền lẫi? (Biết rằng tiền lãi năm trước được gộp vào tiễn gốc để gửi năm sau.)</a:t>
            </a:r>
          </a:p>
          <a:p>
            <a:pPr lvl="0" algn="just"/>
            <a:r>
              <a:rPr lang="vi-VN" sz="2800" b="1" dirty="0">
                <a:solidFill>
                  <a:prstClr val="black"/>
                </a:solidFill>
                <a:latin typeface="Calibri" panose="020F0502020204030204"/>
              </a:rPr>
              <a:t>A. 4 000 000 đồng                           B. 8 000 000 đồng</a:t>
            </a:r>
          </a:p>
          <a:p>
            <a:pPr lvl="0" algn="just"/>
            <a:r>
              <a:rPr lang="vi-VN" sz="2800" b="1" dirty="0">
                <a:solidFill>
                  <a:prstClr val="black"/>
                </a:solidFill>
                <a:latin typeface="Calibri" panose="020F0502020204030204"/>
              </a:rPr>
              <a:t>C. 8 400 000 đồng                        </a:t>
            </a:r>
            <a:r>
              <a:rPr lang="en-US" sz="2800" b="1" dirty="0">
                <a:solidFill>
                  <a:prstClr val="black"/>
                </a:solidFill>
                <a:latin typeface="Calibri" panose="020F0502020204030204"/>
              </a:rPr>
              <a:t>    </a:t>
            </a:r>
            <a:r>
              <a:rPr lang="vi-VN" sz="2800" b="1" dirty="0">
                <a:solidFill>
                  <a:prstClr val="black"/>
                </a:solidFill>
                <a:latin typeface="Calibri" panose="020F0502020204030204"/>
              </a:rPr>
              <a:t>D. 8 320 000 đồng</a:t>
            </a:r>
            <a:endParaRPr kumimoji="0" lang="en-US" sz="2800" b="1" i="0" u="none" strike="noStrike" kern="1200" cap="none" spc="0" normalizeH="0" baseline="0" noProof="0" dirty="0">
              <a:ln>
                <a:noFill/>
              </a:ln>
              <a:solidFill>
                <a:prstClr val="black"/>
              </a:solidFill>
              <a:effectLst/>
              <a:uLnTx/>
              <a:uFillTx/>
              <a:latin typeface="Calibri" panose="020F0502020204030204"/>
            </a:endParaRPr>
          </a:p>
        </p:txBody>
      </p:sp>
      <p:sp>
        <p:nvSpPr>
          <p:cNvPr id="5" name="TextBox 4">
            <a:extLst>
              <a:ext uri="{FF2B5EF4-FFF2-40B4-BE49-F238E27FC236}">
                <a16:creationId xmlns:a16="http://schemas.microsoft.com/office/drawing/2014/main" id="{2BEFF2D7-ADA7-8FD2-9F41-959865C7CF58}"/>
              </a:ext>
            </a:extLst>
          </p:cNvPr>
          <p:cNvSpPr txBox="1"/>
          <p:nvPr/>
        </p:nvSpPr>
        <p:spPr>
          <a:xfrm>
            <a:off x="1584251" y="3795823"/>
            <a:ext cx="8825023" cy="2308324"/>
          </a:xfrm>
          <a:prstGeom prst="rect">
            <a:avLst/>
          </a:prstGeom>
          <a:noFill/>
        </p:spPr>
        <p:txBody>
          <a:bodyPr wrap="square" rtlCol="0">
            <a:spAutoFit/>
          </a:bodyPr>
          <a:lstStyle/>
          <a:p>
            <a:pPr algn="ctr"/>
            <a:r>
              <a:rPr lang="vi-VN" sz="2400" b="0" i="0" dirty="0">
                <a:solidFill>
                  <a:srgbClr val="FF0000"/>
                </a:solidFill>
                <a:effectLst/>
                <a:latin typeface="Cambria" panose="02040503050406030204" pitchFamily="18" charset="0"/>
                <a:ea typeface="Cambria" panose="02040503050406030204" pitchFamily="18" charset="0"/>
              </a:rPr>
              <a:t>Số tiền lãi suất cô Hoa nhận được sau năm thứ nhất là: </a:t>
            </a:r>
          </a:p>
          <a:p>
            <a:pPr algn="ctr"/>
            <a:r>
              <a:rPr lang="vi-VN" sz="2400" b="0" i="0" dirty="0">
                <a:solidFill>
                  <a:srgbClr val="FF0000"/>
                </a:solidFill>
                <a:effectLst/>
                <a:latin typeface="Cambria" panose="02040503050406030204" pitchFamily="18" charset="0"/>
                <a:ea typeface="Cambria" panose="02040503050406030204" pitchFamily="18" charset="0"/>
              </a:rPr>
              <a:t>(50 000 000 : 100) x 8 = 4 000 000 (đồng)</a:t>
            </a:r>
          </a:p>
          <a:p>
            <a:pPr algn="ctr"/>
            <a:r>
              <a:rPr lang="vi-VN" sz="2400" b="0" i="0" dirty="0">
                <a:solidFill>
                  <a:srgbClr val="FF0000"/>
                </a:solidFill>
                <a:effectLst/>
                <a:latin typeface="Cambria" panose="02040503050406030204" pitchFamily="18" charset="0"/>
                <a:ea typeface="Cambria" panose="02040503050406030204" pitchFamily="18" charset="0"/>
              </a:rPr>
              <a:t>Số tiền lãi suất cô hoa nhận được năm thứ hai là:</a:t>
            </a:r>
          </a:p>
          <a:p>
            <a:pPr algn="ctr"/>
            <a:r>
              <a:rPr lang="vi-VN" sz="2400" b="0" i="0" dirty="0">
                <a:solidFill>
                  <a:srgbClr val="FF0000"/>
                </a:solidFill>
                <a:effectLst/>
                <a:latin typeface="Cambria" panose="02040503050406030204" pitchFamily="18" charset="0"/>
                <a:ea typeface="Cambria" panose="02040503050406030204" pitchFamily="18" charset="0"/>
              </a:rPr>
              <a:t>(54 000 000 : 100) x 8 = 4 320 000 (đồng)</a:t>
            </a:r>
          </a:p>
          <a:p>
            <a:pPr algn="ctr"/>
            <a:r>
              <a:rPr lang="vi-VN" sz="2400" b="0" i="0" dirty="0">
                <a:solidFill>
                  <a:srgbClr val="FF0000"/>
                </a:solidFill>
                <a:effectLst/>
                <a:latin typeface="Cambria" panose="02040503050406030204" pitchFamily="18" charset="0"/>
                <a:ea typeface="Cambria" panose="02040503050406030204" pitchFamily="18" charset="0"/>
              </a:rPr>
              <a:t>=&gt; Vậy sau hai năm, cô Hoa nhận được số tiền lãi là: 4 000 000 + 4 320 000 = 8 320 000 (đồng)</a:t>
            </a:r>
          </a:p>
        </p:txBody>
      </p:sp>
      <p:sp>
        <p:nvSpPr>
          <p:cNvPr id="6" name="Oval 5">
            <a:extLst>
              <a:ext uri="{FF2B5EF4-FFF2-40B4-BE49-F238E27FC236}">
                <a16:creationId xmlns:a16="http://schemas.microsoft.com/office/drawing/2014/main" id="{79EEDA4D-53D3-7507-0148-81AA7F00FB20}"/>
              </a:ext>
            </a:extLst>
          </p:cNvPr>
          <p:cNvSpPr/>
          <p:nvPr/>
        </p:nvSpPr>
        <p:spPr>
          <a:xfrm>
            <a:off x="5305647" y="3040912"/>
            <a:ext cx="446567" cy="41466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9377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25472" y="2388539"/>
            <a:ext cx="9415260" cy="584775"/>
          </a:xfrm>
          <a:prstGeom prst="rect">
            <a:avLst/>
          </a:prstGeom>
          <a:solidFill>
            <a:srgbClr val="FFCBFE"/>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Hôm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nay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7" name="TextBox 6"/>
          <p:cNvSpPr txBox="1"/>
          <p:nvPr/>
        </p:nvSpPr>
        <p:spPr>
          <a:xfrm>
            <a:off x="1325472" y="3159800"/>
            <a:ext cx="9396761" cy="584775"/>
          </a:xfrm>
          <a:prstGeom prst="rect">
            <a:avLst/>
          </a:prstGeom>
          <a:solidFill>
            <a:srgbClr val="FFCBFE"/>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Xe</a:t>
            </a:r>
            <a:r>
              <a:rPr lang="en-US" sz="3200" b="1" dirty="0">
                <a:solidFill>
                  <a:prstClr val="black"/>
                </a:solidFill>
                <a:latin typeface="Cambria" panose="02040503050406030204" pitchFamily="18" charset="0"/>
                <a:ea typeface="Cambria" panose="02040503050406030204" pitchFamily="18" charset="0"/>
              </a:rPr>
              <a:t>m </a:t>
            </a:r>
            <a:r>
              <a:rPr lang="en-US" sz="3200" b="1" dirty="0" err="1">
                <a:solidFill>
                  <a:prstClr val="black"/>
                </a:solidFill>
                <a:latin typeface="Cambria" panose="02040503050406030204" pitchFamily="18" charset="0"/>
                <a:ea typeface="Cambria" panose="02040503050406030204" pitchFamily="18" charset="0"/>
              </a:rPr>
              <a:t>lại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và</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chuẩn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bị</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tiếp</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theo.</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8" name="Graphic 8">
            <a:extLst>
              <a:ext uri="{FF2B5EF4-FFF2-40B4-BE49-F238E27FC236}">
                <a16:creationId xmlns:a16="http://schemas.microsoft.com/office/drawing/2014/main" id="{8C918298-A6C3-4124-2E9B-9F9CE875022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8379"/>
          <a:stretch/>
        </p:blipFill>
        <p:spPr>
          <a:xfrm>
            <a:off x="2707860" y="3860687"/>
            <a:ext cx="6776281" cy="2664291"/>
          </a:xfrm>
          <a:prstGeom prst="rect">
            <a:avLst/>
          </a:prstGeom>
        </p:spPr>
      </p:pic>
      <p:pic>
        <p:nvPicPr>
          <p:cNvPr id="9" name="Picture 8"/>
          <p:cNvPicPr>
            <a:picLocks noChangeAspect="1"/>
          </p:cNvPicPr>
          <p:nvPr/>
        </p:nvPicPr>
        <p:blipFill>
          <a:blip r:embed="rId4"/>
          <a:stretch>
            <a:fillRect/>
          </a:stretch>
        </p:blipFill>
        <p:spPr>
          <a:xfrm>
            <a:off x="1328515" y="163168"/>
            <a:ext cx="9534970" cy="1444877"/>
          </a:xfrm>
          <a:prstGeom prst="rect">
            <a:avLst/>
          </a:prstGeom>
        </p:spPr>
      </p:pic>
    </p:spTree>
    <p:extLst>
      <p:ext uri="{BB962C8B-B14F-4D97-AF65-F5344CB8AC3E}">
        <p14:creationId xmlns:p14="http://schemas.microsoft.com/office/powerpoint/2010/main" val="8329581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33667" y="1680751"/>
            <a:ext cx="11430991" cy="2645893"/>
          </a:xfrm>
          <a:prstGeom prst="rect">
            <a:avLst/>
          </a:prstGeom>
        </p:spPr>
      </p:pic>
    </p:spTree>
    <p:extLst>
      <p:ext uri="{BB962C8B-B14F-4D97-AF65-F5344CB8AC3E}">
        <p14:creationId xmlns:p14="http://schemas.microsoft.com/office/powerpoint/2010/main" val="13022899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8">
            <a:extLst>
              <a:ext uri="{FF2B5EF4-FFF2-40B4-BE49-F238E27FC236}">
                <a16:creationId xmlns:a16="http://schemas.microsoft.com/office/drawing/2014/main" id="{8C918298-A6C3-4124-2E9B-9F9CE875022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8379"/>
          <a:stretch/>
        </p:blipFill>
        <p:spPr>
          <a:xfrm>
            <a:off x="1186277" y="2664179"/>
            <a:ext cx="9819447" cy="3860800"/>
          </a:xfrm>
          <a:prstGeom prst="rect">
            <a:avLst/>
          </a:prstGeom>
        </p:spPr>
      </p:pic>
      <p:pic>
        <p:nvPicPr>
          <p:cNvPr id="2" name="Picture 1"/>
          <p:cNvPicPr>
            <a:picLocks noChangeAspect="1"/>
          </p:cNvPicPr>
          <p:nvPr/>
        </p:nvPicPr>
        <p:blipFill>
          <a:blip r:embed="rId4"/>
          <a:stretch>
            <a:fillRect/>
          </a:stretch>
        </p:blipFill>
        <p:spPr>
          <a:xfrm>
            <a:off x="1688210" y="712177"/>
            <a:ext cx="8815580" cy="1457070"/>
          </a:xfrm>
          <a:prstGeom prst="rect">
            <a:avLst/>
          </a:prstGeom>
        </p:spPr>
      </p:pic>
    </p:spTree>
    <p:extLst>
      <p:ext uri="{BB962C8B-B14F-4D97-AF65-F5344CB8AC3E}">
        <p14:creationId xmlns:p14="http://schemas.microsoft.com/office/powerpoint/2010/main" val="17411615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451009" y="665413"/>
            <a:ext cx="8266610" cy="1354773"/>
            <a:chOff x="5460023" y="707943"/>
            <a:chExt cx="6034564" cy="1354773"/>
          </a:xfrm>
        </p:grpSpPr>
        <p:sp>
          <p:nvSpPr>
            <p:cNvPr id="15" name="Rounded Rectangle 14"/>
            <p:cNvSpPr/>
            <p:nvPr/>
          </p:nvSpPr>
          <p:spPr>
            <a:xfrm>
              <a:off x="5460023" y="707943"/>
              <a:ext cx="6034564" cy="135477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17" name="Rectangle 16"/>
            <p:cNvSpPr/>
            <p:nvPr/>
          </p:nvSpPr>
          <p:spPr>
            <a:xfrm>
              <a:off x="5560105" y="763176"/>
              <a:ext cx="5821592" cy="1200329"/>
            </a:xfrm>
            <a:prstGeom prst="rect">
              <a:avLst/>
            </a:prstGeom>
          </p:spPr>
          <p:txBody>
            <a:bodyPr wrap="square">
              <a:spAutoFit/>
            </a:bodyPr>
            <a:lstStyle/>
            <a:p>
              <a:pPr algn="ctr"/>
              <a:r>
                <a:rPr lang="en-US" sz="3600" b="1" i="1" dirty="0" err="1">
                  <a:latin typeface="Calibri" panose="020F0502020204030204" pitchFamily="34" charset="0"/>
                  <a:ea typeface="Calibri" panose="020F0502020204030204" pitchFamily="34" charset="0"/>
                  <a:cs typeface="Calibri" panose="020F0502020204030204" pitchFamily="34" charset="0"/>
                </a:rPr>
                <a:t>Một</a:t>
              </a:r>
              <a:r>
                <a:rPr lang="en-US" sz="3600" b="1" i="1" dirty="0">
                  <a:latin typeface="Calibri" panose="020F0502020204030204" pitchFamily="34" charset="0"/>
                  <a:ea typeface="Calibri" panose="020F0502020204030204" pitchFamily="34" charset="0"/>
                  <a:cs typeface="Calibri" panose="020F0502020204030204" pitchFamily="34" charset="0"/>
                </a:rPr>
                <a:t> l</a:t>
              </a:r>
              <a:r>
                <a:rPr lang="vi-VN" sz="3600" b="1" i="1" dirty="0">
                  <a:latin typeface="Calibri" panose="020F0502020204030204" pitchFamily="34" charset="0"/>
                  <a:ea typeface="Calibri" panose="020F0502020204030204" pitchFamily="34" charset="0"/>
                  <a:cs typeface="Calibri" panose="020F0502020204030204" pitchFamily="34" charset="0"/>
                </a:rPr>
                <a:t>ớp học có 30 HS, trong </a:t>
              </a:r>
              <a:r>
                <a:rPr lang="en-US" sz="3600" b="1" i="1" dirty="0">
                  <a:latin typeface="Calibri" panose="020F0502020204030204" pitchFamily="34" charset="0"/>
                  <a:ea typeface="Calibri" panose="020F0502020204030204" pitchFamily="34" charset="0"/>
                  <a:cs typeface="Calibri" panose="020F0502020204030204" pitchFamily="34" charset="0"/>
                </a:rPr>
                <a:t>đ</a:t>
              </a:r>
              <a:r>
                <a:rPr lang="vi-VN" sz="3600" b="1" i="1" dirty="0">
                  <a:latin typeface="Calibri" panose="020F0502020204030204" pitchFamily="34" charset="0"/>
                  <a:ea typeface="Calibri" panose="020F0502020204030204" pitchFamily="34" charset="0"/>
                  <a:cs typeface="Calibri" panose="020F0502020204030204" pitchFamily="34" charset="0"/>
                </a:rPr>
                <a:t>ó có 15 em nữ. Hỏi HS nữ chiếm bao nhiêu %</a:t>
              </a:r>
              <a:r>
                <a:rPr lang="en-US" sz="3600" b="1" i="1" dirty="0">
                  <a:latin typeface="Calibri" panose="020F0502020204030204" pitchFamily="34" charset="0"/>
                  <a:ea typeface="Calibri" panose="020F0502020204030204" pitchFamily="34" charset="0"/>
                  <a:cs typeface="Calibri" panose="020F0502020204030204" pitchFamily="34" charset="0"/>
                </a:rPr>
                <a:t>?</a:t>
              </a:r>
              <a:endParaRPr lang="vi-VN" sz="3600" i="1"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3" name="Group 22"/>
          <p:cNvGrpSpPr/>
          <p:nvPr/>
        </p:nvGrpSpPr>
        <p:grpSpPr>
          <a:xfrm>
            <a:off x="903568" y="3595600"/>
            <a:ext cx="4445208" cy="1281752"/>
            <a:chOff x="903568" y="3595600"/>
            <a:chExt cx="4445208" cy="1281752"/>
          </a:xfrm>
        </p:grpSpPr>
        <p:grpSp>
          <p:nvGrpSpPr>
            <p:cNvPr id="8" name="Group 7"/>
            <p:cNvGrpSpPr/>
            <p:nvPr/>
          </p:nvGrpSpPr>
          <p:grpSpPr>
            <a:xfrm>
              <a:off x="903568" y="3595600"/>
              <a:ext cx="4445208" cy="1281752"/>
              <a:chOff x="1074594" y="4210755"/>
              <a:chExt cx="3981445" cy="906230"/>
            </a:xfrm>
          </p:grpSpPr>
          <p:sp>
            <p:nvSpPr>
              <p:cNvPr id="7" name="Rounded Rectangle 6"/>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95ED675-530E-2FEB-5165-D5A9D6C9BE35}"/>
                  </a:ext>
                </a:extLst>
              </p:cNvPr>
              <p:cNvPicPr>
                <a:picLocks noChangeAspect="1"/>
              </p:cNvPicPr>
              <p:nvPr/>
            </p:nvPicPr>
            <p:blipFill>
              <a:blip r:embed="rId5"/>
              <a:stretch>
                <a:fillRect/>
              </a:stretch>
            </p:blipFill>
            <p:spPr>
              <a:xfrm>
                <a:off x="1074594" y="4210755"/>
                <a:ext cx="896047" cy="906230"/>
              </a:xfrm>
              <a:prstGeom prst="rect">
                <a:avLst/>
              </a:prstGeom>
            </p:spPr>
          </p:pic>
        </p:grpSp>
        <p:sp>
          <p:nvSpPr>
            <p:cNvPr id="19" name="Rectangle 18"/>
            <p:cNvSpPr/>
            <p:nvPr/>
          </p:nvSpPr>
          <p:spPr>
            <a:xfrm>
              <a:off x="1775162" y="3759423"/>
              <a:ext cx="3438678" cy="830997"/>
            </a:xfrm>
            <a:prstGeom prst="rect">
              <a:avLst/>
            </a:prstGeom>
          </p:spPr>
          <p:txBody>
            <a:bodyPr wrap="square">
              <a:spAutoFit/>
            </a:bodyPr>
            <a:lstStyle/>
            <a:p>
              <a:pPr algn="just"/>
              <a:r>
                <a:rPr lang="en-US" sz="4800" dirty="0">
                  <a:latin typeface="Calibri" panose="020F0502020204030204" pitchFamily="34" charset="0"/>
                  <a:ea typeface="Calibri" panose="020F0502020204030204" pitchFamily="34" charset="0"/>
                  <a:cs typeface="Calibri" panose="020F0502020204030204" pitchFamily="34" charset="0"/>
                </a:rPr>
                <a:t>40 %</a:t>
              </a:r>
              <a:endParaRPr lang="vi-VN" sz="48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5" name="Group 24"/>
          <p:cNvGrpSpPr/>
          <p:nvPr/>
        </p:nvGrpSpPr>
        <p:grpSpPr>
          <a:xfrm>
            <a:off x="6742141" y="3594677"/>
            <a:ext cx="4477322" cy="1301341"/>
            <a:chOff x="6742141" y="3594677"/>
            <a:chExt cx="4477322" cy="1301341"/>
          </a:xfrm>
        </p:grpSpPr>
        <p:grpSp>
          <p:nvGrpSpPr>
            <p:cNvPr id="12" name="Group 11"/>
            <p:cNvGrpSpPr/>
            <p:nvPr/>
          </p:nvGrpSpPr>
          <p:grpSpPr>
            <a:xfrm>
              <a:off x="6742141" y="3594677"/>
              <a:ext cx="4477322" cy="1301341"/>
              <a:chOff x="6913167" y="4040542"/>
              <a:chExt cx="4010209" cy="920080"/>
            </a:xfrm>
          </p:grpSpPr>
          <p:sp>
            <p:nvSpPr>
              <p:cNvPr id="11" name="Rounded Rectangle 10"/>
              <p:cNvSpPr/>
              <p:nvPr/>
            </p:nvSpPr>
            <p:spPr>
              <a:xfrm>
                <a:off x="7389954" y="4115201"/>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FB107B9-225D-0A67-1870-EF082249D7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20" name="Rectangle 19"/>
            <p:cNvSpPr/>
            <p:nvPr/>
          </p:nvSpPr>
          <p:spPr>
            <a:xfrm>
              <a:off x="7667958" y="3768294"/>
              <a:ext cx="3436728" cy="769441"/>
            </a:xfrm>
            <a:prstGeom prst="rect">
              <a:avLst/>
            </a:prstGeom>
          </p:spPr>
          <p:txBody>
            <a:bodyPr wrap="square">
              <a:spAutoFit/>
            </a:bodyPr>
            <a:lstStyle/>
            <a:p>
              <a:pPr algn="just"/>
              <a:r>
                <a:rPr lang="en-US" sz="4400" dirty="0">
                  <a:latin typeface="Calibri" panose="020F0502020204030204" pitchFamily="34" charset="0"/>
                  <a:ea typeface="Calibri" panose="020F0502020204030204" pitchFamily="34" charset="0"/>
                  <a:cs typeface="Calibri" panose="020F0502020204030204" pitchFamily="34" charset="0"/>
                </a:rPr>
                <a:t>50 %</a:t>
              </a:r>
              <a:endParaRPr lang="vi-VN" sz="44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4" name="Group 23"/>
          <p:cNvGrpSpPr/>
          <p:nvPr/>
        </p:nvGrpSpPr>
        <p:grpSpPr>
          <a:xfrm>
            <a:off x="903568" y="4896018"/>
            <a:ext cx="4491452" cy="1399807"/>
            <a:chOff x="903568" y="4896018"/>
            <a:chExt cx="4491452" cy="1399807"/>
          </a:xfrm>
        </p:grpSpPr>
        <p:grpSp>
          <p:nvGrpSpPr>
            <p:cNvPr id="10" name="Group 9"/>
            <p:cNvGrpSpPr/>
            <p:nvPr/>
          </p:nvGrpSpPr>
          <p:grpSpPr>
            <a:xfrm>
              <a:off x="903568" y="4896018"/>
              <a:ext cx="4491452" cy="1399807"/>
              <a:chOff x="1033174" y="5333940"/>
              <a:chExt cx="4022865" cy="989698"/>
            </a:xfrm>
          </p:grpSpPr>
          <p:sp>
            <p:nvSpPr>
              <p:cNvPr id="9" name="Rounded Rectangle 8"/>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25FDFC4-4EE5-97AA-5A7D-84B92F0B8C8A}"/>
                  </a:ext>
                </a:extLst>
              </p:cNvPr>
              <p:cNvPicPr>
                <a:picLocks noChangeAspect="1"/>
              </p:cNvPicPr>
              <p:nvPr/>
            </p:nvPicPr>
            <p:blipFill rotWithShape="1">
              <a:blip r:embed="rId7"/>
              <a:srcRect r="50703"/>
              <a:stretch/>
            </p:blipFill>
            <p:spPr>
              <a:xfrm>
                <a:off x="1033174" y="5333940"/>
                <a:ext cx="937467" cy="989698"/>
              </a:xfrm>
              <a:prstGeom prst="rect">
                <a:avLst/>
              </a:prstGeom>
            </p:spPr>
          </p:pic>
        </p:grpSp>
        <p:sp>
          <p:nvSpPr>
            <p:cNvPr id="21" name="Rectangle 20"/>
            <p:cNvSpPr/>
            <p:nvPr/>
          </p:nvSpPr>
          <p:spPr>
            <a:xfrm>
              <a:off x="1804344" y="5117849"/>
              <a:ext cx="3409496" cy="830997"/>
            </a:xfrm>
            <a:prstGeom prst="rect">
              <a:avLst/>
            </a:prstGeom>
          </p:spPr>
          <p:txBody>
            <a:bodyPr wrap="square">
              <a:spAutoFit/>
            </a:bodyPr>
            <a:lstStyle/>
            <a:p>
              <a:pPr algn="just"/>
              <a:r>
                <a:rPr lang="en-US" sz="4800" dirty="0">
                  <a:latin typeface="Calibri" panose="020F0502020204030204" pitchFamily="34" charset="0"/>
                  <a:ea typeface="Calibri" panose="020F0502020204030204" pitchFamily="34" charset="0"/>
                  <a:cs typeface="Calibri" panose="020F0502020204030204" pitchFamily="34" charset="0"/>
                </a:rPr>
                <a:t>45 %</a:t>
              </a:r>
              <a:endParaRPr lang="vi-VN" sz="48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6" name="Group 25"/>
          <p:cNvGrpSpPr/>
          <p:nvPr/>
        </p:nvGrpSpPr>
        <p:grpSpPr>
          <a:xfrm>
            <a:off x="6788385" y="4820003"/>
            <a:ext cx="4477322" cy="1551836"/>
            <a:chOff x="6788385" y="4820003"/>
            <a:chExt cx="4477322" cy="1551836"/>
          </a:xfrm>
        </p:grpSpPr>
        <p:grpSp>
          <p:nvGrpSpPr>
            <p:cNvPr id="14" name="Group 13"/>
            <p:cNvGrpSpPr/>
            <p:nvPr/>
          </p:nvGrpSpPr>
          <p:grpSpPr>
            <a:xfrm>
              <a:off x="6788385" y="4820003"/>
              <a:ext cx="4477322" cy="1551836"/>
              <a:chOff x="6913167" y="5116985"/>
              <a:chExt cx="4010209" cy="1097186"/>
            </a:xfrm>
          </p:grpSpPr>
          <p:sp>
            <p:nvSpPr>
              <p:cNvPr id="13" name="Rounded Rectangle 12"/>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E5C59F7-822D-9CD5-0296-1CB89FF1D64E}"/>
                  </a:ext>
                </a:extLst>
              </p:cNvPr>
              <p:cNvPicPr>
                <a:picLocks noChangeAspect="1"/>
              </p:cNvPicPr>
              <p:nvPr/>
            </p:nvPicPr>
            <p:blipFill>
              <a:blip r:embed="rId8"/>
              <a:stretch>
                <a:fillRect/>
              </a:stretch>
            </p:blipFill>
            <p:spPr>
              <a:xfrm>
                <a:off x="6913167" y="5116985"/>
                <a:ext cx="953575" cy="1097186"/>
              </a:xfrm>
              <a:prstGeom prst="rect">
                <a:avLst/>
              </a:prstGeom>
            </p:spPr>
          </p:pic>
        </p:grpSp>
        <p:sp>
          <p:nvSpPr>
            <p:cNvPr id="22" name="Rectangle 21"/>
            <p:cNvSpPr/>
            <p:nvPr/>
          </p:nvSpPr>
          <p:spPr>
            <a:xfrm>
              <a:off x="7758176" y="5118868"/>
              <a:ext cx="3346510" cy="830997"/>
            </a:xfrm>
            <a:prstGeom prst="rect">
              <a:avLst/>
            </a:prstGeom>
          </p:spPr>
          <p:txBody>
            <a:bodyPr wrap="square">
              <a:spAutoFit/>
            </a:bodyPr>
            <a:lstStyle/>
            <a:p>
              <a:pPr algn="just"/>
              <a:r>
                <a:rPr lang="en-US" sz="4800" dirty="0">
                  <a:latin typeface="Calibri" panose="020F0502020204030204" pitchFamily="34" charset="0"/>
                  <a:ea typeface="Calibri" panose="020F0502020204030204" pitchFamily="34" charset="0"/>
                  <a:cs typeface="Calibri" panose="020F0502020204030204" pitchFamily="34" charset="0"/>
                </a:rPr>
                <a:t>60 %</a:t>
              </a:r>
              <a:endParaRPr lang="vi-VN" sz="4800" dirty="0">
                <a:latin typeface="Calibri" panose="020F0502020204030204" pitchFamily="34" charset="0"/>
                <a:ea typeface="Calibri" panose="020F0502020204030204" pitchFamily="34" charset="0"/>
                <a:cs typeface="Calibri" panose="020F0502020204030204" pitchFamily="34" charset="0"/>
              </a:endParaRPr>
            </a:p>
          </p:txBody>
        </p:sp>
      </p:grpSp>
      <p:pic>
        <p:nvPicPr>
          <p:cNvPr id="28"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10991998" y="0"/>
            <a:ext cx="1200002" cy="675001"/>
          </a:xfrm>
          <a:prstGeom prst="rect">
            <a:avLst/>
          </a:prstGeom>
        </p:spPr>
      </p:pic>
    </p:spTree>
    <p:extLst>
      <p:ext uri="{BB962C8B-B14F-4D97-AF65-F5344CB8AC3E}">
        <p14:creationId xmlns:p14="http://schemas.microsoft.com/office/powerpoint/2010/main" val="2575470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23"/>
                                        </p:tgtEl>
                                        <p:attrNameLst>
                                          <p:attrName>ppt_x</p:attrName>
                                        </p:attrNameLst>
                                      </p:cBhvr>
                                      <p:tavLst>
                                        <p:tav tm="0">
                                          <p:val>
                                            <p:strVal val="ppt_x"/>
                                          </p:val>
                                        </p:tav>
                                        <p:tav tm="100000">
                                          <p:val>
                                            <p:strVal val="ppt_x"/>
                                          </p:val>
                                        </p:tav>
                                      </p:tavLst>
                                    </p:anim>
                                    <p:anim calcmode="lin" valueType="num">
                                      <p:cBhvr additive="base">
                                        <p:cTn id="29" dur="500"/>
                                        <p:tgtEl>
                                          <p:spTgt spid="23"/>
                                        </p:tgtEl>
                                        <p:attrNameLst>
                                          <p:attrName>ppt_y</p:attrName>
                                        </p:attrNameLst>
                                      </p:cBhvr>
                                      <p:tavLst>
                                        <p:tav tm="0">
                                          <p:val>
                                            <p:strVal val="ppt_y"/>
                                          </p:val>
                                        </p:tav>
                                        <p:tav tm="100000">
                                          <p:val>
                                            <p:strVal val="1+ppt_h/2"/>
                                          </p:val>
                                        </p:tav>
                                      </p:tavLst>
                                    </p:anim>
                                    <p:set>
                                      <p:cBhvr>
                                        <p:cTn id="30"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24"/>
                                        </p:tgtEl>
                                        <p:attrNameLst>
                                          <p:attrName>ppt_x</p:attrName>
                                        </p:attrNameLst>
                                      </p:cBhvr>
                                      <p:tavLst>
                                        <p:tav tm="0">
                                          <p:val>
                                            <p:strVal val="ppt_x"/>
                                          </p:val>
                                        </p:tav>
                                        <p:tav tm="100000">
                                          <p:val>
                                            <p:strVal val="ppt_x"/>
                                          </p:val>
                                        </p:tav>
                                      </p:tavLst>
                                    </p:anim>
                                    <p:anim calcmode="lin" valueType="num">
                                      <p:cBhvr additive="base">
                                        <p:cTn id="33" dur="500"/>
                                        <p:tgtEl>
                                          <p:spTgt spid="24"/>
                                        </p:tgtEl>
                                        <p:attrNameLst>
                                          <p:attrName>ppt_y</p:attrName>
                                        </p:attrNameLst>
                                      </p:cBhvr>
                                      <p:tavLst>
                                        <p:tav tm="0">
                                          <p:val>
                                            <p:strVal val="ppt_y"/>
                                          </p:val>
                                        </p:tav>
                                        <p:tav tm="100000">
                                          <p:val>
                                            <p:strVal val="1+ppt_h/2"/>
                                          </p:val>
                                        </p:tav>
                                      </p:tavLst>
                                    </p:anim>
                                    <p:set>
                                      <p:cBhvr>
                                        <p:cTn id="34" dur="1" fill="hold">
                                          <p:stCondLst>
                                            <p:cond delay="499"/>
                                          </p:stCondLst>
                                        </p:cTn>
                                        <p:tgtEl>
                                          <p:spTgt spid="24"/>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6"/>
                                        </p:tgtEl>
                                        <p:attrNameLst>
                                          <p:attrName>ppt_x</p:attrName>
                                        </p:attrNameLst>
                                      </p:cBhvr>
                                      <p:tavLst>
                                        <p:tav tm="0">
                                          <p:val>
                                            <p:strVal val="ppt_x"/>
                                          </p:val>
                                        </p:tav>
                                        <p:tav tm="100000">
                                          <p:val>
                                            <p:strVal val="ppt_x"/>
                                          </p:val>
                                        </p:tav>
                                      </p:tavLst>
                                    </p:anim>
                                    <p:anim calcmode="lin" valueType="num">
                                      <p:cBhvr additive="base">
                                        <p:cTn id="37" dur="500"/>
                                        <p:tgtEl>
                                          <p:spTgt spid="26"/>
                                        </p:tgtEl>
                                        <p:attrNameLst>
                                          <p:attrName>ppt_y</p:attrName>
                                        </p:attrNameLst>
                                      </p:cBhvr>
                                      <p:tavLst>
                                        <p:tav tm="0">
                                          <p:val>
                                            <p:strVal val="ppt_y"/>
                                          </p:val>
                                        </p:tav>
                                        <p:tav tm="100000">
                                          <p:val>
                                            <p:strVal val="1+ppt_h/2"/>
                                          </p:val>
                                        </p:tav>
                                      </p:tavLst>
                                    </p:anim>
                                    <p:set>
                                      <p:cBhvr>
                                        <p:cTn id="38"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8"/>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8"/>
                                        </p:tgtEl>
                                      </p:cBhvr>
                                    </p:cmd>
                                  </p:childTnLst>
                                </p:cTn>
                              </p:par>
                            </p:childTnLst>
                          </p:cTn>
                        </p:par>
                      </p:childTnLst>
                    </p:cTn>
                  </p:par>
                </p:childTnLst>
              </p:cTn>
              <p:nextCondLst>
                <p:cond evt="onClick" delay="0">
                  <p:tgtEl>
                    <p:spTgt spid="28"/>
                  </p:tgtEl>
                </p:cond>
              </p:nextCondLst>
            </p:seq>
            <p:video>
              <p:cMediaNode vol="80000">
                <p:cTn id="44" fill="hold" display="0">
                  <p:stCondLst>
                    <p:cond delay="indefinite"/>
                  </p:stCondLst>
                </p:cTn>
                <p:tgtEl>
                  <p:spTgt spid="28"/>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03568" y="707943"/>
            <a:ext cx="10591019" cy="2655890"/>
            <a:chOff x="5460023" y="707943"/>
            <a:chExt cx="6034564" cy="2655890"/>
          </a:xfrm>
        </p:grpSpPr>
        <p:sp>
          <p:nvSpPr>
            <p:cNvPr id="3" name="Rounded Rectangle 2"/>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p:cNvSpPr/>
            <p:nvPr/>
          </p:nvSpPr>
          <p:spPr>
            <a:xfrm>
              <a:off x="5542584" y="1043022"/>
              <a:ext cx="5821592" cy="1938992"/>
            </a:xfrm>
            <a:prstGeom prst="rect">
              <a:avLst/>
            </a:prstGeom>
          </p:spPr>
          <p:txBody>
            <a:bodyPr wrap="square">
              <a:spAutoFit/>
            </a:bodyPr>
            <a:lstStyle/>
            <a:p>
              <a:pPr algn="just"/>
              <a:r>
                <a:rPr lang="vi-VN" sz="4000" b="1" i="1" dirty="0">
                  <a:latin typeface="Calibri" panose="020F0502020204030204" pitchFamily="34" charset="0"/>
                  <a:ea typeface="Calibri" panose="020F0502020204030204" pitchFamily="34" charset="0"/>
                  <a:cs typeface="Calibri" panose="020F0502020204030204" pitchFamily="34" charset="0"/>
                </a:rPr>
                <a:t>Câu 2: </a:t>
              </a:r>
              <a:r>
                <a:rPr lang="en-US" sz="4000" i="1" dirty="0">
                  <a:latin typeface="Calibri" panose="020F0502020204030204" pitchFamily="34" charset="0"/>
                  <a:ea typeface="Calibri" panose="020F0502020204030204" pitchFamily="34" charset="0"/>
                  <a:cs typeface="Calibri" panose="020F0502020204030204" pitchFamily="34" charset="0"/>
                </a:rPr>
                <a:t>Trong </a:t>
              </a:r>
              <a:r>
                <a:rPr lang="en-US" sz="4000" i="1" dirty="0" err="1">
                  <a:latin typeface="Calibri" panose="020F0502020204030204" pitchFamily="34" charset="0"/>
                  <a:ea typeface="Calibri" panose="020F0502020204030204" pitchFamily="34" charset="0"/>
                  <a:cs typeface="Calibri" panose="020F0502020204030204" pitchFamily="34" charset="0"/>
                </a:rPr>
                <a:t>vườn</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có</a:t>
              </a:r>
              <a:r>
                <a:rPr lang="en-US" sz="4000" i="1" dirty="0">
                  <a:latin typeface="Calibri" panose="020F0502020204030204" pitchFamily="34" charset="0"/>
                  <a:ea typeface="Calibri" panose="020F0502020204030204" pitchFamily="34" charset="0"/>
                  <a:cs typeface="Calibri" panose="020F0502020204030204" pitchFamily="34" charset="0"/>
                </a:rPr>
                <a:t> 20 </a:t>
              </a:r>
              <a:r>
                <a:rPr lang="en-US" sz="4000" i="1" dirty="0" err="1">
                  <a:latin typeface="Calibri" panose="020F0502020204030204" pitchFamily="34" charset="0"/>
                  <a:ea typeface="Calibri" panose="020F0502020204030204" pitchFamily="34" charset="0"/>
                  <a:cs typeface="Calibri" panose="020F0502020204030204" pitchFamily="34" charset="0"/>
                </a:rPr>
                <a:t>cây</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trong</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đó</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có</a:t>
              </a:r>
              <a:r>
                <a:rPr lang="en-US" sz="4000" i="1" dirty="0">
                  <a:latin typeface="Calibri" panose="020F0502020204030204" pitchFamily="34" charset="0"/>
                  <a:ea typeface="Calibri" panose="020F0502020204030204" pitchFamily="34" charset="0"/>
                  <a:cs typeface="Calibri" panose="020F0502020204030204" pitchFamily="34" charset="0"/>
                </a:rPr>
                <a:t> 5 </a:t>
              </a:r>
              <a:r>
                <a:rPr lang="en-US" sz="4000" i="1" dirty="0" err="1">
                  <a:latin typeface="Calibri" panose="020F0502020204030204" pitchFamily="34" charset="0"/>
                  <a:ea typeface="Calibri" panose="020F0502020204030204" pitchFamily="34" charset="0"/>
                  <a:cs typeface="Calibri" panose="020F0502020204030204" pitchFamily="34" charset="0"/>
                </a:rPr>
                <a:t>cây</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bưởi</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Hỏi</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cây</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bưởi</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chiếm</a:t>
              </a:r>
              <a:r>
                <a:rPr lang="en-US" sz="4000" i="1" dirty="0">
                  <a:latin typeface="Calibri" panose="020F0502020204030204" pitchFamily="34" charset="0"/>
                  <a:ea typeface="Calibri" panose="020F0502020204030204" pitchFamily="34" charset="0"/>
                  <a:cs typeface="Calibri" panose="020F0502020204030204" pitchFamily="34" charset="0"/>
                </a:rPr>
                <a:t> bao </a:t>
              </a:r>
              <a:r>
                <a:rPr lang="en-US" sz="4000" i="1" dirty="0" err="1">
                  <a:latin typeface="Calibri" panose="020F0502020204030204" pitchFamily="34" charset="0"/>
                  <a:ea typeface="Calibri" panose="020F0502020204030204" pitchFamily="34" charset="0"/>
                  <a:cs typeface="Calibri" panose="020F0502020204030204" pitchFamily="34" charset="0"/>
                </a:rPr>
                <a:t>nhiêu</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phần</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trăm</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số</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cây</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trơng</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vườn</a:t>
              </a:r>
              <a:endParaRPr lang="vi-VN" sz="4000" i="1"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6" name="Group 5"/>
          <p:cNvGrpSpPr/>
          <p:nvPr/>
        </p:nvGrpSpPr>
        <p:grpSpPr>
          <a:xfrm>
            <a:off x="903568" y="3595600"/>
            <a:ext cx="4445208" cy="1281752"/>
            <a:chOff x="903568" y="3595600"/>
            <a:chExt cx="4445208" cy="1281752"/>
          </a:xfrm>
        </p:grpSpPr>
        <p:grpSp>
          <p:nvGrpSpPr>
            <p:cNvPr id="7" name="Group 6"/>
            <p:cNvGrpSpPr/>
            <p:nvPr/>
          </p:nvGrpSpPr>
          <p:grpSpPr>
            <a:xfrm>
              <a:off x="903568" y="3595600"/>
              <a:ext cx="4445208" cy="1281752"/>
              <a:chOff x="1074594" y="4210755"/>
              <a:chExt cx="3981445" cy="906230"/>
            </a:xfrm>
          </p:grpSpPr>
          <p:sp>
            <p:nvSpPr>
              <p:cNvPr id="9" name="Rounded Rectangle 8"/>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695ED675-530E-2FEB-5165-D5A9D6C9BE35}"/>
                  </a:ext>
                </a:extLst>
              </p:cNvPr>
              <p:cNvPicPr>
                <a:picLocks noChangeAspect="1"/>
              </p:cNvPicPr>
              <p:nvPr/>
            </p:nvPicPr>
            <p:blipFill>
              <a:blip r:embed="rId5"/>
              <a:stretch>
                <a:fillRect/>
              </a:stretch>
            </p:blipFill>
            <p:spPr>
              <a:xfrm>
                <a:off x="1074594" y="4210755"/>
                <a:ext cx="896047" cy="906230"/>
              </a:xfrm>
              <a:prstGeom prst="rect">
                <a:avLst/>
              </a:prstGeom>
            </p:spPr>
          </p:pic>
        </p:grpSp>
        <p:sp>
          <p:nvSpPr>
            <p:cNvPr id="8" name="Rectangle 7"/>
            <p:cNvSpPr/>
            <p:nvPr/>
          </p:nvSpPr>
          <p:spPr>
            <a:xfrm>
              <a:off x="1775162" y="3853396"/>
              <a:ext cx="3438678" cy="707886"/>
            </a:xfrm>
            <a:prstGeom prst="rect">
              <a:avLst/>
            </a:prstGeom>
          </p:spPr>
          <p:txBody>
            <a:bodyPr wrap="square">
              <a:spAutoFit/>
            </a:bodyPr>
            <a:lstStyle/>
            <a:p>
              <a:pPr algn="ctr"/>
              <a:r>
                <a:rPr lang="en-US" sz="4000" dirty="0">
                  <a:latin typeface="Calibri" panose="020F0502020204030204" pitchFamily="34" charset="0"/>
                  <a:ea typeface="Calibri" panose="020F0502020204030204" pitchFamily="34" charset="0"/>
                  <a:cs typeface="Calibri" panose="020F0502020204030204" pitchFamily="34" charset="0"/>
                </a:rPr>
                <a:t>20</a:t>
              </a:r>
              <a:r>
                <a:rPr lang="vi-VN" sz="4000" dirty="0">
                  <a:latin typeface="Calibri" panose="020F0502020204030204" pitchFamily="34" charset="0"/>
                  <a:ea typeface="Calibri" panose="020F0502020204030204" pitchFamily="34" charset="0"/>
                  <a:cs typeface="Calibri" panose="020F0502020204030204" pitchFamily="34" charset="0"/>
                </a:rPr>
                <a:t> %</a:t>
              </a:r>
            </a:p>
          </p:txBody>
        </p:sp>
      </p:grpSp>
      <p:grpSp>
        <p:nvGrpSpPr>
          <p:cNvPr id="11" name="Group 10"/>
          <p:cNvGrpSpPr/>
          <p:nvPr/>
        </p:nvGrpSpPr>
        <p:grpSpPr>
          <a:xfrm>
            <a:off x="6742141" y="3594677"/>
            <a:ext cx="4477322" cy="1301341"/>
            <a:chOff x="6742141" y="3594677"/>
            <a:chExt cx="4477322" cy="1301341"/>
          </a:xfrm>
        </p:grpSpPr>
        <p:grpSp>
          <p:nvGrpSpPr>
            <p:cNvPr id="12" name="Group 11"/>
            <p:cNvGrpSpPr/>
            <p:nvPr/>
          </p:nvGrpSpPr>
          <p:grpSpPr>
            <a:xfrm>
              <a:off x="6742141" y="3594677"/>
              <a:ext cx="4477322" cy="1301341"/>
              <a:chOff x="6913167" y="4040542"/>
              <a:chExt cx="4010209" cy="920080"/>
            </a:xfrm>
          </p:grpSpPr>
          <p:sp>
            <p:nvSpPr>
              <p:cNvPr id="14" name="Rounded Rectangle 13"/>
              <p:cNvSpPr/>
              <p:nvPr/>
            </p:nvSpPr>
            <p:spPr>
              <a:xfrm>
                <a:off x="7389954" y="4115202"/>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3FB107B9-225D-0A67-1870-EF082249D7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13" name="Rectangle 12"/>
            <p:cNvSpPr/>
            <p:nvPr/>
          </p:nvSpPr>
          <p:spPr>
            <a:xfrm>
              <a:off x="7667958" y="3853396"/>
              <a:ext cx="343672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20 %</a:t>
              </a:r>
            </a:p>
          </p:txBody>
        </p:sp>
      </p:grpSp>
      <p:grpSp>
        <p:nvGrpSpPr>
          <p:cNvPr id="16" name="Group 15"/>
          <p:cNvGrpSpPr/>
          <p:nvPr/>
        </p:nvGrpSpPr>
        <p:grpSpPr>
          <a:xfrm>
            <a:off x="903568" y="4896018"/>
            <a:ext cx="4491452" cy="1399807"/>
            <a:chOff x="903568" y="4896018"/>
            <a:chExt cx="4491452" cy="1399807"/>
          </a:xfrm>
        </p:grpSpPr>
        <p:grpSp>
          <p:nvGrpSpPr>
            <p:cNvPr id="17" name="Group 16"/>
            <p:cNvGrpSpPr/>
            <p:nvPr/>
          </p:nvGrpSpPr>
          <p:grpSpPr>
            <a:xfrm>
              <a:off x="903568" y="4896018"/>
              <a:ext cx="4491452" cy="1399807"/>
              <a:chOff x="1033174" y="5333940"/>
              <a:chExt cx="4022865" cy="989698"/>
            </a:xfrm>
          </p:grpSpPr>
          <p:sp>
            <p:nvSpPr>
              <p:cNvPr id="19" name="Rounded Rectangle 18"/>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325FDFC4-4EE5-97AA-5A7D-84B92F0B8C8A}"/>
                  </a:ext>
                </a:extLst>
              </p:cNvPr>
              <p:cNvPicPr>
                <a:picLocks noChangeAspect="1"/>
              </p:cNvPicPr>
              <p:nvPr/>
            </p:nvPicPr>
            <p:blipFill rotWithShape="1">
              <a:blip r:embed="rId7"/>
              <a:srcRect r="50703"/>
              <a:stretch/>
            </p:blipFill>
            <p:spPr>
              <a:xfrm>
                <a:off x="1033174" y="5333940"/>
                <a:ext cx="937467" cy="989698"/>
              </a:xfrm>
              <a:prstGeom prst="rect">
                <a:avLst/>
              </a:prstGeom>
            </p:spPr>
          </p:pic>
        </p:grpSp>
        <p:sp>
          <p:nvSpPr>
            <p:cNvPr id="18" name="Rectangle 17"/>
            <p:cNvSpPr/>
            <p:nvPr/>
          </p:nvSpPr>
          <p:spPr>
            <a:xfrm>
              <a:off x="1789753" y="5248879"/>
              <a:ext cx="3409496" cy="707886"/>
            </a:xfrm>
            <a:prstGeom prst="rect">
              <a:avLst/>
            </a:prstGeom>
          </p:spPr>
          <p:txBody>
            <a:bodyPr wrap="square">
              <a:spAutoFit/>
            </a:bodyPr>
            <a:lstStyle/>
            <a:p>
              <a:pPr algn="ctr"/>
              <a:r>
                <a:rPr lang="en-US" sz="4000" dirty="0">
                  <a:latin typeface="Calibri" panose="020F0502020204030204" pitchFamily="34" charset="0"/>
                  <a:ea typeface="Calibri" panose="020F0502020204030204" pitchFamily="34" charset="0"/>
                  <a:cs typeface="Calibri" panose="020F0502020204030204" pitchFamily="34" charset="0"/>
                </a:rPr>
                <a:t>25</a:t>
              </a:r>
              <a:r>
                <a:rPr lang="vi-VN" sz="4000" dirty="0">
                  <a:latin typeface="Calibri" panose="020F0502020204030204" pitchFamily="34" charset="0"/>
                  <a:ea typeface="Calibri" panose="020F0502020204030204" pitchFamily="34" charset="0"/>
                  <a:cs typeface="Calibri" panose="020F0502020204030204" pitchFamily="34" charset="0"/>
                </a:rPr>
                <a:t> %</a:t>
              </a:r>
            </a:p>
          </p:txBody>
        </p:sp>
      </p:grpSp>
      <p:grpSp>
        <p:nvGrpSpPr>
          <p:cNvPr id="21" name="Group 20"/>
          <p:cNvGrpSpPr/>
          <p:nvPr/>
        </p:nvGrpSpPr>
        <p:grpSpPr>
          <a:xfrm>
            <a:off x="6788385" y="4820003"/>
            <a:ext cx="4477322" cy="1551836"/>
            <a:chOff x="6788385" y="4820003"/>
            <a:chExt cx="4477322" cy="1551836"/>
          </a:xfrm>
        </p:grpSpPr>
        <p:grpSp>
          <p:nvGrpSpPr>
            <p:cNvPr id="22" name="Group 21"/>
            <p:cNvGrpSpPr/>
            <p:nvPr/>
          </p:nvGrpSpPr>
          <p:grpSpPr>
            <a:xfrm>
              <a:off x="6788385" y="4820003"/>
              <a:ext cx="4477322" cy="1551836"/>
              <a:chOff x="6913167" y="5116985"/>
              <a:chExt cx="4010209" cy="1097186"/>
            </a:xfrm>
          </p:grpSpPr>
          <p:sp>
            <p:nvSpPr>
              <p:cNvPr id="24" name="Rounded Rectangle 23"/>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4E5C59F7-822D-9CD5-0296-1CB89FF1D64E}"/>
                  </a:ext>
                </a:extLst>
              </p:cNvPr>
              <p:cNvPicPr>
                <a:picLocks noChangeAspect="1"/>
              </p:cNvPicPr>
              <p:nvPr/>
            </p:nvPicPr>
            <p:blipFill>
              <a:blip r:embed="rId8"/>
              <a:stretch>
                <a:fillRect/>
              </a:stretch>
            </p:blipFill>
            <p:spPr>
              <a:xfrm>
                <a:off x="6913167" y="5116985"/>
                <a:ext cx="953575" cy="1097186"/>
              </a:xfrm>
              <a:prstGeom prst="rect">
                <a:avLst/>
              </a:prstGeom>
            </p:spPr>
          </p:pic>
        </p:grpSp>
        <p:sp>
          <p:nvSpPr>
            <p:cNvPr id="23" name="Rectangle 22"/>
            <p:cNvSpPr/>
            <p:nvPr/>
          </p:nvSpPr>
          <p:spPr>
            <a:xfrm>
              <a:off x="7758176" y="5279985"/>
              <a:ext cx="3346510"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40 %</a:t>
              </a:r>
            </a:p>
          </p:txBody>
        </p:sp>
      </p:grpSp>
      <p:pic>
        <p:nvPicPr>
          <p:cNvPr id="26"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10991998" y="0"/>
            <a:ext cx="1200002" cy="675001"/>
          </a:xfrm>
          <a:prstGeom prst="rect">
            <a:avLst/>
          </a:prstGeom>
        </p:spPr>
      </p:pic>
    </p:spTree>
    <p:extLst>
      <p:ext uri="{BB962C8B-B14F-4D97-AF65-F5344CB8AC3E}">
        <p14:creationId xmlns:p14="http://schemas.microsoft.com/office/powerpoint/2010/main" val="2356099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6"/>
                                        </p:tgtEl>
                                        <p:attrNameLst>
                                          <p:attrName>ppt_x</p:attrName>
                                        </p:attrNameLst>
                                      </p:cBhvr>
                                      <p:tavLst>
                                        <p:tav tm="0">
                                          <p:val>
                                            <p:strVal val="ppt_x"/>
                                          </p:val>
                                        </p:tav>
                                        <p:tav tm="100000">
                                          <p:val>
                                            <p:strVal val="ppt_x"/>
                                          </p:val>
                                        </p:tav>
                                      </p:tavLst>
                                    </p:anim>
                                    <p:anim calcmode="lin" valueType="num">
                                      <p:cBhvr additive="base">
                                        <p:cTn id="29" dur="500"/>
                                        <p:tgtEl>
                                          <p:spTgt spid="6"/>
                                        </p:tgtEl>
                                        <p:attrNameLst>
                                          <p:attrName>ppt_y</p:attrName>
                                        </p:attrNameLst>
                                      </p:cBhvr>
                                      <p:tavLst>
                                        <p:tav tm="0">
                                          <p:val>
                                            <p:strVal val="ppt_y"/>
                                          </p:val>
                                        </p:tav>
                                        <p:tav tm="100000">
                                          <p:val>
                                            <p:strVal val="1+ppt_h/2"/>
                                          </p:val>
                                        </p:tav>
                                      </p:tavLst>
                                    </p:anim>
                                    <p:set>
                                      <p:cBhvr>
                                        <p:cTn id="3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11"/>
                                        </p:tgtEl>
                                        <p:attrNameLst>
                                          <p:attrName>ppt_x</p:attrName>
                                        </p:attrNameLst>
                                      </p:cBhvr>
                                      <p:tavLst>
                                        <p:tav tm="0">
                                          <p:val>
                                            <p:strVal val="ppt_x"/>
                                          </p:val>
                                        </p:tav>
                                        <p:tav tm="100000">
                                          <p:val>
                                            <p:strVal val="ppt_x"/>
                                          </p:val>
                                        </p:tav>
                                      </p:tavLst>
                                    </p:anim>
                                    <p:anim calcmode="lin" valueType="num">
                                      <p:cBhvr additive="base">
                                        <p:cTn id="33" dur="500"/>
                                        <p:tgtEl>
                                          <p:spTgt spid="11"/>
                                        </p:tgtEl>
                                        <p:attrNameLst>
                                          <p:attrName>ppt_y</p:attrName>
                                        </p:attrNameLst>
                                      </p:cBhvr>
                                      <p:tavLst>
                                        <p:tav tm="0">
                                          <p:val>
                                            <p:strVal val="ppt_y"/>
                                          </p:val>
                                        </p:tav>
                                        <p:tav tm="100000">
                                          <p:val>
                                            <p:strVal val="1+ppt_h/2"/>
                                          </p:val>
                                        </p:tav>
                                      </p:tavLst>
                                    </p:anim>
                                    <p:set>
                                      <p:cBhvr>
                                        <p:cTn id="34" dur="1" fill="hold">
                                          <p:stCondLst>
                                            <p:cond delay="499"/>
                                          </p:stCondLst>
                                        </p:cTn>
                                        <p:tgtEl>
                                          <p:spTgt spid="11"/>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1"/>
                                        </p:tgtEl>
                                        <p:attrNameLst>
                                          <p:attrName>ppt_x</p:attrName>
                                        </p:attrNameLst>
                                      </p:cBhvr>
                                      <p:tavLst>
                                        <p:tav tm="0">
                                          <p:val>
                                            <p:strVal val="ppt_x"/>
                                          </p:val>
                                        </p:tav>
                                        <p:tav tm="100000">
                                          <p:val>
                                            <p:strVal val="ppt_x"/>
                                          </p:val>
                                        </p:tav>
                                      </p:tavLst>
                                    </p:anim>
                                    <p:anim calcmode="lin" valueType="num">
                                      <p:cBhvr additive="base">
                                        <p:cTn id="37" dur="500"/>
                                        <p:tgtEl>
                                          <p:spTgt spid="21"/>
                                        </p:tgtEl>
                                        <p:attrNameLst>
                                          <p:attrName>ppt_y</p:attrName>
                                        </p:attrNameLst>
                                      </p:cBhvr>
                                      <p:tavLst>
                                        <p:tav tm="0">
                                          <p:val>
                                            <p:strVal val="ppt_y"/>
                                          </p:val>
                                        </p:tav>
                                        <p:tav tm="100000">
                                          <p:val>
                                            <p:strVal val="1+ppt_h/2"/>
                                          </p:val>
                                        </p:tav>
                                      </p:tavLst>
                                    </p:anim>
                                    <p:set>
                                      <p:cBhvr>
                                        <p:cTn id="3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6"/>
                                        </p:tgtEl>
                                      </p:cBhvr>
                                    </p:cmd>
                                  </p:childTnLst>
                                </p:cTn>
                              </p:par>
                            </p:childTnLst>
                          </p:cTn>
                        </p:par>
                      </p:childTnLst>
                    </p:cTn>
                  </p:par>
                </p:childTnLst>
              </p:cTn>
              <p:nextCondLst>
                <p:cond evt="onClick" delay="0">
                  <p:tgtEl>
                    <p:spTgt spid="26"/>
                  </p:tgtEl>
                </p:cond>
              </p:nextCondLst>
            </p:seq>
            <p:video>
              <p:cMediaNode vol="80000">
                <p:cTn id="44" fill="hold" display="0">
                  <p:stCondLst>
                    <p:cond delay="indefinite"/>
                  </p:stCondLst>
                </p:cTn>
                <p:tgtEl>
                  <p:spTgt spid="26"/>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45619" y="0"/>
            <a:ext cx="2700762" cy="1603387"/>
          </a:xfrm>
          <a:prstGeom prst="rect">
            <a:avLst/>
          </a:prstGeom>
        </p:spPr>
      </p:pic>
      <p:pic>
        <p:nvPicPr>
          <p:cNvPr id="4" name="Picture 3"/>
          <p:cNvPicPr>
            <a:picLocks noChangeAspect="1"/>
          </p:cNvPicPr>
          <p:nvPr/>
        </p:nvPicPr>
        <p:blipFill>
          <a:blip r:embed="rId3"/>
          <a:stretch>
            <a:fillRect/>
          </a:stretch>
        </p:blipFill>
        <p:spPr>
          <a:xfrm>
            <a:off x="7035983" y="5160855"/>
            <a:ext cx="2456901" cy="1457070"/>
          </a:xfrm>
          <a:prstGeom prst="rect">
            <a:avLst/>
          </a:prstGeom>
        </p:spPr>
      </p:pic>
      <p:pic>
        <p:nvPicPr>
          <p:cNvPr id="9" name="Picture 8">
            <a:extLst>
              <a:ext uri="{FF2B5EF4-FFF2-40B4-BE49-F238E27FC236}">
                <a16:creationId xmlns:a16="http://schemas.microsoft.com/office/drawing/2014/main" id="{C8F2E5D1-5A38-AE0E-7A01-7594BA56FD10}"/>
              </a:ext>
            </a:extLst>
          </p:cNvPr>
          <p:cNvPicPr>
            <a:picLocks noChangeAspect="1"/>
          </p:cNvPicPr>
          <p:nvPr/>
        </p:nvPicPr>
        <p:blipFill>
          <a:blip r:embed="rId4"/>
          <a:stretch>
            <a:fillRect/>
          </a:stretch>
        </p:blipFill>
        <p:spPr>
          <a:xfrm>
            <a:off x="1287327" y="1781886"/>
            <a:ext cx="9638611" cy="3017782"/>
          </a:xfrm>
          <a:prstGeom prst="rect">
            <a:avLst/>
          </a:prstGeom>
        </p:spPr>
      </p:pic>
    </p:spTree>
    <p:extLst>
      <p:ext uri="{BB962C8B-B14F-4D97-AF65-F5344CB8AC3E}">
        <p14:creationId xmlns:p14="http://schemas.microsoft.com/office/powerpoint/2010/main" val="1217025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8608" y="1510631"/>
            <a:ext cx="11430991" cy="2645893"/>
          </a:xfrm>
          <a:prstGeom prst="rect">
            <a:avLst/>
          </a:prstGeom>
        </p:spPr>
      </p:pic>
    </p:spTree>
    <p:extLst>
      <p:ext uri="{BB962C8B-B14F-4D97-AF65-F5344CB8AC3E}">
        <p14:creationId xmlns:p14="http://schemas.microsoft.com/office/powerpoint/2010/main" val="39084263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C12F26-23D2-9BAD-5FD8-CE155EFC6016}"/>
              </a:ext>
            </a:extLst>
          </p:cNvPr>
          <p:cNvSpPr txBox="1"/>
          <p:nvPr/>
        </p:nvSpPr>
        <p:spPr>
          <a:xfrm>
            <a:off x="1743740" y="606054"/>
            <a:ext cx="9526772" cy="584775"/>
          </a:xfrm>
          <a:prstGeom prst="rect">
            <a:avLst/>
          </a:prstGeom>
          <a:noFill/>
        </p:spPr>
        <p:txBody>
          <a:bodyPr wrap="square" rtlCol="0">
            <a:spAutoFit/>
          </a:bodyPr>
          <a:lstStyle/>
          <a:p>
            <a:r>
              <a:rPr lang="en-US" sz="3200" b="1" dirty="0" err="1"/>
              <a:t>Tìm</a:t>
            </a:r>
            <a:r>
              <a:rPr lang="en-US" sz="3200" b="1" dirty="0"/>
              <a:t> </a:t>
            </a:r>
            <a:r>
              <a:rPr lang="en-US" sz="3200" b="1" dirty="0" err="1"/>
              <a:t>tỉ</a:t>
            </a:r>
            <a:r>
              <a:rPr lang="en-US" sz="3200" b="1" dirty="0"/>
              <a:t> </a:t>
            </a:r>
            <a:r>
              <a:rPr lang="en-US" sz="3200" b="1" dirty="0" err="1"/>
              <a:t>số</a:t>
            </a:r>
            <a:r>
              <a:rPr lang="en-US" sz="3200" b="1" dirty="0"/>
              <a:t> </a:t>
            </a:r>
            <a:r>
              <a:rPr lang="en-US" sz="3200" b="1" dirty="0" err="1"/>
              <a:t>phần</a:t>
            </a:r>
            <a:r>
              <a:rPr lang="en-US" sz="3200" b="1" dirty="0"/>
              <a:t> </a:t>
            </a:r>
            <a:r>
              <a:rPr lang="en-US" sz="3200" b="1" dirty="0" err="1"/>
              <a:t>trăm</a:t>
            </a:r>
            <a:r>
              <a:rPr lang="en-US" sz="3200" b="1" dirty="0"/>
              <a:t> </a:t>
            </a:r>
            <a:r>
              <a:rPr lang="en-US" sz="3200" b="1" dirty="0" err="1"/>
              <a:t>thích</a:t>
            </a:r>
            <a:r>
              <a:rPr lang="en-US" sz="3200" b="1" dirty="0"/>
              <a:t> </a:t>
            </a:r>
            <a:r>
              <a:rPr lang="en-US" sz="3200" b="1" dirty="0" err="1"/>
              <a:t>hợp</a:t>
            </a:r>
            <a:r>
              <a:rPr lang="en-US" sz="3200" b="1" dirty="0"/>
              <a:t>.</a:t>
            </a:r>
          </a:p>
        </p:txBody>
      </p:sp>
      <p:sp>
        <p:nvSpPr>
          <p:cNvPr id="3" name="Oval 2">
            <a:extLst>
              <a:ext uri="{FF2B5EF4-FFF2-40B4-BE49-F238E27FC236}">
                <a16:creationId xmlns:a16="http://schemas.microsoft.com/office/drawing/2014/main" id="{7DFD186D-FEA5-EBF1-F746-9DE382B4531F}"/>
              </a:ext>
            </a:extLst>
          </p:cNvPr>
          <p:cNvSpPr/>
          <p:nvPr/>
        </p:nvSpPr>
        <p:spPr>
          <a:xfrm>
            <a:off x="1020726" y="595423"/>
            <a:ext cx="669851" cy="5847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rPr>
              <a:t>1</a:t>
            </a:r>
          </a:p>
        </p:txBody>
      </p:sp>
      <p:sp>
        <p:nvSpPr>
          <p:cNvPr id="4" name="TextBox 3">
            <a:extLst>
              <a:ext uri="{FF2B5EF4-FFF2-40B4-BE49-F238E27FC236}">
                <a16:creationId xmlns:a16="http://schemas.microsoft.com/office/drawing/2014/main" id="{2A2D43A5-8905-764E-5DCC-36C556C6A62C}"/>
              </a:ext>
            </a:extLst>
          </p:cNvPr>
          <p:cNvSpPr txBox="1"/>
          <p:nvPr/>
        </p:nvSpPr>
        <p:spPr>
          <a:xfrm>
            <a:off x="606056" y="1414128"/>
            <a:ext cx="11132288" cy="3539430"/>
          </a:xfrm>
          <a:prstGeom prst="rect">
            <a:avLst/>
          </a:prstGeom>
          <a:noFill/>
        </p:spPr>
        <p:txBody>
          <a:bodyPr wrap="square" rtlCol="0">
            <a:spAutoFit/>
          </a:bodyPr>
          <a:lstStyle/>
          <a:p>
            <a:r>
              <a:rPr lang="vi-VN" sz="2800" dirty="0"/>
              <a:t>Lớp 5A có 32 học sinh, kết quả giáo dục cuối năm học của lớp như sau:</a:t>
            </a:r>
            <a:r>
              <a:rPr lang="en-US" sz="2800" dirty="0"/>
              <a:t> </a:t>
            </a:r>
            <a:r>
              <a:rPr lang="vi-VN" sz="2800" dirty="0"/>
              <a:t>8 hoc sinh đat mức Hoàn thành xuất sắc, 12 hoc sinh đat mức Hoàn thành tốt, số học sinh còn lại đạt mức Hoàn thành.</a:t>
            </a:r>
          </a:p>
          <a:p>
            <a:r>
              <a:rPr lang="vi-VN" sz="2800" dirty="0"/>
              <a:t>a) Số học sinh đạt mức Hoàn thành xuất sắc chiếm </a:t>
            </a:r>
            <a:r>
              <a:rPr lang="en-US" sz="2800" dirty="0"/>
              <a:t>     </a:t>
            </a:r>
            <a:r>
              <a:rPr lang="vi-VN" sz="2800" dirty="0"/>
              <a:t> </a:t>
            </a:r>
            <a:r>
              <a:rPr lang="en-US" sz="2800" dirty="0"/>
              <a:t>   </a:t>
            </a:r>
            <a:r>
              <a:rPr lang="vi-VN" sz="2800" dirty="0"/>
              <a:t>số học sinh cả lớp.</a:t>
            </a:r>
          </a:p>
          <a:p>
            <a:r>
              <a:rPr lang="vi-VN" sz="2800" dirty="0"/>
              <a:t>b) Số học sinh đạt mức Hoàn thành tốt chiếm </a:t>
            </a:r>
            <a:r>
              <a:rPr lang="en-US" sz="2800" dirty="0"/>
              <a:t>     </a:t>
            </a:r>
            <a:r>
              <a:rPr lang="vi-VN" sz="2800" dirty="0"/>
              <a:t> </a:t>
            </a:r>
            <a:r>
              <a:rPr lang="en-US" sz="2800" dirty="0"/>
              <a:t>       </a:t>
            </a:r>
            <a:r>
              <a:rPr lang="vi-VN" sz="2800" dirty="0"/>
              <a:t>số học sinh cả lớp.</a:t>
            </a:r>
          </a:p>
          <a:p>
            <a:r>
              <a:rPr lang="vi-VN" sz="2800" dirty="0"/>
              <a:t>c) Số học sinh đạt mức hoàn thành chiếm</a:t>
            </a:r>
            <a:r>
              <a:rPr lang="en-US" sz="2800" dirty="0"/>
              <a:t>     </a:t>
            </a:r>
            <a:r>
              <a:rPr lang="vi-VN" sz="2800" dirty="0"/>
              <a:t> </a:t>
            </a:r>
            <a:r>
              <a:rPr lang="en-US" sz="2800" dirty="0"/>
              <a:t>        </a:t>
            </a:r>
            <a:r>
              <a:rPr lang="vi-VN" sz="2800" dirty="0"/>
              <a:t>số học sinh cả lớp.</a:t>
            </a:r>
            <a:endParaRPr lang="en-US" sz="2800" dirty="0"/>
          </a:p>
        </p:txBody>
      </p:sp>
      <p:sp>
        <p:nvSpPr>
          <p:cNvPr id="8" name="Rectangle: Rounded Corners 7">
            <a:extLst>
              <a:ext uri="{FF2B5EF4-FFF2-40B4-BE49-F238E27FC236}">
                <a16:creationId xmlns:a16="http://schemas.microsoft.com/office/drawing/2014/main" id="{DB044251-E9D2-2D82-546C-47BD31B3B007}"/>
              </a:ext>
            </a:extLst>
          </p:cNvPr>
          <p:cNvSpPr/>
          <p:nvPr/>
        </p:nvSpPr>
        <p:spPr>
          <a:xfrm>
            <a:off x="8856920" y="2721935"/>
            <a:ext cx="563526"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p>
        </p:txBody>
      </p:sp>
      <p:sp>
        <p:nvSpPr>
          <p:cNvPr id="12" name="Rectangle: Rounded Corners 11">
            <a:extLst>
              <a:ext uri="{FF2B5EF4-FFF2-40B4-BE49-F238E27FC236}">
                <a16:creationId xmlns:a16="http://schemas.microsoft.com/office/drawing/2014/main" id="{BDFA7781-207D-79B8-11B8-41DA855452AC}"/>
              </a:ext>
            </a:extLst>
          </p:cNvPr>
          <p:cNvSpPr/>
          <p:nvPr/>
        </p:nvSpPr>
        <p:spPr>
          <a:xfrm>
            <a:off x="7995682" y="3519377"/>
            <a:ext cx="723015"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p>
        </p:txBody>
      </p:sp>
      <p:sp>
        <p:nvSpPr>
          <p:cNvPr id="13" name="Rectangle: Rounded Corners 12">
            <a:extLst>
              <a:ext uri="{FF2B5EF4-FFF2-40B4-BE49-F238E27FC236}">
                <a16:creationId xmlns:a16="http://schemas.microsoft.com/office/drawing/2014/main" id="{FF9C3BC7-AC93-A91E-37DD-A8EF5795E29A}"/>
              </a:ext>
            </a:extLst>
          </p:cNvPr>
          <p:cNvSpPr/>
          <p:nvPr/>
        </p:nvSpPr>
        <p:spPr>
          <a:xfrm>
            <a:off x="7474688" y="4369981"/>
            <a:ext cx="829340"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p>
        </p:txBody>
      </p:sp>
      <p:sp>
        <p:nvSpPr>
          <p:cNvPr id="14" name="Rectangle: Rounded Corners 13">
            <a:extLst>
              <a:ext uri="{FF2B5EF4-FFF2-40B4-BE49-F238E27FC236}">
                <a16:creationId xmlns:a16="http://schemas.microsoft.com/office/drawing/2014/main" id="{EE554966-42A6-C8F3-B8D9-5E1ED197505E}"/>
              </a:ext>
            </a:extLst>
          </p:cNvPr>
          <p:cNvSpPr/>
          <p:nvPr/>
        </p:nvSpPr>
        <p:spPr>
          <a:xfrm>
            <a:off x="8871096" y="2725479"/>
            <a:ext cx="655676"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25</a:t>
            </a:r>
          </a:p>
        </p:txBody>
      </p:sp>
      <p:sp>
        <p:nvSpPr>
          <p:cNvPr id="15" name="Rectangle: Rounded Corners 14">
            <a:extLst>
              <a:ext uri="{FF2B5EF4-FFF2-40B4-BE49-F238E27FC236}">
                <a16:creationId xmlns:a16="http://schemas.microsoft.com/office/drawing/2014/main" id="{66E11669-F51C-F376-AA36-2DF5C7E36638}"/>
              </a:ext>
            </a:extLst>
          </p:cNvPr>
          <p:cNvSpPr/>
          <p:nvPr/>
        </p:nvSpPr>
        <p:spPr>
          <a:xfrm>
            <a:off x="7956695" y="3522921"/>
            <a:ext cx="910857"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37,5</a:t>
            </a:r>
          </a:p>
        </p:txBody>
      </p:sp>
      <p:sp>
        <p:nvSpPr>
          <p:cNvPr id="16" name="Rectangle: Rounded Corners 15">
            <a:extLst>
              <a:ext uri="{FF2B5EF4-FFF2-40B4-BE49-F238E27FC236}">
                <a16:creationId xmlns:a16="http://schemas.microsoft.com/office/drawing/2014/main" id="{9C2563A4-60B2-8748-A52E-D1266A933FB7}"/>
              </a:ext>
            </a:extLst>
          </p:cNvPr>
          <p:cNvSpPr/>
          <p:nvPr/>
        </p:nvSpPr>
        <p:spPr>
          <a:xfrm>
            <a:off x="7446332" y="4384158"/>
            <a:ext cx="910857"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37,5</a:t>
            </a:r>
          </a:p>
        </p:txBody>
      </p:sp>
    </p:spTree>
    <p:extLst>
      <p:ext uri="{BB962C8B-B14F-4D97-AF65-F5344CB8AC3E}">
        <p14:creationId xmlns:p14="http://schemas.microsoft.com/office/powerpoint/2010/main" val="327104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8" grpId="0" animBg="1"/>
      <p:bldP spid="12"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C12F26-23D2-9BAD-5FD8-CE155EFC6016}"/>
              </a:ext>
            </a:extLst>
          </p:cNvPr>
          <p:cNvSpPr txBox="1"/>
          <p:nvPr/>
        </p:nvSpPr>
        <p:spPr>
          <a:xfrm>
            <a:off x="1424763" y="531626"/>
            <a:ext cx="9835116" cy="1569660"/>
          </a:xfrm>
          <a:prstGeom prst="rect">
            <a:avLst/>
          </a:prstGeom>
          <a:noFill/>
        </p:spPr>
        <p:txBody>
          <a:bodyPr wrap="square" rtlCol="0">
            <a:spAutoFit/>
          </a:bodyPr>
          <a:lstStyle/>
          <a:p>
            <a:pPr lvl="0" algn="just"/>
            <a:r>
              <a:rPr lang="vi-VN" sz="3200" b="1" dirty="0">
                <a:solidFill>
                  <a:prstClr val="black"/>
                </a:solidFill>
                <a:latin typeface="Calibri" panose="020F0502020204030204"/>
              </a:rPr>
              <a:t>Khi làm hồng treo gió, người ta cứ phơi 20 kg quả hồng tươi thì thu được 3,3 kg quả hồng khô. Hỏi lượng nước trong quả hồng tươi đã mất đi là bao nhiêu phần trăm?</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7DFD186D-FEA5-EBF1-F746-9DE382B4531F}"/>
              </a:ext>
            </a:extLst>
          </p:cNvPr>
          <p:cNvSpPr/>
          <p:nvPr/>
        </p:nvSpPr>
        <p:spPr>
          <a:xfrm>
            <a:off x="712382" y="616688"/>
            <a:ext cx="669851" cy="5847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2</a:t>
            </a:r>
          </a:p>
        </p:txBody>
      </p:sp>
      <p:pic>
        <p:nvPicPr>
          <p:cNvPr id="6" name="Picture 5">
            <a:extLst>
              <a:ext uri="{FF2B5EF4-FFF2-40B4-BE49-F238E27FC236}">
                <a16:creationId xmlns:a16="http://schemas.microsoft.com/office/drawing/2014/main" id="{36C73DA0-739F-B797-8796-D0C8E436BBEE}"/>
              </a:ext>
            </a:extLst>
          </p:cNvPr>
          <p:cNvPicPr>
            <a:picLocks noChangeAspect="1"/>
          </p:cNvPicPr>
          <p:nvPr/>
        </p:nvPicPr>
        <p:blipFill>
          <a:blip r:embed="rId2"/>
          <a:stretch>
            <a:fillRect/>
          </a:stretch>
        </p:blipFill>
        <p:spPr>
          <a:xfrm>
            <a:off x="6570920" y="2279158"/>
            <a:ext cx="5072948" cy="3082087"/>
          </a:xfrm>
          <a:prstGeom prst="rect">
            <a:avLst/>
          </a:prstGeom>
        </p:spPr>
      </p:pic>
      <p:sp>
        <p:nvSpPr>
          <p:cNvPr id="7" name="TextBox 6">
            <a:extLst>
              <a:ext uri="{FF2B5EF4-FFF2-40B4-BE49-F238E27FC236}">
                <a16:creationId xmlns:a16="http://schemas.microsoft.com/office/drawing/2014/main" id="{CABDBCE4-9612-1F51-FC9C-E7D9AAC77E73}"/>
              </a:ext>
            </a:extLst>
          </p:cNvPr>
          <p:cNvSpPr txBox="1"/>
          <p:nvPr/>
        </p:nvSpPr>
        <p:spPr>
          <a:xfrm>
            <a:off x="818707" y="2679405"/>
            <a:ext cx="5826642" cy="3539430"/>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Bài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giải</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vi-VN" sz="2800" b="0" i="0" dirty="0">
                <a:solidFill>
                  <a:srgbClr val="FF0000"/>
                </a:solidFill>
                <a:effectLst/>
                <a:latin typeface="Cambria" panose="02040503050406030204" pitchFamily="18" charset="0"/>
                <a:ea typeface="Cambria" panose="02040503050406030204" pitchFamily="18" charset="0"/>
              </a:rPr>
              <a:t>Lượng nước trong quả hồng tươi đã mất đi là:</a:t>
            </a:r>
          </a:p>
          <a:p>
            <a:pPr algn="ctr"/>
            <a:r>
              <a:rPr lang="vi-VN" sz="2800" b="0" i="0" dirty="0">
                <a:solidFill>
                  <a:srgbClr val="FF0000"/>
                </a:solidFill>
                <a:effectLst/>
                <a:latin typeface="Cambria" panose="02040503050406030204" pitchFamily="18" charset="0"/>
                <a:ea typeface="Cambria" panose="02040503050406030204" pitchFamily="18" charset="0"/>
              </a:rPr>
              <a:t>20 – 3</a:t>
            </a:r>
            <a:r>
              <a:rPr lang="en-US" sz="2800" dirty="0">
                <a:solidFill>
                  <a:srgbClr val="FF0000"/>
                </a:solidFill>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3 = 16</a:t>
            </a:r>
            <a:r>
              <a:rPr lang="en-US" sz="2800" b="0" i="0" dirty="0">
                <a:solidFill>
                  <a:srgbClr val="FF0000"/>
                </a:solidFill>
                <a:effectLst/>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7 (kg) </a:t>
            </a:r>
          </a:p>
          <a:p>
            <a:pPr algn="ctr"/>
            <a:r>
              <a:rPr lang="vi-VN" sz="2800" b="0" i="0" dirty="0">
                <a:solidFill>
                  <a:srgbClr val="FF0000"/>
                </a:solidFill>
                <a:effectLst/>
                <a:latin typeface="Cambria" panose="02040503050406030204" pitchFamily="18" charset="0"/>
                <a:ea typeface="Cambria" panose="02040503050406030204" pitchFamily="18" charset="0"/>
              </a:rPr>
              <a:t>Lương nước trong quả hồng tươi đã mất chiếm số phần trăm là:</a:t>
            </a:r>
            <a:endParaRPr lang="en-US" sz="2800" b="0" i="0" dirty="0">
              <a:solidFill>
                <a:srgbClr val="FF0000"/>
              </a:solidFill>
              <a:effectLst/>
              <a:latin typeface="Cambria" panose="02040503050406030204" pitchFamily="18" charset="0"/>
              <a:ea typeface="Cambria" panose="02040503050406030204" pitchFamily="18" charset="0"/>
            </a:endParaRPr>
          </a:p>
          <a:p>
            <a:pPr algn="ctr"/>
            <a:r>
              <a:rPr lang="vi-VN" sz="2800" b="0" i="0" dirty="0">
                <a:solidFill>
                  <a:srgbClr val="FF0000"/>
                </a:solidFill>
                <a:effectLst/>
                <a:latin typeface="Cambria" panose="02040503050406030204" pitchFamily="18" charset="0"/>
                <a:ea typeface="Cambria" panose="02040503050406030204" pitchFamily="18" charset="0"/>
              </a:rPr>
              <a:t>16</a:t>
            </a:r>
            <a:r>
              <a:rPr lang="en-US" sz="2800" b="0" i="0" dirty="0">
                <a:solidFill>
                  <a:srgbClr val="FF0000"/>
                </a:solidFill>
                <a:effectLst/>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7 : 20 × 100 = 83</a:t>
            </a:r>
            <a:r>
              <a:rPr lang="en-US" sz="2800" b="0" i="0" dirty="0">
                <a:solidFill>
                  <a:srgbClr val="FF0000"/>
                </a:solidFill>
                <a:effectLst/>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5%</a:t>
            </a:r>
            <a:endParaRPr lang="en-US" sz="2800" b="0" i="0" dirty="0">
              <a:solidFill>
                <a:srgbClr val="FF0000"/>
              </a:solidFill>
              <a:effectLst/>
              <a:latin typeface="Cambria" panose="02040503050406030204" pitchFamily="18" charset="0"/>
              <a:ea typeface="Cambria" panose="02040503050406030204" pitchFamily="18" charset="0"/>
            </a:endParaRPr>
          </a:p>
          <a:p>
            <a:pPr algn="r"/>
            <a:r>
              <a:rPr lang="en-US" sz="2800" b="0" i="0" dirty="0" err="1">
                <a:solidFill>
                  <a:srgbClr val="FF0000"/>
                </a:solidFill>
                <a:effectLst/>
                <a:latin typeface="Cambria" panose="02040503050406030204" pitchFamily="18" charset="0"/>
                <a:ea typeface="Cambria" panose="02040503050406030204" pitchFamily="18" charset="0"/>
              </a:rPr>
              <a:t>Đáp</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số</a:t>
            </a:r>
            <a:r>
              <a:rPr lang="en-US" sz="2800" b="0" i="0" dirty="0">
                <a:solidFill>
                  <a:srgbClr val="FF0000"/>
                </a:solidFill>
                <a:effectLst/>
                <a:latin typeface="Cambria" panose="02040503050406030204" pitchFamily="18" charset="0"/>
                <a:ea typeface="Cambria" panose="02040503050406030204" pitchFamily="18" charset="0"/>
              </a:rPr>
              <a:t>: </a:t>
            </a:r>
            <a:r>
              <a:rPr lang="vi-VN" sz="2800" b="0" i="0" dirty="0">
                <a:solidFill>
                  <a:srgbClr val="FF0000"/>
                </a:solidFill>
                <a:effectLst/>
                <a:latin typeface="Cambria" panose="02040503050406030204" pitchFamily="18" charset="0"/>
                <a:ea typeface="Cambria" panose="02040503050406030204" pitchFamily="18" charset="0"/>
              </a:rPr>
              <a:t>83</a:t>
            </a:r>
            <a:r>
              <a:rPr lang="en-US" sz="2800" b="0" i="0" dirty="0">
                <a:solidFill>
                  <a:srgbClr val="FF0000"/>
                </a:solidFill>
                <a:effectLst/>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5%</a:t>
            </a:r>
          </a:p>
        </p:txBody>
      </p:sp>
    </p:spTree>
    <p:extLst>
      <p:ext uri="{BB962C8B-B14F-4D97-AF65-F5344CB8AC3E}">
        <p14:creationId xmlns:p14="http://schemas.microsoft.com/office/powerpoint/2010/main" val="30414498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C12F26-23D2-9BAD-5FD8-CE155EFC6016}"/>
              </a:ext>
            </a:extLst>
          </p:cNvPr>
          <p:cNvSpPr txBox="1"/>
          <p:nvPr/>
        </p:nvSpPr>
        <p:spPr>
          <a:xfrm>
            <a:off x="1424763" y="531626"/>
            <a:ext cx="9835116" cy="2062103"/>
          </a:xfrm>
          <a:prstGeom prst="rect">
            <a:avLst/>
          </a:prstGeom>
          <a:noFill/>
        </p:spPr>
        <p:txBody>
          <a:bodyPr wrap="square" rtlCol="0">
            <a:spAutoFit/>
          </a:bodyPr>
          <a:lstStyle/>
          <a:p>
            <a:pPr lvl="0" algn="just"/>
            <a:r>
              <a:rPr lang="vi-VN" sz="3200" b="1" dirty="0">
                <a:solidFill>
                  <a:prstClr val="black"/>
                </a:solidFill>
                <a:latin typeface="Calibri" panose="020F0502020204030204"/>
              </a:rPr>
              <a:t>Giá tiền 1 kg hồng treo gió là 350 000 đồng. Mai mua 1 kg hồng treo gió vào Ngày Quốc tế Thiếu nhi nên được giảm giá 10%. Hỏi Mai phải trả người bán hàng bao nhiêu tiền?</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7DFD186D-FEA5-EBF1-F746-9DE382B4531F}"/>
              </a:ext>
            </a:extLst>
          </p:cNvPr>
          <p:cNvSpPr/>
          <p:nvPr/>
        </p:nvSpPr>
        <p:spPr>
          <a:xfrm>
            <a:off x="712382" y="616688"/>
            <a:ext cx="669851" cy="5847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3</a:t>
            </a:r>
          </a:p>
        </p:txBody>
      </p:sp>
      <p:sp>
        <p:nvSpPr>
          <p:cNvPr id="7" name="TextBox 6">
            <a:extLst>
              <a:ext uri="{FF2B5EF4-FFF2-40B4-BE49-F238E27FC236}">
                <a16:creationId xmlns:a16="http://schemas.microsoft.com/office/drawing/2014/main" id="{CABDBCE4-9612-1F51-FC9C-E7D9AAC77E73}"/>
              </a:ext>
            </a:extLst>
          </p:cNvPr>
          <p:cNvSpPr txBox="1"/>
          <p:nvPr/>
        </p:nvSpPr>
        <p:spPr>
          <a:xfrm>
            <a:off x="818707" y="2679405"/>
            <a:ext cx="10207256"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giải</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a:p>
            <a:pPr lvl="0" algn="ctr"/>
            <a:r>
              <a:rPr lang="vi-VN" sz="2800" dirty="0">
                <a:solidFill>
                  <a:srgbClr val="FF0000"/>
                </a:solidFill>
                <a:latin typeface="Cambria" panose="02040503050406030204" pitchFamily="18" charset="0"/>
                <a:ea typeface="Cambria" panose="02040503050406030204" pitchFamily="18" charset="0"/>
              </a:rPr>
              <a:t>Số tiền Mai được giảm vào ngày Quốc Tế Thiếu nhi là :</a:t>
            </a:r>
          </a:p>
          <a:p>
            <a:pPr lvl="0" algn="ctr"/>
            <a:r>
              <a:rPr lang="vi-VN" sz="2800">
                <a:solidFill>
                  <a:srgbClr val="FF0000"/>
                </a:solidFill>
                <a:latin typeface="Cambria" panose="02040503050406030204" pitchFamily="18" charset="0"/>
                <a:ea typeface="Cambria" panose="02040503050406030204" pitchFamily="18" charset="0"/>
              </a:rPr>
              <a:t>350 000:100x10 </a:t>
            </a:r>
            <a:r>
              <a:rPr lang="vi-VN" sz="2800" dirty="0">
                <a:solidFill>
                  <a:srgbClr val="FF0000"/>
                </a:solidFill>
                <a:latin typeface="Cambria" panose="02040503050406030204" pitchFamily="18" charset="0"/>
                <a:ea typeface="Cambria" panose="02040503050406030204" pitchFamily="18" charset="0"/>
              </a:rPr>
              <a:t>= 35 000 (đồng) </a:t>
            </a:r>
          </a:p>
          <a:p>
            <a:pPr lvl="0" algn="ctr"/>
            <a:r>
              <a:rPr lang="vi-VN" sz="2800" dirty="0">
                <a:solidFill>
                  <a:srgbClr val="FF0000"/>
                </a:solidFill>
                <a:latin typeface="Cambria" panose="02040503050406030204" pitchFamily="18" charset="0"/>
                <a:ea typeface="Cambria" panose="02040503050406030204" pitchFamily="18" charset="0"/>
              </a:rPr>
              <a:t>Mai phải trả người bán hàng số tiền là:</a:t>
            </a:r>
          </a:p>
          <a:p>
            <a:pPr lvl="0" algn="ctr"/>
            <a:r>
              <a:rPr lang="vi-VN" sz="2800" dirty="0">
                <a:solidFill>
                  <a:srgbClr val="FF0000"/>
                </a:solidFill>
                <a:latin typeface="Cambria" panose="02040503050406030204" pitchFamily="18" charset="0"/>
                <a:ea typeface="Cambria" panose="02040503050406030204" pitchFamily="18" charset="0"/>
              </a:rPr>
              <a:t>350 000 - 35 000 = 315 000 ( đồng ) </a:t>
            </a:r>
          </a:p>
          <a:p>
            <a:pPr lvl="0" algn="r"/>
            <a:r>
              <a:rPr lang="vi-VN" sz="2800" dirty="0">
                <a:solidFill>
                  <a:srgbClr val="FF0000"/>
                </a:solidFill>
                <a:latin typeface="Cambria" panose="02040503050406030204" pitchFamily="18" charset="0"/>
                <a:ea typeface="Cambria" panose="02040503050406030204" pitchFamily="18" charset="0"/>
              </a:rPr>
              <a:t> Đáp số: 315 000 đồng </a:t>
            </a:r>
            <a:endParaRPr kumimoji="0" lang="vi-VN"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5941834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567</Words>
  <Application>Microsoft Office PowerPoint</Application>
  <PresentationFormat>Widescreen</PresentationFormat>
  <Paragraphs>50</Paragraphs>
  <Slides>13</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Administrator</cp:lastModifiedBy>
  <cp:revision>51</cp:revision>
  <dcterms:created xsi:type="dcterms:W3CDTF">2024-12-12T12:28:30Z</dcterms:created>
  <dcterms:modified xsi:type="dcterms:W3CDTF">2025-05-05T02:49:11Z</dcterms:modified>
</cp:coreProperties>
</file>