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259" r:id="rId4"/>
    <p:sldId id="322" r:id="rId5"/>
    <p:sldId id="258" r:id="rId6"/>
    <p:sldId id="256" r:id="rId7"/>
    <p:sldId id="263" r:id="rId8"/>
    <p:sldId id="264" r:id="rId9"/>
    <p:sldId id="267" r:id="rId10"/>
    <p:sldId id="271" r:id="rId11"/>
    <p:sldId id="306" r:id="rId12"/>
    <p:sldId id="307" r:id="rId13"/>
    <p:sldId id="279" r:id="rId14"/>
    <p:sldId id="280" r:id="rId15"/>
    <p:sldId id="281" r:id="rId16"/>
    <p:sldId id="282" r:id="rId17"/>
    <p:sldId id="277" r:id="rId18"/>
    <p:sldId id="323" r:id="rId19"/>
    <p:sldId id="284" r:id="rId20"/>
    <p:sldId id="285" r:id="rId21"/>
    <p:sldId id="288" r:id="rId22"/>
    <p:sldId id="325" r:id="rId23"/>
    <p:sldId id="291" r:id="rId24"/>
    <p:sldId id="292" r:id="rId25"/>
    <p:sldId id="300" r:id="rId26"/>
    <p:sldId id="326" r:id="rId27"/>
    <p:sldId id="327" r:id="rId28"/>
    <p:sldId id="328" r:id="rId29"/>
    <p:sldId id="329" r:id="rId30"/>
    <p:sldId id="295"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99"/>
    <a:srgbClr val="FF99FF"/>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650" autoAdjust="0"/>
  </p:normalViewPr>
  <p:slideViewPr>
    <p:cSldViewPr snapToGrid="0">
      <p:cViewPr varScale="1">
        <p:scale>
          <a:sx n="103" d="100"/>
          <a:sy n="103"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82450-E2F1-4E5F-8393-57229E32DECC}"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C2A0A-41E4-47F4-81A6-6E3F454EBCF6}" type="slidenum">
              <a:rPr lang="en-US" smtClean="0"/>
              <a:t>‹#›</a:t>
            </a:fld>
            <a:endParaRPr lang="en-US"/>
          </a:p>
        </p:txBody>
      </p:sp>
    </p:spTree>
    <p:extLst>
      <p:ext uri="{BB962C8B-B14F-4D97-AF65-F5344CB8AC3E}">
        <p14:creationId xmlns:p14="http://schemas.microsoft.com/office/powerpoint/2010/main" val="329095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vừa</a:t>
            </a:r>
            <a:r>
              <a:rPr lang="en-US" sz="1800" dirty="0">
                <a:solidFill>
                  <a:srgbClr val="111111"/>
                </a:solidFill>
                <a:effectLst/>
                <a:latin typeface="Times New Roman" panose="02020603050405020304" pitchFamily="18" charset="0"/>
                <a:ea typeface="Calibri" panose="020F0502020204030204" pitchFamily="34" charset="0"/>
              </a:rPr>
              <a:t> chia </a:t>
            </a:r>
            <a:r>
              <a:rPr lang="en-US" sz="1800" dirty="0" err="1">
                <a:solidFill>
                  <a:srgbClr val="111111"/>
                </a:solidFill>
                <a:effectLst/>
                <a:latin typeface="Times New Roman" panose="02020603050405020304" pitchFamily="18" charset="0"/>
                <a:ea typeface="Calibri" panose="020F0502020204030204" pitchFamily="34" charset="0"/>
              </a:rPr>
              <a:t>sẻ</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thông</a:t>
            </a:r>
            <a:r>
              <a:rPr lang="en-US" sz="1800" dirty="0">
                <a:solidFill>
                  <a:srgbClr val="111111"/>
                </a:solidFill>
                <a:effectLst/>
                <a:latin typeface="Times New Roman" panose="02020603050405020304" pitchFamily="18" charset="0"/>
                <a:ea typeface="Calibri" panose="020F0502020204030204" pitchFamily="34" charset="0"/>
              </a:rPr>
              <a:t> tin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Tìm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đọc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sẽ</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thêm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biết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cho</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đến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ngày</a:t>
            </a:r>
            <a:r>
              <a:rPr lang="en-US" sz="1800" dirty="0">
                <a:solidFill>
                  <a:srgbClr val="111111"/>
                </a:solidFill>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3</a:t>
            </a:fld>
            <a:endParaRPr lang="en-US"/>
          </a:p>
        </p:txBody>
      </p:sp>
    </p:spTree>
    <p:extLst>
      <p:ext uri="{BB962C8B-B14F-4D97-AF65-F5344CB8AC3E}">
        <p14:creationId xmlns:p14="http://schemas.microsoft.com/office/powerpoint/2010/main" val="225250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19</a:t>
            </a:fld>
            <a:endParaRPr lang="en-US"/>
          </a:p>
        </p:txBody>
      </p:sp>
    </p:spTree>
    <p:extLst>
      <p:ext uri="{BB962C8B-B14F-4D97-AF65-F5344CB8AC3E}">
        <p14:creationId xmlns:p14="http://schemas.microsoft.com/office/powerpoint/2010/main" val="29251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25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22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5718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2068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629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27441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09729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0058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3840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731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2594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6181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578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583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7072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649128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5/12/2025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6326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23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27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1900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9368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475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5210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76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49566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24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647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48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40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0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950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5511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982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1865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5/12/2025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3065CE4-8F99-EBA7-911B-476130115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5988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9170D8-2BFD-4B80-BC6B-063300C72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801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727E8363-5677-EAF6-980A-C877CDFAF1B9}"/>
              </a:ext>
            </a:extLst>
          </p:cNvPr>
          <p:cNvSpPr/>
          <p:nvPr userDrawn="1"/>
        </p:nvSpPr>
        <p:spPr>
          <a:xfrm>
            <a:off x="0" y="0"/>
            <a:ext cx="12192000" cy="672147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F3450CAF-6F00-1E23-8A6F-D127F82CE5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15798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66598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5.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5.jpg"/><Relationship Id="rId4" Type="http://schemas.openxmlformats.org/officeDocument/2006/relationships/audio" Target="../media/audio4.wav"/><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5.jpg"/><Relationship Id="rId4" Type="http://schemas.openxmlformats.org/officeDocument/2006/relationships/audio" Target="../media/audio4.wav"/><Relationship Id="rId9" Type="http://schemas.openxmlformats.org/officeDocument/2006/relationships/audio" Target="../media/audio4.wav"/></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6.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5.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audio" Target="../media/audio1.wav"/><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7"/>
          <a:stretch>
            <a:fillRect/>
          </a:stretch>
        </p:blipFill>
        <p:spPr>
          <a:xfrm>
            <a:off x="432325" y="0"/>
            <a:ext cx="11327350" cy="3218967"/>
          </a:xfrm>
          <a:prstGeom prst="rect">
            <a:avLst/>
          </a:prstGeom>
        </p:spPr>
      </p:pic>
    </p:spTree>
    <p:extLst>
      <p:ext uri="{BB962C8B-B14F-4D97-AF65-F5344CB8AC3E}">
        <p14:creationId xmlns:p14="http://schemas.microsoft.com/office/powerpoint/2010/main" val="428774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Ngày 3 tháng 4 năm</a:t>
            </a: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1973, / nhà phát minh Mác – tin Cúp – pơ /thực hiện cuộc gọi với phiên bản đầu tiên/ của điện thoại di động “cục gạch” /vì nó nặng tới 1,1 ki- lô-gam.//</a:t>
            </a:r>
          </a:p>
        </p:txBody>
      </p:sp>
      <p:pic>
        <p:nvPicPr>
          <p:cNvPr id="2" name="Picture 1">
            <a:extLst>
              <a:ext uri="{FF2B5EF4-FFF2-40B4-BE49-F238E27FC236}">
                <a16:creationId xmlns:a16="http://schemas.microsoft.com/office/drawing/2014/main" id="{2A931D09-4E8E-00F8-88D3-1CAECAF414A8}"/>
              </a:ext>
            </a:extLst>
          </p:cNvPr>
          <p:cNvPicPr>
            <a:picLocks noChangeAspect="1"/>
          </p:cNvPicPr>
          <p:nvPr/>
        </p:nvPicPr>
        <p:blipFill>
          <a:blip r:embed="rId3"/>
          <a:stretch>
            <a:fillRect/>
          </a:stretch>
        </p:blipFill>
        <p:spPr>
          <a:xfrm>
            <a:off x="1257133" y="730560"/>
            <a:ext cx="9772735" cy="1121761"/>
          </a:xfrm>
          <a:prstGeom prst="rect">
            <a:avLst/>
          </a:prstGeom>
        </p:spPr>
      </p:pic>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2398652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80DCD861-7B68-72BE-2BD1-EA840724EE63}"/>
              </a:ext>
            </a:extLst>
          </p:cNvPr>
          <p:cNvPicPr>
            <a:picLocks noChangeAspect="1"/>
          </p:cNvPicPr>
          <p:nvPr/>
        </p:nvPicPr>
        <p:blipFill>
          <a:blip r:embed="rId6"/>
          <a:stretch>
            <a:fillRect/>
          </a:stretch>
        </p:blipFill>
        <p:spPr>
          <a:xfrm>
            <a:off x="0" y="147399"/>
            <a:ext cx="12046740" cy="1219306"/>
          </a:xfrm>
          <a:prstGeom prst="rect">
            <a:avLst/>
          </a:prstGeom>
        </p:spPr>
      </p:pic>
    </p:spTree>
    <p:controls>
      <mc:AlternateContent xmlns:mc="http://schemas.openxmlformats.org/markup-compatibility/2006">
        <mc:Choice xmlns:v="urn:schemas-microsoft-com:vml" Requires="v">
          <p:control spid="1026" name="TextBox1" r:id="rId2" imgW="4848120" imgH="1247760"/>
        </mc:Choice>
        <mc:Fallback>
          <p:control name="TextBox1" r:id="rId2" imgW="4848120" imgH="124776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36818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4" name="Picture 3">
            <a:extLst>
              <a:ext uri="{FF2B5EF4-FFF2-40B4-BE49-F238E27FC236}">
                <a16:creationId xmlns:a16="http://schemas.microsoft.com/office/drawing/2014/main" id="{67283F44-458B-EF4A-A981-55371F099681}"/>
              </a:ext>
            </a:extLst>
          </p:cNvPr>
          <p:cNvPicPr>
            <a:picLocks noChangeAspect="1"/>
          </p:cNvPicPr>
          <p:nvPr/>
        </p:nvPicPr>
        <p:blipFill>
          <a:blip r:embed="rId4"/>
          <a:stretch>
            <a:fillRect/>
          </a:stretch>
        </p:blipFill>
        <p:spPr>
          <a:xfrm>
            <a:off x="604616" y="701706"/>
            <a:ext cx="10864014" cy="3792041"/>
          </a:xfrm>
          <a:prstGeom prst="rect">
            <a:avLst/>
          </a:prstGeom>
        </p:spPr>
      </p:pic>
    </p:spTree>
    <p:extLst>
      <p:ext uri="{BB962C8B-B14F-4D97-AF65-F5344CB8AC3E}">
        <p14:creationId xmlns:p14="http://schemas.microsoft.com/office/powerpoint/2010/main" val="37302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123658"/>
          </a:xfrm>
          <a:prstGeom prst="rect">
            <a:avLst/>
          </a:prstGeom>
          <a:noFill/>
        </p:spPr>
        <p:txBody>
          <a:bodyPr wrap="square" rtlCol="0">
            <a:spAutoFit/>
          </a:bodyPr>
          <a:lstStyle/>
          <a:p>
            <a:pPr algn="just"/>
            <a:r>
              <a:rPr lang="vi-VN" sz="4400" b="1" dirty="0">
                <a:solidFill>
                  <a:srgbClr val="FF0000"/>
                </a:solidFill>
                <a:latin typeface="Calibri" panose="020F0502020204030204" pitchFamily="34" charset="0"/>
                <a:cs typeface="Calibri" panose="020F0502020204030204" pitchFamily="34" charset="0"/>
              </a:rPr>
              <a:t>Mác-tin Cúp-pơ: </a:t>
            </a:r>
            <a:r>
              <a:rPr lang="vi-VN" sz="4400" b="1" dirty="0">
                <a:solidFill>
                  <a:srgbClr val="002060"/>
                </a:solidFill>
                <a:latin typeface="Calibri" panose="020F0502020204030204" pitchFamily="34" charset="0"/>
                <a:cs typeface="Calibri" panose="020F0502020204030204" pitchFamily="34" charset="0"/>
              </a:rPr>
              <a:t>người nghiên cứu chế tạo điện thoại di động đầu tiên vào năm 1972-1973.</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1026" name="Picture 2" descr="Cha đẻ&quot; điện thoại di động bất ngờ khi nghe chúng ta dùng điện thoại đến 5  giờ/ngày">
            <a:extLst>
              <a:ext uri="{FF2B5EF4-FFF2-40B4-BE49-F238E27FC236}">
                <a16:creationId xmlns:a16="http://schemas.microsoft.com/office/drawing/2014/main" id="{FB789AE1-C275-EBC3-365C-F50588780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135" y="3332557"/>
            <a:ext cx="5382996" cy="298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308324"/>
          </a:xfrm>
          <a:prstGeom prst="rect">
            <a:avLst/>
          </a:prstGeom>
          <a:noFill/>
        </p:spPr>
        <p:txBody>
          <a:bodyPr wrap="square" rtlCol="0">
            <a:spAutoFit/>
          </a:bodyPr>
          <a:lstStyle/>
          <a:p>
            <a:pPr lvl="0" algn="just"/>
            <a:r>
              <a:rPr lang="vi-VN" sz="3600" b="1" dirty="0">
                <a:solidFill>
                  <a:srgbClr val="002060"/>
                </a:solidFill>
                <a:latin typeface="Calibri" panose="020F0502020204030204" pitchFamily="34" charset="0"/>
                <a:cs typeface="Calibri" panose="020F0502020204030204" pitchFamily="34" charset="0"/>
              </a:rPr>
              <a:t>Hệ thống định vị toàn cầu (ứng dụng trên điện thoại di động): </a:t>
            </a:r>
            <a:r>
              <a:rPr lang="vi-VN" sz="3600" dirty="0">
                <a:solidFill>
                  <a:srgbClr val="002060"/>
                </a:solidFill>
                <a:latin typeface="Calibri" panose="020F0502020204030204" pitchFamily="34" charset="0"/>
                <a:cs typeface="Calibri" panose="020F0502020204030204" pitchFamily="34" charset="0"/>
              </a:rPr>
              <a:t>hệ thống xác định vị trí của người dùng; dẫn đường, tìm đường đi, xem bản đồ mọi nơi trên thế giới,..</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2050" name="Picture 2" descr="GPS là hệ thống xác định vị trí dựa trên vị trí của các vệ tinh nhân tạo">
            <a:extLst>
              <a:ext uri="{FF2B5EF4-FFF2-40B4-BE49-F238E27FC236}">
                <a16:creationId xmlns:a16="http://schemas.microsoft.com/office/drawing/2014/main" id="{01D7ECC8-D7CD-C1BE-D8FF-E38D10781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273" y="3462709"/>
            <a:ext cx="5000130" cy="28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4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1226272"/>
            <a:chOff x="948316" y="849284"/>
            <a:chExt cx="8451396" cy="1226272"/>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119181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1. </a:t>
              </a:r>
              <a:r>
                <a:rPr lang="vi-VN" sz="3200" b="1" dirty="0">
                  <a:ea typeface="Roboto" panose="02000000000000000000" pitchFamily="2" charset="0"/>
                </a:rPr>
                <a:t>Giới thiệu về cuộc gọi đầu tiên bằng điện thoại di động (người gọi, thời điểm thực hiện cuộc gọi).</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415574"/>
            <a:chOff x="473265" y="4763347"/>
            <a:chExt cx="11481797" cy="1415574"/>
          </a:xfrm>
        </p:grpSpPr>
        <p:sp>
          <p:nvSpPr>
            <p:cNvPr id="14" name="TextBox 16">
              <a:extLst>
                <a:ext uri="{FF2B5EF4-FFF2-40B4-BE49-F238E27FC236}">
                  <a16:creationId xmlns:a16="http://schemas.microsoft.com/office/drawing/2014/main" id="{BB862E90-1974-1EE2-3782-7432EA1EC530}"/>
                </a:ext>
              </a:extLst>
            </p:cNvPr>
            <p:cNvSpPr txBox="1"/>
            <p:nvPr/>
          </p:nvSpPr>
          <p:spPr>
            <a:xfrm>
              <a:off x="1186944" y="4850898"/>
              <a:ext cx="10768118" cy="1328023"/>
            </a:xfrm>
            <a:prstGeom prst="roundRect">
              <a:avLst/>
            </a:prstGeom>
            <a:solidFill>
              <a:srgbClr val="FFEBFF"/>
            </a:solidFill>
            <a:ln w="38100">
              <a:noFill/>
            </a:ln>
          </p:spPr>
          <p:txBody>
            <a:bodyPr wrap="square" rtlCol="0">
              <a:spAutoFit/>
            </a:bodyPr>
            <a:lstStyle/>
            <a:p>
              <a:pPr algn="just"/>
              <a:r>
                <a:rPr lang="vi-VN" sz="3600" b="1" dirty="0">
                  <a:solidFill>
                    <a:srgbClr val="FF0000"/>
                  </a:solidFill>
                  <a:ea typeface="Roboto" panose="02000000000000000000" pitchFamily="2" charset="0"/>
                </a:rPr>
                <a:t>Cuộc gọi đầu tiên bằng điện thoại di động do Mác – tin Cúp- pơ thực hiện.</a:t>
              </a:r>
              <a:endParaRPr lang="en-US" sz="3600"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47" name="Group 35">
            <a:extLst>
              <a:ext uri="{FF2B5EF4-FFF2-40B4-BE49-F238E27FC236}">
                <a16:creationId xmlns:a16="http://schemas.microsoft.com/office/drawing/2014/main" id="{1832F891-618F-2BE0-704C-857A69D44112}"/>
              </a:ext>
            </a:extLst>
          </p:cNvPr>
          <p:cNvGrpSpPr/>
          <p:nvPr/>
        </p:nvGrpSpPr>
        <p:grpSpPr>
          <a:xfrm>
            <a:off x="4928260" y="4361938"/>
            <a:ext cx="3432848" cy="2496062"/>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7"/>
            <a:ext cx="11806697" cy="59944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8469" y="86321"/>
            <a:ext cx="11478783" cy="1048306"/>
            <a:chOff x="782881" y="482420"/>
            <a:chExt cx="8616831" cy="104830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64698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2. </a:t>
              </a:r>
              <a:r>
                <a:rPr lang="vi-VN" sz="3200" b="1" dirty="0">
                  <a:ea typeface="Roboto" panose="02000000000000000000" pitchFamily="2" charset="0"/>
                </a:rPr>
                <a:t>Tìm trong bài những thông tin về điện thoại di động.</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3"/>
            <a:stretch>
              <a:fillRect/>
            </a:stretch>
          </p:blipFill>
          <p:spPr>
            <a:xfrm>
              <a:off x="782881" y="482420"/>
              <a:ext cx="666270" cy="802640"/>
            </a:xfrm>
            <a:prstGeom prst="rect">
              <a:avLst/>
            </a:prstGeom>
          </p:spPr>
        </p:pic>
      </p:grpSp>
      <p:pic>
        <p:nvPicPr>
          <p:cNvPr id="3" name="Picture 2">
            <a:extLst>
              <a:ext uri="{FF2B5EF4-FFF2-40B4-BE49-F238E27FC236}">
                <a16:creationId xmlns:a16="http://schemas.microsoft.com/office/drawing/2014/main" id="{2ADBEECC-2C45-099B-0A01-FB23C9DEA9FF}"/>
              </a:ext>
            </a:extLst>
          </p:cNvPr>
          <p:cNvPicPr>
            <a:picLocks noChangeAspect="1"/>
          </p:cNvPicPr>
          <p:nvPr/>
        </p:nvPicPr>
        <p:blipFill>
          <a:blip r:embed="rId4"/>
          <a:stretch>
            <a:fillRect/>
          </a:stretch>
        </p:blipFill>
        <p:spPr>
          <a:xfrm>
            <a:off x="1579417" y="1257609"/>
            <a:ext cx="9641403" cy="2083450"/>
          </a:xfrm>
          <a:prstGeom prst="rect">
            <a:avLst/>
          </a:prstGeom>
        </p:spPr>
      </p:pic>
      <p:graphicFrame>
        <p:nvGraphicFramePr>
          <p:cNvPr id="4" name="Table 3">
            <a:extLst>
              <a:ext uri="{FF2B5EF4-FFF2-40B4-BE49-F238E27FC236}">
                <a16:creationId xmlns:a16="http://schemas.microsoft.com/office/drawing/2014/main" id="{AE15ABB9-CBE8-A785-D2C3-F5DC20B36737}"/>
              </a:ext>
            </a:extLst>
          </p:cNvPr>
          <p:cNvGraphicFramePr>
            <a:graphicFrameLocks noGrp="1"/>
          </p:cNvGraphicFramePr>
          <p:nvPr>
            <p:extLst>
              <p:ext uri="{D42A27DB-BD31-4B8C-83A1-F6EECF244321}">
                <p14:modId xmlns:p14="http://schemas.microsoft.com/office/powerpoint/2010/main" val="688837831"/>
              </p:ext>
            </p:extLst>
          </p:nvPr>
        </p:nvGraphicFramePr>
        <p:xfrm>
          <a:off x="308757" y="3355986"/>
          <a:ext cx="11530942" cy="3264075"/>
        </p:xfrm>
        <a:graphic>
          <a:graphicData uri="http://schemas.openxmlformats.org/drawingml/2006/table">
            <a:tbl>
              <a:tblPr firstRow="1" bandRow="1">
                <a:tableStyleId>{5C22544A-7EE6-4342-B048-85BDC9FD1C3A}</a:tableStyleId>
              </a:tblPr>
              <a:tblGrid>
                <a:gridCol w="4952012">
                  <a:extLst>
                    <a:ext uri="{9D8B030D-6E8A-4147-A177-3AD203B41FA5}">
                      <a16:colId xmlns:a16="http://schemas.microsoft.com/office/drawing/2014/main" val="613430700"/>
                    </a:ext>
                  </a:extLst>
                </a:gridCol>
                <a:gridCol w="6578930">
                  <a:extLst>
                    <a:ext uri="{9D8B030D-6E8A-4147-A177-3AD203B41FA5}">
                      <a16:colId xmlns:a16="http://schemas.microsoft.com/office/drawing/2014/main" val="2569779306"/>
                    </a:ext>
                  </a:extLst>
                </a:gridCol>
              </a:tblGrid>
              <a:tr h="868123">
                <a:tc>
                  <a:txBody>
                    <a:bodyPr/>
                    <a:lstStyle/>
                    <a:p>
                      <a:pPr algn="ctr"/>
                      <a:r>
                        <a:rPr lang="vi-VN" sz="2800" dirty="0">
                          <a:latin typeface="Cambria" panose="02040503050406030204" pitchFamily="18" charset="0"/>
                          <a:ea typeface="Cambria" panose="02040503050406030204" pitchFamily="18" charset="0"/>
                        </a:rPr>
                        <a:t>Khối lượng của điện thoại di 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err="1">
                          <a:latin typeface="Cambria" panose="02040503050406030204" pitchFamily="18" charset="0"/>
                          <a:ea typeface="Cambria" panose="02040503050406030204" pitchFamily="18" charset="0"/>
                        </a:rPr>
                        <a:t>Chức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61041710"/>
                  </a:ext>
                </a:extLst>
              </a:tr>
              <a:tr h="23191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222702"/>
                  </a:ext>
                </a:extLst>
              </a:tr>
            </a:tbl>
          </a:graphicData>
        </a:graphic>
      </p:graphicFrame>
      <p:sp>
        <p:nvSpPr>
          <p:cNvPr id="5" name="TextBox 4">
            <a:extLst>
              <a:ext uri="{FF2B5EF4-FFF2-40B4-BE49-F238E27FC236}">
                <a16:creationId xmlns:a16="http://schemas.microsoft.com/office/drawing/2014/main" id="{CBDFB2AB-FE54-2320-9401-E324A55707B0}"/>
              </a:ext>
            </a:extLst>
          </p:cNvPr>
          <p:cNvSpPr txBox="1"/>
          <p:nvPr/>
        </p:nvSpPr>
        <p:spPr>
          <a:xfrm>
            <a:off x="486889" y="4322618"/>
            <a:ext cx="4429495"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Đầu tiên điện thoại di động được gọi là “cục gạch” vì nặng tới 1,1 ki-lô-gam.</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nay, nhỏ gọn, nặng chưa tới 85 gam, bỏ vừa trong túi áo.</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85E90AB-4EFF-74B1-88C8-4288E41EDEBA}"/>
              </a:ext>
            </a:extLst>
          </p:cNvPr>
          <p:cNvSpPr txBox="1"/>
          <p:nvPr/>
        </p:nvSpPr>
        <p:spPr>
          <a:xfrm>
            <a:off x="5379521" y="4322618"/>
            <a:ext cx="6472051"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Gọi bằng thoại (lời nói) và bằng hình ảnh; nhắn tin văn bản và nhắn tin thoại; chụp ảnh, nghe nhạc, chơi trò chơi điện tử, xem phim,...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Mua sắm, giao dịch trực tuyến, phát, nhận video,...</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Xác định vị trí nhờ hệ thống định vị toàn cầu.</a:t>
            </a:r>
          </a:p>
        </p:txBody>
      </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atin typeface="Cambria" panose="02040503050406030204" pitchFamily="18" charset="0"/>
                <a:ea typeface="Cambria" panose="02040503050406030204" pitchFamily="18" charset="0"/>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2079586"/>
            <a:chOff x="710350" y="745111"/>
            <a:chExt cx="8689362" cy="207958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940957"/>
            </a:xfrm>
            <a:prstGeom prst="roundRect">
              <a:avLst/>
            </a:prstGeom>
            <a:solidFill>
              <a:srgbClr val="FFFF99"/>
            </a:solidFill>
            <a:ln w="38100">
              <a:solidFill>
                <a:srgbClr val="FF0066"/>
              </a:solidFill>
            </a:ln>
          </p:spPr>
          <p:txBody>
            <a:bodyPr wrap="square" rtlCol="0">
              <a:spAutoFit/>
            </a:bodyPr>
            <a:lstStyle/>
            <a:p>
              <a:pPr algn="just"/>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Trong các chức năng của điện thoại di động được nói tới trong bài, em thích chức năng nào nhất? Vì sao?</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874369"/>
            <a:ext cx="11970327" cy="3473291"/>
            <a:chOff x="597617" y="4561093"/>
            <a:chExt cx="11970327" cy="3473291"/>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1372908" cy="3473291"/>
            </a:xfrm>
            <a:prstGeom prst="roundRect">
              <a:avLst/>
            </a:prstGeom>
            <a:noFill/>
            <a:ln w="38100">
              <a:noFill/>
            </a:ln>
          </p:spPr>
          <p:txBody>
            <a:bodyPr wrap="square" rtlCol="0">
              <a:spAutoFit/>
            </a:bodyP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VD: chụp ảnh, nghe nhạc, chơi trò chơi điện tử, xem phim, gọi điện bằng hình ảnh,...; thích chức năng chụp ảnh vì lưu lại được những hình ảnh khi đi du lịch, khi gặp gỡ người thân, bạn bè, những dịp lễ Tết, sinh nhật; thích chức năng gọi điện bằng hình ảnh vì nhìn thấy được người nói chuyện với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888" r="2888"/>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md cmd="playFrom(0.0)">
              <p:cBhvr>
                <p:cTn id="3"/>
                <p:tgtEl>
                  <p:sldTgt/>
                </p:tgtEl>
              </p:cBhvr>
            </p:cmd>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ngày nay, con người sẽ gặp những khó khăn gì nếu không có điện thoại di động?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090598"/>
            <a:ext cx="11970327" cy="4358640"/>
            <a:chOff x="597617" y="4561093"/>
            <a:chExt cx="11970327" cy="4358640"/>
          </a:xfrm>
        </p:grpSpPr>
        <p:sp>
          <p:nvSpPr>
            <p:cNvPr id="44" name="TextBox 16">
              <a:extLst>
                <a:ext uri="{FF2B5EF4-FFF2-40B4-BE49-F238E27FC236}">
                  <a16:creationId xmlns:a16="http://schemas.microsoft.com/office/drawing/2014/main" id="{3E17C8A5-7DFE-C449-C84D-40A5FFCE79AF}"/>
                </a:ext>
              </a:extLst>
            </p:cNvPr>
            <p:cNvSpPr txBox="1"/>
            <p:nvPr/>
          </p:nvSpPr>
          <p:spPr>
            <a:xfrm>
              <a:off x="977627" y="4561093"/>
              <a:ext cx="11590317" cy="4358640"/>
            </a:xfrm>
            <a:prstGeom prst="roundRect">
              <a:avLst/>
            </a:prstGeom>
            <a:noFill/>
            <a:ln w="38100">
              <a:noFill/>
            </a:ln>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nay, do nhu cầu thông tin liên lạc cần nhanh chóng, kịp thời, các thông tin dữ liệu cần gửi đi, chia sẻ cho nhiều người cùng lúc... nếu không có điện thoại di động thì những việc trên khó có thể thực hiện được, nếu muốn thực hiện được thì cần thời gian dài và các phương tiện hỗ trợ khác.</a:t>
              </a:r>
              <a:endParaRPr kumimoji="0" lang="en-US"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Cùng với đó, sóng điện thoại di động đã được phủ gần như ở khắp mọi nơi nên mọi người có thể liên lạc với nhau mọi lúc, mọi nơi mà không có điện thoại di động thì khó có thể thực hiện được. Việc xác định vị trí (hữu ích trong cứu nạn), dẫn đường,... cũng thật khó thực hiện nếu không có điện thoại di động,...</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05959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225631" y="2046327"/>
            <a:ext cx="8651669" cy="453260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2">
                    <a:lumMod val="10000"/>
                  </a:schemeClr>
                </a:solidFill>
                <a:latin typeface="Calibri" panose="020F0502020204030204" pitchFamily="34" charset="0"/>
                <a:cs typeface="Calibri" panose="020F0502020204030204" pitchFamily="34" charset="0"/>
              </a:rPr>
              <a:t>   </a:t>
            </a:r>
            <a:r>
              <a:rPr lang="vi-VN" sz="3600" dirty="0">
                <a:solidFill>
                  <a:schemeClr val="bg2">
                    <a:lumMod val="10000"/>
                  </a:schemeClr>
                </a:solidFill>
                <a:latin typeface="Calibri" panose="020F0502020204030204" pitchFamily="34" charset="0"/>
                <a:cs typeface="Calibri" panose="020F0502020204030204" pitchFamily="34" charset="0"/>
              </a:rPr>
              <a:t>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77F5AC65-D204-C082-C0D0-1B28FB4B17E2}"/>
              </a:ext>
            </a:extLst>
          </p:cNvPr>
          <p:cNvPicPr>
            <a:picLocks noChangeAspect="1"/>
          </p:cNvPicPr>
          <p:nvPr/>
        </p:nvPicPr>
        <p:blipFill>
          <a:blip r:embed="rId4"/>
          <a:stretch>
            <a:fillRect/>
          </a:stretch>
        </p:blipFill>
        <p:spPr>
          <a:xfrm>
            <a:off x="866320" y="252788"/>
            <a:ext cx="10601863" cy="4523624"/>
          </a:xfrm>
          <a:prstGeom prst="rect">
            <a:avLst/>
          </a:prstGeom>
        </p:spPr>
      </p:pic>
    </p:spTree>
    <p:extLst>
      <p:ext uri="{BB962C8B-B14F-4D97-AF65-F5344CB8AC3E}">
        <p14:creationId xmlns:p14="http://schemas.microsoft.com/office/powerpoint/2010/main" val="350000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687A5569-B990-94CE-D610-9A5FAA293764}"/>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4" name="TextBox 3">
            <a:extLst>
              <a:ext uri="{FF2B5EF4-FFF2-40B4-BE49-F238E27FC236}">
                <a16:creationId xmlns:a16="http://schemas.microsoft.com/office/drawing/2014/main" id="{CA933A12-EA41-F85C-2E52-5FAB4DA0099E}"/>
              </a:ext>
            </a:extLst>
          </p:cNvPr>
          <p:cNvSpPr txBox="1"/>
          <p:nvPr/>
        </p:nvSpPr>
        <p:spPr>
          <a:xfrm>
            <a:off x="303049" y="2609499"/>
            <a:ext cx="7926551" cy="3539430"/>
          </a:xfrm>
          <a:prstGeom prst="rect">
            <a:avLst/>
          </a:prstGeom>
          <a:noFill/>
        </p:spPr>
        <p:txBody>
          <a:bodyPr wrap="square">
            <a:spAutoFit/>
          </a:bodyPr>
          <a:lstStyle/>
          <a:p>
            <a:pPr marL="685800" lvl="0" indent="-685800" algn="just">
              <a:buFont typeface="Wingdings" panose="05000000000000000000" pitchFamily="2" charset="2"/>
              <a:buChar char="Ø"/>
            </a:pP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ọc rõ ràng, rành mạch nhấn giọng ở những từ ngữ thể hiện sự phát triển của điện thoại di động về kích thước (từ chỗ được gọi là cục gạch đến nhỏ gọn, có thể bỏ vừa túi áo) về những chức năng thay thế hàng loạt dụng cụ khác nhau (chụp ảnh, nghe nhạc, xem phim….)</a:t>
            </a:r>
          </a:p>
        </p:txBody>
      </p:sp>
      <p:grpSp>
        <p:nvGrpSpPr>
          <p:cNvPr id="6" name="Group 5">
            <a:extLst>
              <a:ext uri="{FF2B5EF4-FFF2-40B4-BE49-F238E27FC236}">
                <a16:creationId xmlns:a16="http://schemas.microsoft.com/office/drawing/2014/main" id="{2DA7076C-2E3D-D87C-1768-2980443ED7AD}"/>
              </a:ext>
            </a:extLst>
          </p:cNvPr>
          <p:cNvGrpSpPr/>
          <p:nvPr/>
        </p:nvGrpSpPr>
        <p:grpSpPr>
          <a:xfrm>
            <a:off x="909295" y="571437"/>
            <a:ext cx="6748914" cy="1479503"/>
            <a:chOff x="-1348506" y="186909"/>
            <a:chExt cx="11385439" cy="1342591"/>
          </a:xfrm>
        </p:grpSpPr>
        <p:pic>
          <p:nvPicPr>
            <p:cNvPr id="7" name="Picture 6">
              <a:extLst>
                <a:ext uri="{FF2B5EF4-FFF2-40B4-BE49-F238E27FC236}">
                  <a16:creationId xmlns:a16="http://schemas.microsoft.com/office/drawing/2014/main" id="{C853034D-A86A-B42E-1823-E5A1037E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6E44507E-87E5-42F5-2708-05706E40651D}"/>
                </a:ext>
              </a:extLst>
            </p:cNvPr>
            <p:cNvSpPr txBox="1"/>
            <p:nvPr/>
          </p:nvSpPr>
          <p:spPr>
            <a:xfrm flipH="1">
              <a:off x="-908483" y="402580"/>
              <a:ext cx="10945416" cy="75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Giọng</a:t>
              </a:r>
              <a:r>
                <a:rPr kumimoji="0" lang="en-US" sz="48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đọc</a:t>
              </a:r>
              <a:endParaRPr kumimoji="0" lang="en-US" sz="48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273025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38558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yellow and pink text on a black background&#10;&#10;AI-generated content may be incorrect.">
            <a:extLst>
              <a:ext uri="{FF2B5EF4-FFF2-40B4-BE49-F238E27FC236}">
                <a16:creationId xmlns:a16="http://schemas.microsoft.com/office/drawing/2014/main" id="{C3452743-0F8B-07E1-1C83-8D93F0209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7518" y="237685"/>
            <a:ext cx="9455716" cy="3176291"/>
          </a:xfrm>
          <a:prstGeom prst="rect">
            <a:avLst/>
          </a:prstGeom>
        </p:spPr>
      </p:pic>
    </p:spTree>
    <p:extLst>
      <p:ext uri="{BB962C8B-B14F-4D97-AF65-F5344CB8AC3E}">
        <p14:creationId xmlns:p14="http://schemas.microsoft.com/office/powerpoint/2010/main" val="145880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lvl="0" algn="ctr">
              <a:defRPr/>
            </a:pPr>
            <a:r>
              <a:rPr lang="en-US" sz="4800" dirty="0" err="1">
                <a:solidFill>
                  <a:prstClr val="black"/>
                </a:solidFill>
                <a:latin typeface="Calibri" panose="020F0502020204030204" pitchFamily="34" charset="0"/>
                <a:cs typeface="Calibri" panose="020F0502020204030204" pitchFamily="34" charset="0"/>
              </a:rPr>
              <a:t>Nêu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xúc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khi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xong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bài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thoại</a:t>
            </a:r>
            <a:r>
              <a:rPr lang="en-US" sz="4800" dirty="0">
                <a:solidFill>
                  <a:prstClr val="black"/>
                </a:solidFill>
                <a:latin typeface="Calibri" panose="020F0502020204030204" pitchFamily="34" charset="0"/>
                <a:cs typeface="Calibri" panose="020F0502020204030204" pitchFamily="34" charset="0"/>
              </a:rPr>
              <a:t> di </a:t>
            </a:r>
            <a:r>
              <a:rPr lang="en-US" sz="4800" dirty="0" err="1">
                <a:solidFill>
                  <a:prstClr val="black"/>
                </a:solidFill>
                <a:latin typeface="Calibri" panose="020F0502020204030204" pitchFamily="34" charset="0"/>
                <a:cs typeface="Calibri" panose="020F0502020204030204" pitchFamily="34" charset="0"/>
              </a:rPr>
              <a:t>động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0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B4E1E695-9E6E-1B46-C44D-A27814A315B8}"/>
              </a:ext>
            </a:extLst>
          </p:cNvPr>
          <p:cNvPicPr>
            <a:picLocks noChangeAspect="1"/>
          </p:cNvPicPr>
          <p:nvPr/>
        </p:nvPicPr>
        <p:blipFill>
          <a:blip r:embed="rId4"/>
          <a:stretch>
            <a:fillRect/>
          </a:stretch>
        </p:blipFill>
        <p:spPr>
          <a:xfrm>
            <a:off x="3786746" y="224300"/>
            <a:ext cx="4974767" cy="1469263"/>
          </a:xfrm>
          <a:prstGeom prst="rect">
            <a:avLst/>
          </a:prstGeom>
        </p:spPr>
      </p:pic>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pic>
        <p:nvPicPr>
          <p:cNvPr id="5" name="Picture 4">
            <a:extLst>
              <a:ext uri="{FF2B5EF4-FFF2-40B4-BE49-F238E27FC236}">
                <a16:creationId xmlns:a16="http://schemas.microsoft.com/office/drawing/2014/main" id="{E0307BCD-E2EA-BA86-0BBF-3C8B08CFA6D7}"/>
              </a:ext>
            </a:extLst>
          </p:cNvPr>
          <p:cNvPicPr>
            <a:picLocks noChangeAspect="1"/>
          </p:cNvPicPr>
          <p:nvPr/>
        </p:nvPicPr>
        <p:blipFill>
          <a:blip r:embed="rId8"/>
          <a:stretch>
            <a:fillRect/>
          </a:stretch>
        </p:blipFill>
        <p:spPr>
          <a:xfrm>
            <a:off x="854216" y="777785"/>
            <a:ext cx="7657240" cy="3877392"/>
          </a:xfrm>
          <a:prstGeom prst="rect">
            <a:avLst/>
          </a:prstGeom>
        </p:spPr>
      </p:pic>
    </p:spTree>
    <p:extLst>
      <p:ext uri="{BB962C8B-B14F-4D97-AF65-F5344CB8AC3E}">
        <p14:creationId xmlns:p14="http://schemas.microsoft.com/office/powerpoint/2010/main" val="277820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điều</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thoại</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1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3636"/>
            <a:ext cx="12192000" cy="6854363"/>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C31B9AD6-061F-8254-16A5-85109AA294CD}"/>
              </a:ext>
            </a:extLst>
          </p:cNvPr>
          <p:cNvSpPr/>
          <p:nvPr/>
        </p:nvSpPr>
        <p:spPr>
          <a:xfrm>
            <a:off x="-299182" y="4004840"/>
            <a:ext cx="3192854" cy="2938795"/>
          </a:xfrm>
          <a:custGeom>
            <a:avLst/>
            <a:gdLst/>
            <a:ahLst/>
            <a:cxnLst/>
            <a:rect l="l" t="t" r="r" b="b"/>
            <a:pathLst>
              <a:path w="4023931" h="4114800">
                <a:moveTo>
                  <a:pt x="0" y="0"/>
                </a:moveTo>
                <a:lnTo>
                  <a:pt x="4023932" y="0"/>
                </a:lnTo>
                <a:lnTo>
                  <a:pt x="40239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36F068DE-31BA-C812-6946-5D3AD0217E2B}"/>
              </a:ext>
            </a:extLst>
          </p:cNvPr>
          <p:cNvSpPr/>
          <p:nvPr/>
        </p:nvSpPr>
        <p:spPr>
          <a:xfrm>
            <a:off x="9619929" y="2828836"/>
            <a:ext cx="2427732" cy="4114800"/>
          </a:xfrm>
          <a:custGeom>
            <a:avLst/>
            <a:gdLst/>
            <a:ahLst/>
            <a:cxnLst/>
            <a:rect l="l" t="t" r="r" b="b"/>
            <a:pathLst>
              <a:path w="2427732" h="4114800">
                <a:moveTo>
                  <a:pt x="0" y="0"/>
                </a:moveTo>
                <a:lnTo>
                  <a:pt x="2427732" y="0"/>
                </a:lnTo>
                <a:lnTo>
                  <a:pt x="242773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5C71194D-053C-4DD3-60A2-2F6D65E1E2A0}"/>
              </a:ext>
            </a:extLst>
          </p:cNvPr>
          <p:cNvPicPr>
            <a:picLocks noChangeAspect="1"/>
          </p:cNvPicPr>
          <p:nvPr/>
        </p:nvPicPr>
        <p:blipFill>
          <a:blip r:embed="rId9"/>
          <a:stretch>
            <a:fillRect/>
          </a:stretch>
        </p:blipFill>
        <p:spPr>
          <a:xfrm>
            <a:off x="3753505" y="486136"/>
            <a:ext cx="4287768" cy="1435261"/>
          </a:xfrm>
          <a:prstGeom prst="rect">
            <a:avLst/>
          </a:prstGeom>
        </p:spPr>
      </p:pic>
      <p:pic>
        <p:nvPicPr>
          <p:cNvPr id="8" name="Picture 7">
            <a:extLst>
              <a:ext uri="{FF2B5EF4-FFF2-40B4-BE49-F238E27FC236}">
                <a16:creationId xmlns:a16="http://schemas.microsoft.com/office/drawing/2014/main" id="{A568B0BF-A13C-1490-0007-4A6F4A5A8611}"/>
              </a:ext>
            </a:extLst>
          </p:cNvPr>
          <p:cNvPicPr>
            <a:picLocks noChangeAspect="1"/>
          </p:cNvPicPr>
          <p:nvPr/>
        </p:nvPicPr>
        <p:blipFill>
          <a:blip r:embed="rId10"/>
          <a:stretch>
            <a:fillRect/>
          </a:stretch>
        </p:blipFill>
        <p:spPr>
          <a:xfrm>
            <a:off x="1586424" y="2120901"/>
            <a:ext cx="8949704" cy="3657917"/>
          </a:xfrm>
          <a:prstGeom prst="rect">
            <a:avLst/>
          </a:prstGeom>
        </p:spPr>
      </p:pic>
      <p:pic>
        <p:nvPicPr>
          <p:cNvPr id="10" name="Picture 9" descr="A yellow circles with red lines&#10;&#10;AI-generated content may be incorrect.">
            <a:extLst>
              <a:ext uri="{FF2B5EF4-FFF2-40B4-BE49-F238E27FC236}">
                <a16:creationId xmlns:a16="http://schemas.microsoft.com/office/drawing/2014/main" id="{6A808C5B-F629-99D5-7B50-B7EEFF45CF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52" y="555885"/>
            <a:ext cx="2880442" cy="1724327"/>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28C3C00A-E202-1B1F-B128-55AF4DF28C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231275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909362FC-4E33-E785-6990-273C9A4CBEF9}"/>
              </a:ext>
            </a:extLst>
          </p:cNvPr>
          <p:cNvPicPr>
            <a:picLocks noChangeAspect="1"/>
          </p:cNvPicPr>
          <p:nvPr/>
        </p:nvPicPr>
        <p:blipFill>
          <a:blip r:embed="rId4"/>
          <a:stretch>
            <a:fillRect/>
          </a:stretch>
        </p:blipFill>
        <p:spPr>
          <a:xfrm>
            <a:off x="99152" y="922112"/>
            <a:ext cx="12192000" cy="1554480"/>
          </a:xfrm>
          <a:prstGeom prst="rect">
            <a:avLst/>
          </a:prstGeom>
        </p:spPr>
      </p:pic>
    </p:spTree>
    <p:extLst>
      <p:ext uri="{BB962C8B-B14F-4D97-AF65-F5344CB8AC3E}">
        <p14:creationId xmlns:p14="http://schemas.microsoft.com/office/powerpoint/2010/main" val="5969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13" name="Picture 12">
            <a:extLst>
              <a:ext uri="{FF2B5EF4-FFF2-40B4-BE49-F238E27FC236}">
                <a16:creationId xmlns:a16="http://schemas.microsoft.com/office/drawing/2014/main" id="{0505CE94-DCE6-C181-FDA1-73E7BBBB0369}"/>
              </a:ext>
            </a:extLst>
          </p:cNvPr>
          <p:cNvPicPr>
            <a:picLocks noChangeAspect="1"/>
          </p:cNvPicPr>
          <p:nvPr/>
        </p:nvPicPr>
        <p:blipFill>
          <a:blip r:embed="rId9"/>
          <a:stretch>
            <a:fillRect/>
          </a:stretch>
        </p:blipFill>
        <p:spPr>
          <a:xfrm>
            <a:off x="3995669" y="0"/>
            <a:ext cx="4267570" cy="2347163"/>
          </a:xfrm>
          <a:prstGeom prst="rect">
            <a:avLst/>
          </a:prstGeom>
        </p:spPr>
      </p:pic>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14:bounceEnd="72000">
                                          <p:cBhvr additive="base">
                                            <p:cTn id="22"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90746" y="1112623"/>
            <a:ext cx="11270823" cy="5170646"/>
          </a:xfrm>
          <a:prstGeom prst="rect">
            <a:avLst/>
          </a:prstGeom>
          <a:noFill/>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là một vật dụng không thể thiếu trong cuộc sống của con người, nhất là trong cuộc sống hiện đại ngày nay. Thật khó hình dung khi thế giới này không có nó.</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3 tháng 4 năm 1973, nhà phát minh Mác-tin Cúp-pơ thực hiện cuộc gọi với phiên bản đầu tiên của điện thoại di động “cục gạch” vì nó nặng tới 1,1 ki-lô-gam. Chiếc điện thoại này có màn hình chỉ hiển thị chữ, pin thì dùng được có hai mươi phút. Hẳn là bạn không muốn đi khắp nơi với một cục gạch to tướng như thế.</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nay, công nghệ cải tiến đã giúp kích thước của điện thoại di động nhỏ lại và nặng chưa đến 85 gam, bỏ vừa trong túi áo. Điện thoại di động có nhiều chức năng, chẳng khác gì một cái hộp chứa hàng loạt dụng cụ: chúng ta có thể gọi điện cho nhau bao gồm cả tiếng và hình ảnh, nhắn tin văn bản và nhắn tin thoại, chụp ảnh, nghe nhạc, chơi trò chơi điện tử, xem phim,...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ngày càng thông minh hơn. Nó giúp mọi người mua sắm, giao dịch trực tuyến, phát, nhận video,... Hệ thống định vị toàn cầu cho phép điện thoại di động có thể xác định vị trí của bạn ở bất cứ đâu trên hành tinh này. Thật tuyệt vời!</a:t>
            </a:r>
          </a:p>
          <a:p>
            <a:pPr algn="r"/>
            <a:r>
              <a:rPr lang="vi-VN" sz="2200" b="0" i="0" dirty="0">
                <a:solidFill>
                  <a:srgbClr val="000000"/>
                </a:solidFill>
                <a:effectLst/>
                <a:latin typeface="Cambria" panose="02040503050406030204" pitchFamily="18" charset="0"/>
                <a:ea typeface="Cambria" panose="02040503050406030204" pitchFamily="18" charset="0"/>
              </a:rPr>
              <a:t>(</a:t>
            </a:r>
            <a:r>
              <a:rPr lang="vi-VN" sz="2200" b="0" i="1" dirty="0">
                <a:solidFill>
                  <a:srgbClr val="000000"/>
                </a:solidFill>
                <a:effectLst/>
                <a:latin typeface="Cambria" panose="02040503050406030204" pitchFamily="18" charset="0"/>
                <a:ea typeface="Cambria" panose="02040503050406030204" pitchFamily="18" charset="0"/>
              </a:rPr>
              <a:t>Theo</a:t>
            </a:r>
            <a:r>
              <a:rPr lang="vi-VN" sz="2200" b="0" i="0" dirty="0">
                <a:solidFill>
                  <a:srgbClr val="000000"/>
                </a:solidFill>
                <a:effectLst/>
                <a:latin typeface="Cambria" panose="02040503050406030204" pitchFamily="18" charset="0"/>
                <a:ea typeface="Cambria" panose="02040503050406030204" pitchFamily="18" charset="0"/>
              </a:rPr>
              <a:t> Gim Píp, Nguyễn Hoàng </a:t>
            </a:r>
            <a:r>
              <a:rPr lang="vi-VN" sz="2200" b="0" i="1" dirty="0">
                <a:solidFill>
                  <a:srgbClr val="000000"/>
                </a:solidFill>
                <a:effectLst/>
                <a:latin typeface="Cambria" panose="02040503050406030204" pitchFamily="18" charset="0"/>
                <a:ea typeface="Cambria" panose="02040503050406030204" pitchFamily="18" charset="0"/>
              </a:rPr>
              <a:t>dịch</a:t>
            </a:r>
            <a:r>
              <a:rPr lang="vi-VN" sz="2200" b="0" i="0" dirty="0">
                <a:solidFill>
                  <a:srgbClr val="000000"/>
                </a:solidFill>
                <a:effectLst/>
                <a:latin typeface="Cambria" panose="02040503050406030204" pitchFamily="18" charset="0"/>
                <a:ea typeface="Cambria" panose="02040503050406030204" pitchFamily="18" charset="0"/>
              </a:rPr>
              <a:t>)</a:t>
            </a:r>
          </a:p>
        </p:txBody>
      </p:sp>
      <p:sp>
        <p:nvSpPr>
          <p:cNvPr id="6" name="TextBox 8">
            <a:extLst>
              <a:ext uri="{FF2B5EF4-FFF2-40B4-BE49-F238E27FC236}">
                <a16:creationId xmlns:a16="http://schemas.microsoft.com/office/drawing/2014/main" id="{854D14B6-EB78-4FD3-ACC8-E5B434BCDA91}"/>
              </a:ext>
            </a:extLst>
          </p:cNvPr>
          <p:cNvSpPr txBox="1"/>
          <p:nvPr/>
        </p:nvSpPr>
        <p:spPr>
          <a:xfrm>
            <a:off x="1375640" y="527111"/>
            <a:ext cx="9770955"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pic>
        <p:nvPicPr>
          <p:cNvPr id="8" name="Picture 7">
            <a:extLst>
              <a:ext uri="{FF2B5EF4-FFF2-40B4-BE49-F238E27FC236}">
                <a16:creationId xmlns:a16="http://schemas.microsoft.com/office/drawing/2014/main" id="{0AA4BA2C-CFFA-2374-473F-9C68DFB05A02}"/>
              </a:ext>
            </a:extLst>
          </p:cNvPr>
          <p:cNvPicPr>
            <a:picLocks noChangeAspect="1"/>
          </p:cNvPicPr>
          <p:nvPr/>
        </p:nvPicPr>
        <p:blipFill>
          <a:blip r:embed="rId3"/>
          <a:stretch>
            <a:fillRect/>
          </a:stretch>
        </p:blipFill>
        <p:spPr>
          <a:xfrm>
            <a:off x="2861953" y="275744"/>
            <a:ext cx="7989785" cy="767577"/>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10288678" cy="715089"/>
          </a:xfrm>
          <a:prstGeom prst="roundRect">
            <a:avLst/>
          </a:prstGeom>
          <a:solidFill>
            <a:srgbClr val="FFFF99"/>
          </a:solidFill>
          <a:ln w="38100">
            <a:solidFill>
              <a:srgbClr val="FFC000"/>
            </a:solidFill>
          </a:ln>
        </p:spPr>
        <p:txBody>
          <a:bodyPr wrap="square" rtlCol="0">
            <a:spAutoFit/>
          </a:bodyPr>
          <a:lstStyle/>
          <a:p>
            <a:pPr algn="just"/>
            <a:r>
              <a:rPr lang="vi-VN" sz="3600" dirty="0">
                <a:ea typeface="Roboto" panose="02000000000000000000" pitchFamily="2" charset="0"/>
              </a:rPr>
              <a:t>Đoạn 1: Từ đầu đến cục gạch to tướng như thế.</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 </a:t>
            </a:r>
            <a:r>
              <a:rPr lang="en-US" sz="3600" dirty="0" err="1">
                <a:ea typeface="Roboto" panose="02000000000000000000" pitchFamily="2" charset="0"/>
              </a:rPr>
              <a:t>Còn</a:t>
            </a:r>
            <a:r>
              <a:rPr lang="en-US" sz="3600" dirty="0">
                <a:ea typeface="Roboto" panose="02000000000000000000" pitchFamily="2" charset="0"/>
              </a:rPr>
              <a:t> </a:t>
            </a:r>
            <a:r>
              <a:rPr lang="en-US" sz="3600" dirty="0" err="1">
                <a:ea typeface="Roboto" panose="02000000000000000000" pitchFamily="2" charset="0"/>
              </a:rPr>
              <a:t>lại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2" y="2632155"/>
            <a:ext cx="6492423"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Mác – tin Cúp – pơ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16" name="Rectangle: Rounded Corners 21">
            <a:extLst>
              <a:ext uri="{FF2B5EF4-FFF2-40B4-BE49-F238E27FC236}">
                <a16:creationId xmlns:a16="http://schemas.microsoft.com/office/drawing/2014/main" id="{D25BA65B-1BED-4488-8F06-CB0F8A82EAC7}"/>
              </a:ext>
            </a:extLst>
          </p:cNvPr>
          <p:cNvSpPr/>
          <p:nvPr/>
        </p:nvSpPr>
        <p:spPr>
          <a:xfrm>
            <a:off x="5515037" y="4734008"/>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ki- lô –gam</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27A57DA-4F0C-1AC5-ED90-724628CAF092}"/>
              </a:ext>
            </a:extLst>
          </p:cNvPr>
          <p:cNvPicPr>
            <a:picLocks noChangeAspect="1"/>
          </p:cNvPicPr>
          <p:nvPr/>
        </p:nvPicPr>
        <p:blipFill>
          <a:blip r:embed="rId3"/>
          <a:stretch>
            <a:fillRect/>
          </a:stretch>
        </p:blipFill>
        <p:spPr>
          <a:xfrm>
            <a:off x="1280884" y="641337"/>
            <a:ext cx="9772735" cy="1133954"/>
          </a:xfrm>
          <a:prstGeom prst="rect">
            <a:avLst/>
          </a:prstGeom>
        </p:spPr>
      </p:pic>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597</TotalTime>
  <Words>1201</Words>
  <Application>Microsoft Office PowerPoint</Application>
  <PresentationFormat>Widescreen</PresentationFormat>
  <Paragraphs>49</Paragraphs>
  <Slides>29</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Aptos</vt:lpstr>
      <vt:lpstr>Arial</vt:lpstr>
      <vt:lpstr>Calibri</vt:lpstr>
      <vt:lpstr>Calibri Light</vt:lpstr>
      <vt:lpstr>Cambria</vt:lpstr>
      <vt:lpstr>iCiel Pony</vt:lpstr>
      <vt:lpstr>Times New Roman</vt:lpstr>
      <vt:lpstr>Wingdings</vt:lpstr>
      <vt:lpstr>Chủ đề Office</vt:lpstr>
      <vt:lpstr>1_Chủ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Administrator</cp:lastModifiedBy>
  <cp:revision>31</cp:revision>
  <dcterms:created xsi:type="dcterms:W3CDTF">2023-09-28T08:07:05Z</dcterms:created>
  <dcterms:modified xsi:type="dcterms:W3CDTF">2025-05-12T03:01:32Z</dcterms:modified>
  <cp:category>9Slide.vn</cp:category>
</cp:coreProperties>
</file>