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 id="2147483758" r:id="rId2"/>
  </p:sldMasterIdLst>
  <p:notesMasterIdLst>
    <p:notesMasterId r:id="rId25"/>
  </p:notesMasterIdLst>
  <p:handoutMasterIdLst>
    <p:handoutMasterId r:id="rId26"/>
  </p:handoutMasterIdLst>
  <p:sldIdLst>
    <p:sldId id="553" r:id="rId3"/>
    <p:sldId id="555" r:id="rId4"/>
    <p:sldId id="546" r:id="rId5"/>
    <p:sldId id="552" r:id="rId6"/>
    <p:sldId id="554" r:id="rId7"/>
    <p:sldId id="548" r:id="rId8"/>
    <p:sldId id="549" r:id="rId9"/>
    <p:sldId id="556" r:id="rId10"/>
    <p:sldId id="557" r:id="rId11"/>
    <p:sldId id="528" r:id="rId12"/>
    <p:sldId id="558" r:id="rId13"/>
    <p:sldId id="559" r:id="rId14"/>
    <p:sldId id="560" r:id="rId15"/>
    <p:sldId id="561" r:id="rId16"/>
    <p:sldId id="562" r:id="rId17"/>
    <p:sldId id="567" r:id="rId18"/>
    <p:sldId id="565" r:id="rId19"/>
    <p:sldId id="563" r:id="rId20"/>
    <p:sldId id="566" r:id="rId21"/>
    <p:sldId id="282" r:id="rId22"/>
    <p:sldId id="551" r:id="rId23"/>
    <p:sldId id="496" r:id="rId24"/>
  </p:sldIdLst>
  <p:sldSz cx="12192000" cy="6858000"/>
  <p:notesSz cx="6858000" cy="9144000"/>
  <p:custDataLst>
    <p:tags r:id="rId27"/>
  </p:custData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1525" userDrawn="1">
          <p15:clr>
            <a:srgbClr val="A4A3A4"/>
          </p15:clr>
        </p15:guide>
        <p15:guide id="4"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4475"/>
    <a:srgbClr val="EBA46B"/>
    <a:srgbClr val="E7A27C"/>
    <a:srgbClr val="FFA615"/>
    <a:srgbClr val="F3B855"/>
    <a:srgbClr val="FFFABB"/>
    <a:srgbClr val="F39800"/>
    <a:srgbClr val="ECFA38"/>
    <a:srgbClr val="FF3399"/>
    <a:srgbClr val="EEBC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46" autoAdjust="0"/>
    <p:restoredTop sz="94151" autoAdjust="0"/>
  </p:normalViewPr>
  <p:slideViewPr>
    <p:cSldViewPr snapToGrid="0">
      <p:cViewPr varScale="1">
        <p:scale>
          <a:sx n="59" d="100"/>
          <a:sy n="59" d="100"/>
        </p:scale>
        <p:origin x="816" y="76"/>
      </p:cViewPr>
      <p:guideLst>
        <p:guide orient="horz" pos="1525"/>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5502"/>
    </p:cViewPr>
  </p:sorterViewPr>
  <p:notesViewPr>
    <p:cSldViewPr snapToGrid="0">
      <p:cViewPr varScale="1">
        <p:scale>
          <a:sx n="70" d="100"/>
          <a:sy n="70" d="100"/>
        </p:scale>
        <p:origin x="276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240368-950E-44C6-ABD5-7DED203BF7D7}" type="datetimeFigureOut">
              <a:rPr lang="zh-CN" altLang="en-US" smtClean="0"/>
              <a:t>2024/12/23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501631-06C5-4A24-B4DE-CB26605C5ECB}" type="slidenum">
              <a:rPr lang="zh-CN" altLang="en-US" smtClean="0"/>
              <a:t>‹#›</a:t>
            </a:fld>
            <a:endParaRPr lang="zh-CN" altLang="en-US"/>
          </a:p>
        </p:txBody>
      </p:sp>
    </p:spTree>
    <p:extLst>
      <p:ext uri="{BB962C8B-B14F-4D97-AF65-F5344CB8AC3E}">
        <p14:creationId xmlns:p14="http://schemas.microsoft.com/office/powerpoint/2010/main" val="3842957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038CBA-F651-4BC8-83A2-85FC35B4132B}" type="datetimeFigureOut">
              <a:rPr lang="zh-CN" altLang="en-US" smtClean="0"/>
              <a:t>2024/12/23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1FC6B1-4671-4B08-B652-1573495F51B1}" type="slidenum">
              <a:rPr lang="zh-CN" altLang="en-US" smtClean="0"/>
              <a:t>‹#›</a:t>
            </a:fld>
            <a:endParaRPr lang="zh-CN" altLang="en-US"/>
          </a:p>
        </p:txBody>
      </p:sp>
    </p:spTree>
    <p:extLst>
      <p:ext uri="{BB962C8B-B14F-4D97-AF65-F5344CB8AC3E}">
        <p14:creationId xmlns:p14="http://schemas.microsoft.com/office/powerpoint/2010/main" val="497368701"/>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1FC6B1-4671-4B08-B652-1573495F51B1}" type="slidenum">
              <a:rPr lang="zh-CN" altLang="en-US" smtClean="0"/>
              <a:t>4</a:t>
            </a:fld>
            <a:endParaRPr lang="zh-CN" altLang="en-US"/>
          </a:p>
        </p:txBody>
      </p:sp>
    </p:spTree>
    <p:extLst>
      <p:ext uri="{BB962C8B-B14F-4D97-AF65-F5344CB8AC3E}">
        <p14:creationId xmlns:p14="http://schemas.microsoft.com/office/powerpoint/2010/main" val="2931184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26579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24271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49887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94061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79058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10301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75557-E6FB-DC58-EA7D-3D76FC24A5D8}"/>
              </a:ext>
            </a:extLst>
          </p:cNvPr>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a:extLst>
              <a:ext uri="{FF2B5EF4-FFF2-40B4-BE49-F238E27FC236}">
                <a16:creationId xmlns:a16="http://schemas.microsoft.com/office/drawing/2014/main" id="{40286C9A-B839-9C09-7FF8-625225C869DC}"/>
              </a:ext>
            </a:extLst>
          </p:cNvPr>
          <p:cNvPicPr>
            <a:picLocks noChangeAspect="1"/>
          </p:cNvPicPr>
          <p:nvPr userDrawn="1"/>
        </p:nvPicPr>
        <p:blipFill>
          <a:blip r:embed="rId3"/>
          <a:stretch>
            <a:fillRect/>
          </a:stretch>
        </p:blipFill>
        <p:spPr>
          <a:xfrm>
            <a:off x="2010049" y="7101692"/>
            <a:ext cx="958526" cy="1054699"/>
          </a:xfrm>
          <a:prstGeom prst="rect">
            <a:avLst/>
          </a:prstGeom>
        </p:spPr>
      </p:pic>
    </p:spTree>
    <p:extLst>
      <p:ext uri="{BB962C8B-B14F-4D97-AF65-F5344CB8AC3E}">
        <p14:creationId xmlns:p14="http://schemas.microsoft.com/office/powerpoint/2010/main" val="417495602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63576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1" name="Picture 10"/>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1448071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Rounded Rectangle 7"/>
          <p:cNvSpPr/>
          <p:nvPr userDrawn="1"/>
        </p:nvSpPr>
        <p:spPr>
          <a:xfrm>
            <a:off x="1031631" y="1978269"/>
            <a:ext cx="10128738" cy="4114800"/>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11729864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Rounded Rectangle 7"/>
          <p:cNvSpPr/>
          <p:nvPr userDrawn="1"/>
        </p:nvSpPr>
        <p:spPr>
          <a:xfrm>
            <a:off x="486508" y="597877"/>
            <a:ext cx="11218985" cy="5776546"/>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6389349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48842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23/12/2024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4005628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23/12/2024</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3895901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23/12/2024</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376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23/12/2024</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148727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23/12/2024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1264578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23/12/2024</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35524537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23/12/2024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1814995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23/12/2024</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3828018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9277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04446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71064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2300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23285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53285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03632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B3404DFC-BCE0-C021-3B18-3A1142BB77A3}"/>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817734" y="0"/>
            <a:ext cx="1638830" cy="1638830"/>
          </a:xfrm>
          <a:prstGeom prst="rect">
            <a:avLst/>
          </a:prstGeom>
        </p:spPr>
      </p:pic>
    </p:spTree>
    <p:extLst>
      <p:ext uri="{BB962C8B-B14F-4D97-AF65-F5344CB8AC3E}">
        <p14:creationId xmlns:p14="http://schemas.microsoft.com/office/powerpoint/2010/main" val="1578781964"/>
      </p:ext>
    </p:extLst>
  </p:cSld>
  <p:clrMap bg1="lt1" tx1="dk1" bg2="lt2" tx2="dk2" accent1="accent1" accent2="accent2" accent3="accent3" accent4="accent4" accent5="accent5" accent6="accent6" hlink="hlink" folHlink="folHlink"/>
  <p:sldLayoutIdLst>
    <p:sldLayoutId id="2147483730" r:id="rId1"/>
    <p:sldLayoutId id="2147483755" r:id="rId2"/>
    <p:sldLayoutId id="2147483749" r:id="rId3"/>
    <p:sldLayoutId id="2147483748" r:id="rId4"/>
    <p:sldLayoutId id="2147483741" r:id="rId5"/>
    <p:sldLayoutId id="2147483757" r:id="rId6"/>
    <p:sldLayoutId id="2147483756" r:id="rId7"/>
    <p:sldLayoutId id="2147483754" r:id="rId8"/>
    <p:sldLayoutId id="2147483753" r:id="rId9"/>
    <p:sldLayoutId id="2147483752" r:id="rId10"/>
    <p:sldLayoutId id="2147483751" r:id="rId11"/>
    <p:sldLayoutId id="2147483750" r:id="rId12"/>
    <p:sldLayoutId id="2147483747" r:id="rId13"/>
    <p:sldLayoutId id="2147483746" r:id="rId14"/>
    <p:sldLayoutId id="2147483736" r:id="rId15"/>
    <p:sldLayoutId id="2147483742" r:id="rId16"/>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7535C90B-F35F-0E50-C7D7-8FA61B41609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17734" y="0"/>
            <a:ext cx="1638830" cy="1638830"/>
          </a:xfrm>
          <a:prstGeom prst="rect">
            <a:avLst/>
          </a:prstGeom>
        </p:spPr>
      </p:pic>
    </p:spTree>
    <p:extLst>
      <p:ext uri="{BB962C8B-B14F-4D97-AF65-F5344CB8AC3E}">
        <p14:creationId xmlns:p14="http://schemas.microsoft.com/office/powerpoint/2010/main" val="96037624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241316" y="3450679"/>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2" name="Picture 1">
            <a:extLst>
              <a:ext uri="{FF2B5EF4-FFF2-40B4-BE49-F238E27FC236}">
                <a16:creationId xmlns:a16="http://schemas.microsoft.com/office/drawing/2014/main" id="{6DC1B9E7-0796-1EAA-AE7A-72093A9EB672}"/>
              </a:ext>
            </a:extLst>
          </p:cNvPr>
          <p:cNvPicPr>
            <a:picLocks noChangeAspect="1"/>
          </p:cNvPicPr>
          <p:nvPr/>
        </p:nvPicPr>
        <p:blipFill>
          <a:blip r:embed="rId8"/>
          <a:stretch>
            <a:fillRect/>
          </a:stretch>
        </p:blipFill>
        <p:spPr>
          <a:xfrm>
            <a:off x="336331" y="1160879"/>
            <a:ext cx="12192000" cy="2034779"/>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54EA82B1-566D-C81E-63C8-231E1B0690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7734" y="0"/>
            <a:ext cx="1638830" cy="1638830"/>
          </a:xfrm>
          <a:prstGeom prst="rect">
            <a:avLst/>
          </a:prstGeom>
        </p:spPr>
      </p:pic>
    </p:spTree>
    <p:extLst>
      <p:ext uri="{BB962C8B-B14F-4D97-AF65-F5344CB8AC3E}">
        <p14:creationId xmlns:p14="http://schemas.microsoft.com/office/powerpoint/2010/main" val="163157407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7" name="Picture 6" descr="Calendar&#10;&#10;Description automatically generated with medium confidence">
            <a:extLst>
              <a:ext uri="{FF2B5EF4-FFF2-40B4-BE49-F238E27FC236}">
                <a16:creationId xmlns:a16="http://schemas.microsoft.com/office/drawing/2014/main" id="{D0FED81C-2B7D-A21A-4549-FE39865B02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0"/>
            <a:ext cx="12395200" cy="6858000"/>
          </a:xfrm>
          <a:prstGeom prst="rect">
            <a:avLst/>
          </a:prstGeom>
        </p:spPr>
      </p:pic>
      <p:sp>
        <p:nvSpPr>
          <p:cNvPr id="8" name="Rectangle: Rounded Corners 7">
            <a:extLst>
              <a:ext uri="{FF2B5EF4-FFF2-40B4-BE49-F238E27FC236}">
                <a16:creationId xmlns:a16="http://schemas.microsoft.com/office/drawing/2014/main" id="{24F933C5-5B11-AB3C-9163-63F5817240D6}"/>
              </a:ext>
            </a:extLst>
          </p:cNvPr>
          <p:cNvSpPr/>
          <p:nvPr/>
        </p:nvSpPr>
        <p:spPr>
          <a:xfrm>
            <a:off x="0" y="245873"/>
            <a:ext cx="11974286"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vi-VN" dirty="0"/>
          </a:p>
        </p:txBody>
      </p:sp>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54251" t="68770"/>
          <a:stretch/>
        </p:blipFill>
        <p:spPr>
          <a:xfrm flipH="1">
            <a:off x="-148774" y="132102"/>
            <a:ext cx="3472544" cy="3049669"/>
          </a:xfrm>
          <a:prstGeom prst="rect">
            <a:avLst/>
          </a:prstGeom>
        </p:spPr>
      </p:pic>
      <p:sp>
        <p:nvSpPr>
          <p:cNvPr id="16" name="TextBox 15">
            <a:extLst>
              <a:ext uri="{FF2B5EF4-FFF2-40B4-BE49-F238E27FC236}">
                <a16:creationId xmlns:a16="http://schemas.microsoft.com/office/drawing/2014/main" id="{52C3E242-9C13-36A8-DDED-68258BFC8DDB}"/>
              </a:ext>
            </a:extLst>
          </p:cNvPr>
          <p:cNvSpPr txBox="1"/>
          <p:nvPr/>
        </p:nvSpPr>
        <p:spPr>
          <a:xfrm>
            <a:off x="3291110" y="1251957"/>
            <a:ext cx="8380550" cy="4401205"/>
          </a:xfrm>
          <a:prstGeom prst="rect">
            <a:avLst/>
          </a:prstGeom>
          <a:noFill/>
        </p:spPr>
        <p:txBody>
          <a:bodyPr wrap="square">
            <a:spAutoFit/>
          </a:bodyPr>
          <a:lstStyle/>
          <a:p>
            <a:pPr algn="just"/>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Trong xã hội có rất nhiều ngành nghề khác nhau. Mỗi ngành nghề đều đòi hỏi những yêu cầu riêng với đặc thù công việc riêng. Để khám phá nghề mơ ước của mình, chúng ta cần lập một kế hoạch tìm hiểu cụ thể.</a:t>
            </a:r>
          </a:p>
        </p:txBody>
      </p:sp>
      <p:pic>
        <p:nvPicPr>
          <p:cNvPr id="12" name="Picture 11" descr="A child sitting at a desk&#10;&#10;Description automatically generated with medium confidence">
            <a:extLst>
              <a:ext uri="{FF2B5EF4-FFF2-40B4-BE49-F238E27FC236}">
                <a16:creationId xmlns:a16="http://schemas.microsoft.com/office/drawing/2014/main" id="{F69A80F5-6C0B-F0FE-4670-75D3147A6EE5}"/>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41997" y1="22757" x2="56386" y2="25546"/>
                        <a14:foregroundMark x1="37227" y1="55901" x2="63015" y2="53234"/>
                        <a14:foregroundMark x1="63015" y1="53234" x2="48019" y2="52708"/>
                        <a14:foregroundMark x1="48019" y1="26758" x2="51213" y2="36742"/>
                        <a14:foregroundMark x1="67583" y1="49111" x2="78739" y2="52304"/>
                        <a14:foregroundMark x1="71544" y1="53476" x2="71948" y2="53476"/>
                        <a14:foregroundMark x1="70372" y1="45109" x2="77930" y2="55901"/>
                        <a14:foregroundMark x1="77930" y1="55901" x2="77930" y2="55901"/>
                        <a14:foregroundMark x1="69968" y1="51496" x2="79951" y2="52708"/>
                        <a14:foregroundMark x1="73969" y1="44705" x2="77930" y2="56669"/>
                        <a14:foregroundMark x1="71140" y1="53476" x2="72757" y2="51900"/>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05249" y="2563846"/>
            <a:ext cx="4088179" cy="40881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a:extLst>
              <a:ext uri="{FF2B5EF4-FFF2-40B4-BE49-F238E27FC236}">
                <a16:creationId xmlns:a16="http://schemas.microsoft.com/office/drawing/2014/main" id="{D4420EC6-D90D-AB8C-A22C-7F521FBDF4E4}"/>
              </a:ext>
            </a:extLst>
          </p:cNvPr>
          <p:cNvSpPr txBox="1"/>
          <p:nvPr/>
        </p:nvSpPr>
        <p:spPr>
          <a:xfrm>
            <a:off x="827669" y="1143189"/>
            <a:ext cx="1927975" cy="1323439"/>
          </a:xfrm>
          <a:prstGeom prst="rect">
            <a:avLst/>
          </a:prstGeom>
          <a:noFill/>
        </p:spPr>
        <p:txBody>
          <a:bodyPr wrap="square" rtlCol="0">
            <a:spAutoFit/>
          </a:bodyPr>
          <a:lstStyle/>
          <a:p>
            <a:pPr algn="ctr"/>
            <a:r>
              <a:rPr lang="en-US" sz="4000" b="1" dirty="0">
                <a:latin typeface="Cambria" panose="02040503050406030204" pitchFamily="18" charset="0"/>
                <a:ea typeface="Cambria" panose="02040503050406030204" pitchFamily="18" charset="0"/>
              </a:rPr>
              <a:t>KẾT LUẬN</a:t>
            </a:r>
            <a:endParaRPr lang="vi-VN"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681294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calendar&#10;&#10;Description automatically generated">
            <a:extLst>
              <a:ext uri="{FF2B5EF4-FFF2-40B4-BE49-F238E27FC236}">
                <a16:creationId xmlns:a16="http://schemas.microsoft.com/office/drawing/2014/main" id="{42F7589F-91F2-DE9C-3970-957979457B04}"/>
              </a:ext>
            </a:extLst>
          </p:cNvPr>
          <p:cNvPicPr>
            <a:picLocks noChangeAspect="1"/>
          </p:cNvPicPr>
          <p:nvPr/>
        </p:nvPicPr>
        <p:blipFill rotWithShape="1">
          <a:blip r:embed="rId2">
            <a:extLst>
              <a:ext uri="{28A0092B-C50C-407E-A947-70E740481C1C}">
                <a14:useLocalDpi xmlns:a14="http://schemas.microsoft.com/office/drawing/2010/main" val="0"/>
              </a:ext>
            </a:extLst>
          </a:blip>
          <a:srcRect t="13991" b="1755"/>
          <a:stretch/>
        </p:blipFill>
        <p:spPr>
          <a:xfrm>
            <a:off x="1524" y="0"/>
            <a:ext cx="12191980" cy="6856718"/>
          </a:xfrm>
          <a:prstGeom prst="rect">
            <a:avLst/>
          </a:prstGeom>
        </p:spPr>
      </p:pic>
      <p:pic>
        <p:nvPicPr>
          <p:cNvPr id="13" name="Picture 12" descr="A picture containing metalware, accessory, chain&#10;&#10;Description automatically generated">
            <a:extLst>
              <a:ext uri="{FF2B5EF4-FFF2-40B4-BE49-F238E27FC236}">
                <a16:creationId xmlns:a16="http://schemas.microsoft.com/office/drawing/2014/main" id="{762DDD84-CF9B-197F-7C6D-7A66195252A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0582" l="6728" r="91221">
                        <a14:foregroundMark x1="12359" y1="56912" x2="17470" y2="54082"/>
                        <a14:foregroundMark x1="17470" y1="54082" x2="24285" y2="59458"/>
                        <a14:foregroundMark x1="77505" y1="57761" x2="82270" y2="54689"/>
                        <a14:foregroundMark x1="82270" y1="54689" x2="88969" y2="55416"/>
                        <a14:foregroundMark x1="88969" y1="55416" x2="91279" y2="57559"/>
                        <a14:foregroundMark x1="6757" y1="67098" x2="6757" y2="75546"/>
                        <a14:foregroundMark x1="6757" y1="75546" x2="6757" y2="75546"/>
                        <a14:foregroundMark x1="24459" y1="68795" x2="27231" y2="75829"/>
                        <a14:foregroundMark x1="27231" y1="75829" x2="27924" y2="80841"/>
                        <a14:foregroundMark x1="20214" y1="85287" x2="19607" y2="88036"/>
                        <a14:foregroundMark x1="80075" y1="83185" x2="80999" y2="90582"/>
                        <a14:foregroundMark x1="80999" y1="90582" x2="80999" y2="90582"/>
                        <a14:foregroundMark x1="85388" y1="81690" x2="84464" y2="88036"/>
                      </a14:backgroundRemoval>
                    </a14:imgEffect>
                  </a14:imgLayer>
                </a14:imgProps>
              </a:ext>
              <a:ext uri="{28A0092B-C50C-407E-A947-70E740481C1C}">
                <a14:useLocalDpi xmlns:a14="http://schemas.microsoft.com/office/drawing/2010/main" val="0"/>
              </a:ext>
            </a:extLst>
          </a:blip>
          <a:stretch>
            <a:fillRect/>
          </a:stretch>
        </p:blipFill>
        <p:spPr>
          <a:xfrm>
            <a:off x="1208315" y="668519"/>
            <a:ext cx="10101942" cy="5955617"/>
          </a:xfrm>
          <a:prstGeom prst="rect">
            <a:avLst/>
          </a:prstGeom>
        </p:spPr>
      </p:pic>
      <p:sp>
        <p:nvSpPr>
          <p:cNvPr id="14" name="TextBox 13">
            <a:extLst>
              <a:ext uri="{FF2B5EF4-FFF2-40B4-BE49-F238E27FC236}">
                <a16:creationId xmlns:a16="http://schemas.microsoft.com/office/drawing/2014/main" id="{E151749B-8D87-26E0-A8EE-546DD528980A}"/>
              </a:ext>
            </a:extLst>
          </p:cNvPr>
          <p:cNvSpPr txBox="1"/>
          <p:nvPr/>
        </p:nvSpPr>
        <p:spPr>
          <a:xfrm>
            <a:off x="3516086" y="1787354"/>
            <a:ext cx="5290457" cy="3416320"/>
          </a:xfrm>
          <a:prstGeom prst="rect">
            <a:avLst/>
          </a:prstGeom>
          <a:noFill/>
        </p:spPr>
        <p:txBody>
          <a:bodyPr wrap="square" rtlCol="0">
            <a:spAutoFit/>
          </a:bodyPr>
          <a:lstStyle/>
          <a:p>
            <a:pPr lvl="0" algn="ctr"/>
            <a:r>
              <a:rPr lang="vi-VN" sz="5400" b="1" dirty="0">
                <a:solidFill>
                  <a:srgbClr val="ED7D31">
                    <a:lumMod val="75000"/>
                  </a:srgbClr>
                </a:solidFill>
                <a:latin typeface="Cambria" panose="02040503050406030204" pitchFamily="18" charset="0"/>
                <a:ea typeface="Cambria" panose="02040503050406030204" pitchFamily="18" charset="0"/>
              </a:rPr>
              <a:t>Hoạt động 2: Lập kế hoạch tìm hiểu nghề em mơ ước</a:t>
            </a:r>
            <a:endParaRPr kumimoji="0" lang="vi-VN"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763767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par>
                                <p:cTn id="10" presetID="5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2898446A-4BDA-D294-E2BE-029CF4E90B43}"/>
              </a:ext>
            </a:extLst>
          </p:cNvPr>
          <p:cNvSpPr/>
          <p:nvPr/>
        </p:nvSpPr>
        <p:spPr>
          <a:xfrm>
            <a:off x="261257" y="245873"/>
            <a:ext cx="11702144"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C283DEA6-7D0D-02ED-3A2A-2BE5D0F51622}"/>
              </a:ext>
            </a:extLst>
          </p:cNvPr>
          <p:cNvSpPr txBox="1"/>
          <p:nvPr/>
        </p:nvSpPr>
        <p:spPr>
          <a:xfrm>
            <a:off x="674914" y="598714"/>
            <a:ext cx="10668000" cy="1323439"/>
          </a:xfrm>
          <a:prstGeom prst="rect">
            <a:avLst/>
          </a:prstGeom>
          <a:noFill/>
        </p:spPr>
        <p:txBody>
          <a:bodyPr wrap="square" rtlCol="0">
            <a:spAutoFit/>
          </a:bodyPr>
          <a:lstStyle/>
          <a:p>
            <a:pPr lvl="0" algn="just"/>
            <a:r>
              <a:rPr lang="vi-VN" sz="4000" dirty="0">
                <a:solidFill>
                  <a:prstClr val="black"/>
                </a:solidFill>
              </a:rPr>
              <a:t>- Lập kế hoạch tìm hiểu về nghề mà cả nhóm cùng mơ ước.</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AE44BA8D-F398-F859-3B9E-F14B23FA2430}"/>
              </a:ext>
            </a:extLst>
          </p:cNvPr>
          <p:cNvPicPr>
            <a:picLocks noChangeAspect="1"/>
          </p:cNvPicPr>
          <p:nvPr/>
        </p:nvPicPr>
        <p:blipFill>
          <a:blip r:embed="rId3"/>
          <a:stretch>
            <a:fillRect/>
          </a:stretch>
        </p:blipFill>
        <p:spPr>
          <a:xfrm>
            <a:off x="620486" y="2365465"/>
            <a:ext cx="11070771" cy="1477192"/>
          </a:xfrm>
          <a:prstGeom prst="rect">
            <a:avLst/>
          </a:prstGeom>
        </p:spPr>
      </p:pic>
    </p:spTree>
    <p:extLst>
      <p:ext uri="{BB962C8B-B14F-4D97-AF65-F5344CB8AC3E}">
        <p14:creationId xmlns:p14="http://schemas.microsoft.com/office/powerpoint/2010/main" val="11674172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2898446A-4BDA-D294-E2BE-029CF4E90B43}"/>
              </a:ext>
            </a:extLst>
          </p:cNvPr>
          <p:cNvSpPr/>
          <p:nvPr/>
        </p:nvSpPr>
        <p:spPr>
          <a:xfrm>
            <a:off x="261257" y="245873"/>
            <a:ext cx="11702144"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C283DEA6-7D0D-02ED-3A2A-2BE5D0F51622}"/>
              </a:ext>
            </a:extLst>
          </p:cNvPr>
          <p:cNvSpPr txBox="1"/>
          <p:nvPr/>
        </p:nvSpPr>
        <p:spPr>
          <a:xfrm>
            <a:off x="674914" y="598714"/>
            <a:ext cx="10668000" cy="707886"/>
          </a:xfrm>
          <a:prstGeom prst="rect">
            <a:avLst/>
          </a:prstGeom>
          <a:noFill/>
        </p:spPr>
        <p:txBody>
          <a:bodyPr wrap="square" rtlCol="0">
            <a:spAutoFit/>
          </a:bodyPr>
          <a:lstStyle/>
          <a:p>
            <a:pPr lvl="0" algn="ctr"/>
            <a:r>
              <a:rPr lang="vi-VN" sz="4000" dirty="0">
                <a:solidFill>
                  <a:prstClr val="black"/>
                </a:solidFill>
              </a:rPr>
              <a:t>- Thảo luận về phương pháp thực hiện.</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FDDE54EA-B9DE-47DA-0BD1-CC3CE1890575}"/>
              </a:ext>
            </a:extLst>
          </p:cNvPr>
          <p:cNvPicPr>
            <a:picLocks noChangeAspect="1"/>
          </p:cNvPicPr>
          <p:nvPr/>
        </p:nvPicPr>
        <p:blipFill>
          <a:blip r:embed="rId3"/>
          <a:stretch>
            <a:fillRect/>
          </a:stretch>
        </p:blipFill>
        <p:spPr>
          <a:xfrm>
            <a:off x="406572" y="1906359"/>
            <a:ext cx="11393542" cy="2040292"/>
          </a:xfrm>
          <a:prstGeom prst="rect">
            <a:avLst/>
          </a:prstGeom>
        </p:spPr>
      </p:pic>
    </p:spTree>
    <p:extLst>
      <p:ext uri="{BB962C8B-B14F-4D97-AF65-F5344CB8AC3E}">
        <p14:creationId xmlns:p14="http://schemas.microsoft.com/office/powerpoint/2010/main" val="17498589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2898446A-4BDA-D294-E2BE-029CF4E90B43}"/>
              </a:ext>
            </a:extLst>
          </p:cNvPr>
          <p:cNvSpPr/>
          <p:nvPr/>
        </p:nvSpPr>
        <p:spPr>
          <a:xfrm>
            <a:off x="261257" y="245873"/>
            <a:ext cx="11702144"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C283DEA6-7D0D-02ED-3A2A-2BE5D0F51622}"/>
              </a:ext>
            </a:extLst>
          </p:cNvPr>
          <p:cNvSpPr txBox="1"/>
          <p:nvPr/>
        </p:nvSpPr>
        <p:spPr>
          <a:xfrm>
            <a:off x="609600" y="304800"/>
            <a:ext cx="10668000" cy="646331"/>
          </a:xfrm>
          <a:prstGeom prst="rect">
            <a:avLst/>
          </a:prstGeom>
          <a:noFill/>
        </p:spPr>
        <p:txBody>
          <a:bodyPr wrap="square" rtlCol="0">
            <a:spAutoFit/>
          </a:bodyPr>
          <a:lstStyle/>
          <a:p>
            <a:pPr lvl="0" algn="ctr"/>
            <a:r>
              <a:rPr lang="vi-VN" sz="3600" dirty="0">
                <a:solidFill>
                  <a:prstClr val="black"/>
                </a:solidFill>
              </a:rPr>
              <a:t>- Phân công công việc cụ thể.</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4" name="Picture 3">
            <a:extLst>
              <a:ext uri="{FF2B5EF4-FFF2-40B4-BE49-F238E27FC236}">
                <a16:creationId xmlns:a16="http://schemas.microsoft.com/office/drawing/2014/main" id="{4F7C8323-4149-EB6D-445F-F88B07C8CC17}"/>
              </a:ext>
            </a:extLst>
          </p:cNvPr>
          <p:cNvPicPr>
            <a:picLocks noChangeAspect="1"/>
          </p:cNvPicPr>
          <p:nvPr/>
        </p:nvPicPr>
        <p:blipFill>
          <a:blip r:embed="rId3"/>
          <a:stretch>
            <a:fillRect/>
          </a:stretch>
        </p:blipFill>
        <p:spPr>
          <a:xfrm>
            <a:off x="1602913" y="1187903"/>
            <a:ext cx="9139246" cy="5158467"/>
          </a:xfrm>
          <a:prstGeom prst="rect">
            <a:avLst/>
          </a:prstGeom>
        </p:spPr>
      </p:pic>
    </p:spTree>
    <p:extLst>
      <p:ext uri="{BB962C8B-B14F-4D97-AF65-F5344CB8AC3E}">
        <p14:creationId xmlns:p14="http://schemas.microsoft.com/office/powerpoint/2010/main" val="874226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2898446A-4BDA-D294-E2BE-029CF4E90B43}"/>
              </a:ext>
            </a:extLst>
          </p:cNvPr>
          <p:cNvSpPr/>
          <p:nvPr/>
        </p:nvSpPr>
        <p:spPr>
          <a:xfrm>
            <a:off x="261257" y="245873"/>
            <a:ext cx="11702144"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9D5DF499-B211-D6C2-F323-5C2BB371F4E0}"/>
              </a:ext>
            </a:extLst>
          </p:cNvPr>
          <p:cNvSpPr/>
          <p:nvPr/>
        </p:nvSpPr>
        <p:spPr>
          <a:xfrm>
            <a:off x="4611349" y="656382"/>
            <a:ext cx="6729517" cy="1200329"/>
          </a:xfrm>
          <a:prstGeom prst="rect">
            <a:avLst/>
          </a:prstGeom>
          <a:solidFill>
            <a:schemeClr val="accent2">
              <a:lumMod val="20000"/>
              <a:lumOff val="80000"/>
            </a:schemeClr>
          </a:solidFill>
          <a:ln w="28575">
            <a:solidFill>
              <a:schemeClr val="tx1"/>
            </a:solidFill>
            <a:prstDash val="dash"/>
          </a:ln>
        </p:spPr>
        <p:txBody>
          <a:bodyPr wrap="square">
            <a:spAutoFit/>
          </a:bodyPr>
          <a:lstStyle/>
          <a:p>
            <a:pPr algn="just"/>
            <a:r>
              <a:rPr lang="vi-VN" sz="3600" i="1" dirty="0">
                <a:latin typeface="Cambria" panose="02040503050406030204" pitchFamily="18" charset="0"/>
                <a:ea typeface="Cambria" panose="02040503050406030204" pitchFamily="18" charset="0"/>
              </a:rPr>
              <a:t>N</a:t>
            </a:r>
            <a:r>
              <a:rPr lang="en-US" sz="3600" i="1" dirty="0" err="1">
                <a:latin typeface="Cambria" panose="02040503050406030204" pitchFamily="18" charset="0"/>
                <a:ea typeface="Cambria" panose="02040503050406030204" pitchFamily="18" charset="0"/>
              </a:rPr>
              <a:t>hóm</a:t>
            </a:r>
            <a:r>
              <a:rPr lang="en-US" sz="3600" i="1" dirty="0">
                <a:latin typeface="Cambria" panose="02040503050406030204" pitchFamily="18" charset="0"/>
                <a:ea typeface="Cambria" panose="02040503050406030204" pitchFamily="18" charset="0"/>
              </a:rPr>
              <a:t> </a:t>
            </a:r>
            <a:r>
              <a:rPr lang="vi-VN" sz="3600" i="1" dirty="0">
                <a:latin typeface="Cambria" panose="02040503050406030204" pitchFamily="18" charset="0"/>
                <a:ea typeface="Cambria" panose="02040503050406030204" pitchFamily="18" charset="0"/>
              </a:rPr>
              <a:t>1: Đến thăm một địa điểm làm nghề.</a:t>
            </a:r>
          </a:p>
        </p:txBody>
      </p:sp>
      <p:pic>
        <p:nvPicPr>
          <p:cNvPr id="5" name="Picture 4">
            <a:extLst>
              <a:ext uri="{FF2B5EF4-FFF2-40B4-BE49-F238E27FC236}">
                <a16:creationId xmlns:a16="http://schemas.microsoft.com/office/drawing/2014/main" id="{8EE5FCA1-93FB-E7F6-9839-242A15D407FB}"/>
              </a:ext>
            </a:extLst>
          </p:cNvPr>
          <p:cNvPicPr>
            <a:picLocks noChangeAspect="1"/>
          </p:cNvPicPr>
          <p:nvPr/>
        </p:nvPicPr>
        <p:blipFill>
          <a:blip r:embed="rId3"/>
          <a:stretch>
            <a:fillRect/>
          </a:stretch>
        </p:blipFill>
        <p:spPr>
          <a:xfrm>
            <a:off x="416258" y="2351437"/>
            <a:ext cx="4166628" cy="4076031"/>
          </a:xfrm>
          <a:prstGeom prst="rect">
            <a:avLst/>
          </a:prstGeom>
        </p:spPr>
      </p:pic>
      <p:sp>
        <p:nvSpPr>
          <p:cNvPr id="6" name="Rectangle 5">
            <a:extLst>
              <a:ext uri="{FF2B5EF4-FFF2-40B4-BE49-F238E27FC236}">
                <a16:creationId xmlns:a16="http://schemas.microsoft.com/office/drawing/2014/main" id="{01CA4626-045F-5238-17E1-F8443BBF01BF}"/>
              </a:ext>
            </a:extLst>
          </p:cNvPr>
          <p:cNvSpPr/>
          <p:nvPr/>
        </p:nvSpPr>
        <p:spPr>
          <a:xfrm>
            <a:off x="4633120" y="2343668"/>
            <a:ext cx="6729517" cy="1200329"/>
          </a:xfrm>
          <a:prstGeom prst="rect">
            <a:avLst/>
          </a:prstGeom>
          <a:solidFill>
            <a:schemeClr val="accent2">
              <a:lumMod val="20000"/>
              <a:lumOff val="80000"/>
            </a:schemeClr>
          </a:solidFill>
          <a:ln w="28575">
            <a:solidFill>
              <a:schemeClr val="tx1"/>
            </a:solidFill>
            <a:prstDash val="dash"/>
          </a:ln>
        </p:spPr>
        <p:txBody>
          <a:bodyPr wrap="square">
            <a:spAutoFit/>
          </a:bodyPr>
          <a:lstStyle/>
          <a:p>
            <a:pPr algn="just"/>
            <a:r>
              <a:rPr lang="vi-VN" sz="3600" i="1" dirty="0">
                <a:latin typeface="Cambria" panose="02040503050406030204" pitchFamily="18" charset="0"/>
                <a:ea typeface="Cambria" panose="02040503050406030204" pitchFamily="18" charset="0"/>
              </a:rPr>
              <a:t>N</a:t>
            </a:r>
            <a:r>
              <a:rPr lang="en-US" sz="3600" i="1" dirty="0" err="1">
                <a:latin typeface="Cambria" panose="02040503050406030204" pitchFamily="18" charset="0"/>
                <a:ea typeface="Cambria" panose="02040503050406030204" pitchFamily="18" charset="0"/>
              </a:rPr>
              <a:t>hóm</a:t>
            </a:r>
            <a:r>
              <a:rPr lang="en-US" sz="3600" i="1" dirty="0">
                <a:latin typeface="Cambria" panose="02040503050406030204" pitchFamily="18" charset="0"/>
                <a:ea typeface="Cambria" panose="02040503050406030204" pitchFamily="18" charset="0"/>
              </a:rPr>
              <a:t> 2</a:t>
            </a:r>
            <a:r>
              <a:rPr lang="vi-VN" sz="3600" i="1" dirty="0">
                <a:latin typeface="Cambria" panose="02040503050406030204" pitchFamily="18" charset="0"/>
                <a:ea typeface="Cambria" panose="02040503050406030204" pitchFamily="18" charset="0"/>
              </a:rPr>
              <a:t>: Tìm gặp để phỏng vấn chuyên gia trong nghề</a:t>
            </a:r>
          </a:p>
        </p:txBody>
      </p:sp>
      <p:sp>
        <p:nvSpPr>
          <p:cNvPr id="9" name="Rectangle 8">
            <a:extLst>
              <a:ext uri="{FF2B5EF4-FFF2-40B4-BE49-F238E27FC236}">
                <a16:creationId xmlns:a16="http://schemas.microsoft.com/office/drawing/2014/main" id="{7527E11C-40C4-2EA0-F782-409C342BBC22}"/>
              </a:ext>
            </a:extLst>
          </p:cNvPr>
          <p:cNvSpPr/>
          <p:nvPr/>
        </p:nvSpPr>
        <p:spPr>
          <a:xfrm>
            <a:off x="4633120" y="3878554"/>
            <a:ext cx="6729517" cy="1754326"/>
          </a:xfrm>
          <a:prstGeom prst="rect">
            <a:avLst/>
          </a:prstGeom>
          <a:solidFill>
            <a:schemeClr val="accent2">
              <a:lumMod val="20000"/>
              <a:lumOff val="80000"/>
            </a:schemeClr>
          </a:solidFill>
          <a:ln w="28575">
            <a:solidFill>
              <a:schemeClr val="tx1"/>
            </a:solidFill>
            <a:prstDash val="dash"/>
          </a:ln>
        </p:spPr>
        <p:txBody>
          <a:bodyPr wrap="square">
            <a:spAutoFit/>
          </a:bodyPr>
          <a:lstStyle/>
          <a:p>
            <a:pPr algn="just"/>
            <a:r>
              <a:rPr lang="vi-VN" sz="3600" i="1" dirty="0">
                <a:latin typeface="Cambria" panose="02040503050406030204" pitchFamily="18" charset="0"/>
                <a:ea typeface="Cambria" panose="02040503050406030204" pitchFamily="18" charset="0"/>
              </a:rPr>
              <a:t>N</a:t>
            </a:r>
            <a:r>
              <a:rPr lang="en-US" sz="3600" i="1" dirty="0" err="1">
                <a:latin typeface="Cambria" panose="02040503050406030204" pitchFamily="18" charset="0"/>
                <a:ea typeface="Cambria" panose="02040503050406030204" pitchFamily="18" charset="0"/>
              </a:rPr>
              <a:t>hóm</a:t>
            </a:r>
            <a:r>
              <a:rPr lang="en-US" sz="3600" i="1" dirty="0">
                <a:latin typeface="Cambria" panose="02040503050406030204" pitchFamily="18" charset="0"/>
                <a:ea typeface="Cambria" panose="02040503050406030204" pitchFamily="18" charset="0"/>
              </a:rPr>
              <a:t> 3</a:t>
            </a:r>
            <a:r>
              <a:rPr lang="vi-VN" sz="3600" i="1" dirty="0">
                <a:latin typeface="Cambria" panose="02040503050406030204" pitchFamily="18" charset="0"/>
                <a:ea typeface="Cambria" panose="02040503050406030204" pitchFamily="18" charset="0"/>
              </a:rPr>
              <a:t>: Tìm hiểu về nghề gián tiếp qua sách báo, in – tơ – nét, phim  , ảnh,…</a:t>
            </a:r>
          </a:p>
        </p:txBody>
      </p:sp>
    </p:spTree>
    <p:extLst>
      <p:ext uri="{BB962C8B-B14F-4D97-AF65-F5344CB8AC3E}">
        <p14:creationId xmlns:p14="http://schemas.microsoft.com/office/powerpoint/2010/main" val="35396628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2898446A-4BDA-D294-E2BE-029CF4E90B43}"/>
              </a:ext>
            </a:extLst>
          </p:cNvPr>
          <p:cNvSpPr/>
          <p:nvPr/>
        </p:nvSpPr>
        <p:spPr>
          <a:xfrm>
            <a:off x="261257" y="245873"/>
            <a:ext cx="11702144"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D832844A-17CE-9BF3-CBFA-494602368739}"/>
              </a:ext>
            </a:extLst>
          </p:cNvPr>
          <p:cNvSpPr txBox="1"/>
          <p:nvPr/>
        </p:nvSpPr>
        <p:spPr>
          <a:xfrm>
            <a:off x="1110343" y="446314"/>
            <a:ext cx="10624457" cy="1569660"/>
          </a:xfrm>
          <a:prstGeom prst="rect">
            <a:avLst/>
          </a:prstGeom>
          <a:noFill/>
        </p:spPr>
        <p:txBody>
          <a:bodyPr wrap="square" rtlCol="0">
            <a:spAutoFit/>
          </a:bodyPr>
          <a:lstStyle/>
          <a:p>
            <a:pPr algn="ctr"/>
            <a:r>
              <a:rPr lang="vi-VN" b="1" i="0" dirty="0">
                <a:solidFill>
                  <a:srgbClr val="000000"/>
                </a:solidFill>
                <a:effectLst/>
                <a:latin typeface="Cambria" panose="02040503050406030204" pitchFamily="18" charset="0"/>
                <a:ea typeface="Cambria" panose="02040503050406030204" pitchFamily="18" charset="0"/>
              </a:rPr>
              <a:t>KẾ HOẠCH TÌM HIỂU NGHỀ HƯỚNG DẪN VIÊN DU LỊCH</a:t>
            </a:r>
            <a:endParaRPr lang="vi-VN" b="0" i="0" dirty="0">
              <a:solidFill>
                <a:srgbClr val="000000"/>
              </a:solidFill>
              <a:effectLst/>
              <a:latin typeface="Cambria" panose="02040503050406030204" pitchFamily="18" charset="0"/>
              <a:ea typeface="Cambria" panose="02040503050406030204" pitchFamily="18" charset="0"/>
            </a:endParaRPr>
          </a:p>
          <a:p>
            <a:pPr algn="ctr"/>
            <a:r>
              <a:rPr lang="vi-VN" b="0" i="0" dirty="0">
                <a:solidFill>
                  <a:srgbClr val="000000"/>
                </a:solidFill>
                <a:effectLst/>
                <a:latin typeface="Cambria" panose="02040503050406030204" pitchFamily="18" charset="0"/>
                <a:ea typeface="Cambria" panose="02040503050406030204" pitchFamily="18" charset="0"/>
              </a:rPr>
              <a:t>Nhóm: 3</a:t>
            </a:r>
          </a:p>
          <a:p>
            <a:pPr algn="just"/>
            <a:r>
              <a:rPr lang="vi-VN" b="0" i="0" dirty="0">
                <a:solidFill>
                  <a:srgbClr val="000000"/>
                </a:solidFill>
                <a:effectLst/>
                <a:latin typeface="Cambria" panose="02040503050406030204" pitchFamily="18" charset="0"/>
                <a:ea typeface="Cambria" panose="02040503050406030204" pitchFamily="18" charset="0"/>
              </a:rPr>
              <a:t>Mục tiêu: tìm hiểu được những thông tin cơ bản về nghề hướng dẫn viên du lịch.</a:t>
            </a:r>
          </a:p>
          <a:p>
            <a:pPr algn="ctr"/>
            <a:endParaRPr lang="en-US" dirty="0">
              <a:latin typeface="Cambria" panose="02040503050406030204" pitchFamily="18" charset="0"/>
              <a:ea typeface="Cambria" panose="02040503050406030204" pitchFamily="18" charset="0"/>
            </a:endParaRPr>
          </a:p>
        </p:txBody>
      </p:sp>
      <p:graphicFrame>
        <p:nvGraphicFramePr>
          <p:cNvPr id="5" name="Table 4">
            <a:extLst>
              <a:ext uri="{FF2B5EF4-FFF2-40B4-BE49-F238E27FC236}">
                <a16:creationId xmlns:a16="http://schemas.microsoft.com/office/drawing/2014/main" id="{7F2AD9DF-308F-C8FC-44CD-123E84195625}"/>
              </a:ext>
            </a:extLst>
          </p:cNvPr>
          <p:cNvGraphicFramePr>
            <a:graphicFrameLocks noGrp="1"/>
          </p:cNvGraphicFramePr>
          <p:nvPr>
            <p:extLst>
              <p:ext uri="{D42A27DB-BD31-4B8C-83A1-F6EECF244321}">
                <p14:modId xmlns:p14="http://schemas.microsoft.com/office/powerpoint/2010/main" val="3734737341"/>
              </p:ext>
            </p:extLst>
          </p:nvPr>
        </p:nvGraphicFramePr>
        <p:xfrm>
          <a:off x="1132114" y="1825625"/>
          <a:ext cx="10069286" cy="4351338"/>
        </p:xfrm>
        <a:graphic>
          <a:graphicData uri="http://schemas.openxmlformats.org/drawingml/2006/table">
            <a:tbl>
              <a:tblPr/>
              <a:tblGrid>
                <a:gridCol w="774561">
                  <a:extLst>
                    <a:ext uri="{9D8B030D-6E8A-4147-A177-3AD203B41FA5}">
                      <a16:colId xmlns:a16="http://schemas.microsoft.com/office/drawing/2014/main" val="1838250125"/>
                    </a:ext>
                  </a:extLst>
                </a:gridCol>
                <a:gridCol w="2130042">
                  <a:extLst>
                    <a:ext uri="{9D8B030D-6E8A-4147-A177-3AD203B41FA5}">
                      <a16:colId xmlns:a16="http://schemas.microsoft.com/office/drawing/2014/main" val="3054993681"/>
                    </a:ext>
                  </a:extLst>
                </a:gridCol>
                <a:gridCol w="7164683">
                  <a:extLst>
                    <a:ext uri="{9D8B030D-6E8A-4147-A177-3AD203B41FA5}">
                      <a16:colId xmlns:a16="http://schemas.microsoft.com/office/drawing/2014/main" val="3659250214"/>
                    </a:ext>
                  </a:extLst>
                </a:gridCol>
              </a:tblGrid>
              <a:tr h="756754">
                <a:tc>
                  <a:txBody>
                    <a:bodyPr/>
                    <a:lstStyle/>
                    <a:p>
                      <a:pPr algn="ctr"/>
                      <a:r>
                        <a:rPr lang="en-US" sz="2000" dirty="0">
                          <a:solidFill>
                            <a:srgbClr val="000000"/>
                          </a:solidFill>
                          <a:effectLst/>
                          <a:latin typeface="Cambria" panose="02040503050406030204" pitchFamily="18" charset="0"/>
                          <a:ea typeface="Cambria" panose="02040503050406030204" pitchFamily="18" charset="0"/>
                        </a:rPr>
                        <a:t>STT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sz="2000" dirty="0">
                          <a:solidFill>
                            <a:srgbClr val="000000"/>
                          </a:solidFill>
                          <a:effectLst/>
                          <a:latin typeface="Cambria" panose="02040503050406030204" pitchFamily="18" charset="0"/>
                          <a:ea typeface="Cambria" panose="02040503050406030204" pitchFamily="18" charset="0"/>
                        </a:rPr>
                        <a:t>Các nội dung tìm hiểu được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vi-VN" sz="2000" dirty="0">
                          <a:solidFill>
                            <a:srgbClr val="000000"/>
                          </a:solidFill>
                          <a:effectLst/>
                          <a:latin typeface="Cambria" panose="02040503050406030204" pitchFamily="18" charset="0"/>
                          <a:ea typeface="Cambria" panose="02040503050406030204" pitchFamily="18" charset="0"/>
                        </a:rPr>
                        <a:t>Thông tin tìm hiểu được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247429717"/>
                  </a:ext>
                </a:extLst>
              </a:tr>
              <a:tr h="1135132">
                <a:tc>
                  <a:txBody>
                    <a:bodyPr/>
                    <a:lstStyle/>
                    <a:p>
                      <a:pPr algn="ctr"/>
                      <a:r>
                        <a:rPr lang="en-US" sz="2000">
                          <a:solidFill>
                            <a:srgbClr val="000000"/>
                          </a:solidFill>
                          <a:effectLst/>
                          <a:latin typeface="Cambria" panose="02040503050406030204" pitchFamily="18" charset="0"/>
                          <a:ea typeface="Cambria" panose="02040503050406030204" pitchFamily="18" charset="0"/>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000">
                          <a:solidFill>
                            <a:srgbClr val="000000"/>
                          </a:solidFill>
                          <a:effectLst/>
                          <a:latin typeface="Cambria" panose="02040503050406030204" pitchFamily="18" charset="0"/>
                          <a:ea typeface="Cambria" panose="02040503050406030204" pitchFamily="18" charset="0"/>
                        </a:rPr>
                        <a:t>Công việc đặc trưng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Thuyết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minh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về</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địa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điểm</a:t>
                      </a:r>
                      <a:r>
                        <a:rPr lang="en-US" sz="2000" dirty="0">
                          <a:solidFill>
                            <a:srgbClr val="000000"/>
                          </a:solidFill>
                          <a:effectLst/>
                          <a:latin typeface="Cambria" panose="02040503050406030204" pitchFamily="18" charset="0"/>
                          <a:ea typeface="Cambria" panose="02040503050406030204" pitchFamily="18" charset="0"/>
                        </a:rPr>
                        <a:t> du </a:t>
                      </a:r>
                      <a:r>
                        <a:rPr lang="en-US" sz="2000" dirty="0" err="1">
                          <a:solidFill>
                            <a:srgbClr val="000000"/>
                          </a:solidFill>
                          <a:effectLst/>
                          <a:latin typeface="Cambria" panose="02040503050406030204" pitchFamily="18" charset="0"/>
                          <a:ea typeface="Cambria" panose="02040503050406030204" pitchFamily="18" charset="0"/>
                        </a:rPr>
                        <a:t>lịch</a:t>
                      </a:r>
                      <a:r>
                        <a:rPr lang="en-US" sz="2000" dirty="0">
                          <a:solidFill>
                            <a:srgbClr val="000000"/>
                          </a:solidFill>
                          <a:effectLst/>
                          <a:latin typeface="Cambria" panose="02040503050406030204" pitchFamily="18" charset="0"/>
                          <a:ea typeface="Cambria" panose="02040503050406030204" pitchFamily="18" charset="0"/>
                        </a:rPr>
                        <a:t>.</a:t>
                      </a:r>
                    </a:p>
                    <a:p>
                      <a:pPr algn="just"/>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Tổ</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chức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hoạt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động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khách</a:t>
                      </a:r>
                      <a:r>
                        <a:rPr lang="en-US" sz="2000" dirty="0">
                          <a:solidFill>
                            <a:srgbClr val="000000"/>
                          </a:solidFill>
                          <a:effectLst/>
                          <a:latin typeface="Cambria" panose="02040503050406030204" pitchFamily="18" charset="0"/>
                          <a:ea typeface="Cambria" panose="02040503050406030204" pitchFamily="18" charset="0"/>
                        </a:rPr>
                        <a:t> du </a:t>
                      </a:r>
                      <a:r>
                        <a:rPr lang="en-US" sz="2000" dirty="0" err="1">
                          <a:solidFill>
                            <a:srgbClr val="000000"/>
                          </a:solidFill>
                          <a:effectLst/>
                          <a:latin typeface="Cambria" panose="02040503050406030204" pitchFamily="18" charset="0"/>
                          <a:ea typeface="Cambria" panose="02040503050406030204" pitchFamily="18" charset="0"/>
                        </a:rPr>
                        <a:t>lịch</a:t>
                      </a:r>
                      <a:r>
                        <a:rPr lang="en-US" sz="2000" dirty="0">
                          <a:solidFill>
                            <a:srgbClr val="000000"/>
                          </a:solidFill>
                          <a:effectLst/>
                          <a:latin typeface="Cambria" panose="02040503050406030204" pitchFamily="18" charset="0"/>
                          <a:ea typeface="Cambria" panose="02040503050406030204" pitchFamily="18" charset="0"/>
                        </a:rPr>
                        <a:t>.</a:t>
                      </a:r>
                    </a:p>
                    <a:p>
                      <a:pPr algn="just"/>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Lên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hành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trình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tại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địa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điểm</a:t>
                      </a:r>
                      <a:r>
                        <a:rPr lang="en-US" sz="2000" dirty="0">
                          <a:solidFill>
                            <a:srgbClr val="000000"/>
                          </a:solidFill>
                          <a:effectLst/>
                          <a:latin typeface="Cambria" panose="02040503050406030204" pitchFamily="18" charset="0"/>
                          <a:ea typeface="Cambria" panose="02040503050406030204" pitchFamily="18" charset="0"/>
                        </a:rPr>
                        <a:t> du </a:t>
                      </a:r>
                      <a:r>
                        <a:rPr lang="en-US" sz="2000" dirty="0" err="1">
                          <a:solidFill>
                            <a:srgbClr val="000000"/>
                          </a:solidFill>
                          <a:effectLst/>
                          <a:latin typeface="Cambria" panose="02040503050406030204" pitchFamily="18" charset="0"/>
                          <a:ea typeface="Cambria" panose="02040503050406030204" pitchFamily="18" charset="0"/>
                        </a:rPr>
                        <a:t>lịch</a:t>
                      </a:r>
                      <a:r>
                        <a:rPr lang="en-US" sz="2000" dirty="0">
                          <a:solidFill>
                            <a:srgbClr val="000000"/>
                          </a:solidFill>
                          <a:effectLst/>
                          <a:latin typeface="Cambria" panose="02040503050406030204" pitchFamily="18" charset="0"/>
                          <a:ea typeface="Cambria" panose="02040503050406030204" pitchFamily="18" charset="0"/>
                        </a:rPr>
                        <a: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2827454"/>
                  </a:ext>
                </a:extLst>
              </a:tr>
              <a:tr h="1513509">
                <a:tc>
                  <a:txBody>
                    <a:bodyPr/>
                    <a:lstStyle/>
                    <a:p>
                      <a:pPr algn="ctr"/>
                      <a:r>
                        <a:rPr lang="en-US" sz="2000">
                          <a:solidFill>
                            <a:srgbClr val="000000"/>
                          </a:solidFill>
                          <a:effectLst/>
                          <a:latin typeface="Cambria" panose="02040503050406030204" pitchFamily="18" charset="0"/>
                          <a:ea typeface="Cambria" panose="02040503050406030204" pitchFamily="18" charset="0"/>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Yêu cầu của nghề</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2000">
                          <a:solidFill>
                            <a:srgbClr val="000000"/>
                          </a:solidFill>
                          <a:effectLst/>
                          <a:latin typeface="Cambria" panose="02040503050406030204" pitchFamily="18" charset="0"/>
                          <a:ea typeface="Cambria" panose="02040503050406030204" pitchFamily="18" charset="0"/>
                        </a:rPr>
                        <a:t>- Giao tiếp tốt, biết thêm tiếng nước ngoài là một lợi thế.</a:t>
                      </a:r>
                    </a:p>
                    <a:p>
                      <a:pPr algn="just"/>
                      <a:r>
                        <a:rPr lang="vi-VN" sz="2000">
                          <a:solidFill>
                            <a:srgbClr val="000000"/>
                          </a:solidFill>
                          <a:effectLst/>
                          <a:latin typeface="Cambria" panose="02040503050406030204" pitchFamily="18" charset="0"/>
                          <a:ea typeface="Cambria" panose="02040503050406030204" pitchFamily="18" charset="0"/>
                        </a:rPr>
                        <a:t>- Có sức khỏe tốt.</a:t>
                      </a:r>
                    </a:p>
                    <a:p>
                      <a:pPr algn="just"/>
                      <a:r>
                        <a:rPr lang="vi-VN" sz="2000">
                          <a:solidFill>
                            <a:srgbClr val="000000"/>
                          </a:solidFill>
                          <a:effectLst/>
                          <a:latin typeface="Cambria" panose="02040503050406030204" pitchFamily="18" charset="0"/>
                          <a:ea typeface="Cambria" panose="02040503050406030204" pitchFamily="18" charset="0"/>
                        </a:rPr>
                        <a:t>- Năng động, hoạt bát, linh hoạt.</a:t>
                      </a:r>
                    </a:p>
                    <a:p>
                      <a:pPr algn="just"/>
                      <a:r>
                        <a:rPr lang="vi-VN" sz="2000">
                          <a:solidFill>
                            <a:srgbClr val="000000"/>
                          </a:solidFill>
                          <a:effectLst/>
                          <a:latin typeface="Cambria" panose="02040503050406030204" pitchFamily="18" charset="0"/>
                          <a:ea typeface="Cambria" panose="02040503050406030204" pitchFamily="18" charset="0"/>
                        </a:rPr>
                        <a:t>- Có các kĩ năng sơ cứu cơ bản.</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4228814"/>
                  </a:ext>
                </a:extLst>
              </a:tr>
              <a:tr h="945943">
                <a:tc>
                  <a:txBody>
                    <a:bodyPr/>
                    <a:lstStyle/>
                    <a:p>
                      <a:pPr algn="ctr"/>
                      <a:r>
                        <a:rPr lang="en-US" sz="2000">
                          <a:solidFill>
                            <a:srgbClr val="000000"/>
                          </a:solidFill>
                          <a:effectLst/>
                          <a:latin typeface="Cambria" panose="02040503050406030204" pitchFamily="18" charset="0"/>
                          <a:ea typeface="Cambria" panose="02040503050406030204" pitchFamily="18" charset="0"/>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a:solidFill>
                            <a:srgbClr val="000000"/>
                          </a:solidFill>
                          <a:effectLst/>
                          <a:latin typeface="Cambria" panose="02040503050406030204" pitchFamily="18" charset="0"/>
                          <a:ea typeface="Cambria" panose="02040503050406030204" pitchFamily="18" charset="0"/>
                        </a:rPr>
                        <a:t>Đóng góp cho xã hội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2000" dirty="0">
                          <a:solidFill>
                            <a:srgbClr val="000000"/>
                          </a:solidFill>
                          <a:effectLst/>
                          <a:latin typeface="Cambria" panose="02040503050406030204" pitchFamily="18" charset="0"/>
                          <a:ea typeface="Cambria" panose="02040503050406030204" pitchFamily="18" charset="0"/>
                        </a:rPr>
                        <a:t>- Quảng bá hình ảnh các cảnh quan thiên nhiên.</a:t>
                      </a:r>
                    </a:p>
                    <a:p>
                      <a:pPr algn="just"/>
                      <a:r>
                        <a:rPr lang="vi-VN" sz="2000" dirty="0">
                          <a:solidFill>
                            <a:srgbClr val="000000"/>
                          </a:solidFill>
                          <a:effectLst/>
                          <a:latin typeface="Cambria" panose="02040503050406030204" pitchFamily="18" charset="0"/>
                          <a:ea typeface="Cambria" panose="02040503050406030204" pitchFamily="18" charset="0"/>
                        </a:rPr>
                        <a:t>- Khơi dậy tình yêu thiên nhiên, quê hương, đất nước.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1752444"/>
                  </a:ext>
                </a:extLst>
              </a:tr>
            </a:tbl>
          </a:graphicData>
        </a:graphic>
      </p:graphicFrame>
    </p:spTree>
    <p:extLst>
      <p:ext uri="{BB962C8B-B14F-4D97-AF65-F5344CB8AC3E}">
        <p14:creationId xmlns:p14="http://schemas.microsoft.com/office/powerpoint/2010/main" val="729810536"/>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4E1F106-6918-7A91-9320-012949ECF59C}"/>
              </a:ext>
            </a:extLst>
          </p:cNvPr>
          <p:cNvPicPr>
            <a:picLocks noChangeAspect="1"/>
          </p:cNvPicPr>
          <p:nvPr/>
        </p:nvPicPr>
        <p:blipFill>
          <a:blip r:embed="rId3"/>
          <a:stretch>
            <a:fillRect/>
          </a:stretch>
        </p:blipFill>
        <p:spPr>
          <a:xfrm>
            <a:off x="2145019" y="2304528"/>
            <a:ext cx="7901962" cy="4086488"/>
          </a:xfrm>
          <a:prstGeom prst="rect">
            <a:avLst/>
          </a:prstGeom>
        </p:spPr>
      </p:pic>
      <p:pic>
        <p:nvPicPr>
          <p:cNvPr id="8" name="Picture 7">
            <a:extLst>
              <a:ext uri="{FF2B5EF4-FFF2-40B4-BE49-F238E27FC236}">
                <a16:creationId xmlns:a16="http://schemas.microsoft.com/office/drawing/2014/main" id="{4A220FBC-6205-0A4F-6711-BFCCD954BD22}"/>
              </a:ext>
            </a:extLst>
          </p:cNvPr>
          <p:cNvPicPr>
            <a:picLocks noChangeAspect="1"/>
          </p:cNvPicPr>
          <p:nvPr/>
        </p:nvPicPr>
        <p:blipFill>
          <a:blip r:embed="rId4"/>
          <a:stretch>
            <a:fillRect/>
          </a:stretch>
        </p:blipFill>
        <p:spPr>
          <a:xfrm>
            <a:off x="1365094" y="774299"/>
            <a:ext cx="9461812" cy="1530229"/>
          </a:xfrm>
          <a:prstGeom prst="rect">
            <a:avLst/>
          </a:prstGeom>
        </p:spPr>
      </p:pic>
    </p:spTree>
    <p:extLst>
      <p:ext uri="{BB962C8B-B14F-4D97-AF65-F5344CB8AC3E}">
        <p14:creationId xmlns:p14="http://schemas.microsoft.com/office/powerpoint/2010/main" val="40159520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04DB7078-7170-3026-7982-A8A8B96502B4}"/>
              </a:ext>
            </a:extLst>
          </p:cNvPr>
          <p:cNvGrpSpPr/>
          <p:nvPr/>
        </p:nvGrpSpPr>
        <p:grpSpPr>
          <a:xfrm>
            <a:off x="3788229" y="653144"/>
            <a:ext cx="8000999" cy="5021062"/>
            <a:chOff x="4815790" y="1162774"/>
            <a:chExt cx="5986791" cy="4511431"/>
          </a:xfrm>
        </p:grpSpPr>
        <p:pic>
          <p:nvPicPr>
            <p:cNvPr id="8" name="Picture 7">
              <a:extLst>
                <a:ext uri="{FF2B5EF4-FFF2-40B4-BE49-F238E27FC236}">
                  <a16:creationId xmlns:a16="http://schemas.microsoft.com/office/drawing/2014/main" id="{38C94A48-9636-F6C0-71FE-A25740AC38F9}"/>
                </a:ext>
              </a:extLst>
            </p:cNvPr>
            <p:cNvPicPr>
              <a:picLocks noChangeAspect="1"/>
            </p:cNvPicPr>
            <p:nvPr/>
          </p:nvPicPr>
          <p:blipFill>
            <a:blip r:embed="rId3"/>
            <a:stretch>
              <a:fillRect/>
            </a:stretch>
          </p:blipFill>
          <p:spPr>
            <a:xfrm>
              <a:off x="4815790" y="1162774"/>
              <a:ext cx="5986791" cy="4511431"/>
            </a:xfrm>
            <a:prstGeom prst="rect">
              <a:avLst/>
            </a:prstGeom>
          </p:spPr>
        </p:pic>
        <p:sp>
          <p:nvSpPr>
            <p:cNvPr id="10" name="Rectangle 9">
              <a:extLst>
                <a:ext uri="{FF2B5EF4-FFF2-40B4-BE49-F238E27FC236}">
                  <a16:creationId xmlns:a16="http://schemas.microsoft.com/office/drawing/2014/main" id="{BF5EB41E-EEFE-CBE9-FF2A-048B360CDE4C}"/>
                </a:ext>
              </a:extLst>
            </p:cNvPr>
            <p:cNvSpPr/>
            <p:nvPr/>
          </p:nvSpPr>
          <p:spPr>
            <a:xfrm>
              <a:off x="5483704" y="2141216"/>
              <a:ext cx="5013264" cy="2571800"/>
            </a:xfrm>
            <a:prstGeom prst="rect">
              <a:avLst/>
            </a:prstGeom>
          </p:spPr>
          <p:txBody>
            <a:bodyPr wrap="square">
              <a:spAutoFit/>
            </a:bodyPr>
            <a:lstStyle/>
            <a:p>
              <a:pPr lvl="0" algn="just"/>
              <a:r>
                <a:rPr lang="vi-VN" sz="3600" b="1" i="1" dirty="0">
                  <a:solidFill>
                    <a:srgbClr val="FF0000"/>
                  </a:solidFill>
                  <a:latin typeface="Cambria" panose="02040503050406030204" pitchFamily="18" charset="0"/>
                  <a:ea typeface="Cambria" panose="02040503050406030204" pitchFamily="18" charset="0"/>
                </a:rPr>
                <a:t>Mỗi nghề đều có những điều thú vị và cũng nhiều thách thức, khó khăn. Các nhóm hãy thực hiện kế hoạch tìm hiểu nghề nhóm mình mơ ước.</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11" name="Graphic 8">
            <a:extLst>
              <a:ext uri="{FF2B5EF4-FFF2-40B4-BE49-F238E27FC236}">
                <a16:creationId xmlns:a16="http://schemas.microsoft.com/office/drawing/2014/main" id="{FA10F1BF-56EA-85B4-C213-FEA725290A78}"/>
              </a:ext>
            </a:extLst>
          </p:cNvPr>
          <p:cNvPicPr>
            <a:picLocks noChangeAspect="1"/>
          </p:cNvPicPr>
          <p:nvPr/>
        </p:nvPicPr>
        <p:blipFill>
          <a:blip r:embed="rId4"/>
          <a:stretch>
            <a:fillRect/>
          </a:stretch>
        </p:blipFill>
        <p:spPr>
          <a:xfrm flipH="1">
            <a:off x="317525" y="1629264"/>
            <a:ext cx="3030479" cy="5228736"/>
          </a:xfrm>
          <a:prstGeom prst="rect">
            <a:avLst/>
          </a:prstGeom>
        </p:spPr>
      </p:pic>
    </p:spTree>
    <p:extLst>
      <p:ext uri="{BB962C8B-B14F-4D97-AF65-F5344CB8AC3E}">
        <p14:creationId xmlns:p14="http://schemas.microsoft.com/office/powerpoint/2010/main" val="38503563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241316" y="3450679"/>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961947E1-2125-63C0-61DD-71F0E3BE78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1058" y="370114"/>
            <a:ext cx="15664258" cy="3778067"/>
          </a:xfrm>
          <a:prstGeom prst="rect">
            <a:avLst/>
          </a:prstGeom>
        </p:spPr>
      </p:pic>
    </p:spTree>
    <p:extLst>
      <p:ext uri="{BB962C8B-B14F-4D97-AF65-F5344CB8AC3E}">
        <p14:creationId xmlns:p14="http://schemas.microsoft.com/office/powerpoint/2010/main" val="113243297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át Mẫu- Bay Vào Tương Lai - Âm Nhạc Lớp 5 - Kết Nỗi Tri Thức Với Cuộc Sống">
            <a:hlinkClick r:id="" action="ppaction://media"/>
            <a:extLst>
              <a:ext uri="{FF2B5EF4-FFF2-40B4-BE49-F238E27FC236}">
                <a16:creationId xmlns:a16="http://schemas.microsoft.com/office/drawing/2014/main" id="{C8CA1A40-A041-525C-FC9C-41B25EDDD2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3078080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5">
            <a:extLst>
              <a:ext uri="{FF2B5EF4-FFF2-40B4-BE49-F238E27FC236}">
                <a16:creationId xmlns:a16="http://schemas.microsoft.com/office/drawing/2014/main" id="{6FA4BF41-4099-D0F9-9632-ADEF7162C3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8099" y="3844984"/>
            <a:ext cx="4534950" cy="2495066"/>
          </a:xfrm>
          <a:prstGeom prst="rect">
            <a:avLst/>
          </a:prstGeom>
        </p:spPr>
      </p:pic>
      <p:sp>
        <p:nvSpPr>
          <p:cNvPr id="8" name="Rectangle: Rounded Corners 6">
            <a:extLst>
              <a:ext uri="{FF2B5EF4-FFF2-40B4-BE49-F238E27FC236}">
                <a16:creationId xmlns:a16="http://schemas.microsoft.com/office/drawing/2014/main" id="{65B4A42F-422E-7208-788D-F410CC4E7120}"/>
              </a:ext>
            </a:extLst>
          </p:cNvPr>
          <p:cNvSpPr/>
          <p:nvPr/>
        </p:nvSpPr>
        <p:spPr>
          <a:xfrm>
            <a:off x="2136159" y="1099457"/>
            <a:ext cx="8825755" cy="1188605"/>
          </a:xfrm>
          <a:prstGeom prst="roundRect">
            <a:avLst>
              <a:gd name="adj" fmla="val 33903"/>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Thực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nhiệm</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vụ</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thu</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thập</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thông</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tin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mà</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phân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công</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theo</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kế</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hoạch</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Rectangle: Rounded Corners 7">
            <a:extLst>
              <a:ext uri="{FF2B5EF4-FFF2-40B4-BE49-F238E27FC236}">
                <a16:creationId xmlns:a16="http://schemas.microsoft.com/office/drawing/2014/main" id="{57C2345C-88CD-B503-6872-1D94D1C3CF3A}"/>
              </a:ext>
            </a:extLst>
          </p:cNvPr>
          <p:cNvSpPr/>
          <p:nvPr/>
        </p:nvSpPr>
        <p:spPr>
          <a:xfrm>
            <a:off x="5482098" y="2953085"/>
            <a:ext cx="5427353" cy="1912830"/>
          </a:xfrm>
          <a:prstGeom prst="roundRect">
            <a:avLst>
              <a:gd name="adj" fmla="val 33903"/>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Nhờ</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thân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kết</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nối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giỏi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để</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thể</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liên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hệ</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tìm</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hiểu</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99885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309" y="1229176"/>
            <a:ext cx="12192000" cy="5734051"/>
          </a:xfrm>
          <a:prstGeom prst="rect">
            <a:avLst/>
          </a:prstGeom>
        </p:spPr>
      </p:pic>
      <p:sp>
        <p:nvSpPr>
          <p:cNvPr id="9" name="Rectangle: Rounded Corners 8">
            <a:extLst>
              <a:ext uri="{FF2B5EF4-FFF2-40B4-BE49-F238E27FC236}">
                <a16:creationId xmlns:a16="http://schemas.microsoft.com/office/drawing/2014/main" id="{F19ACEA1-31E6-4C73-535D-43A166638413}"/>
              </a:ext>
            </a:extLst>
          </p:cNvPr>
          <p:cNvSpPr/>
          <p:nvPr/>
        </p:nvSpPr>
        <p:spPr>
          <a:xfrm>
            <a:off x="1294545" y="1894870"/>
            <a:ext cx="10325528" cy="866929"/>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Rectangle: Rounded Corners 9">
            <a:extLst>
              <a:ext uri="{FF2B5EF4-FFF2-40B4-BE49-F238E27FC236}">
                <a16:creationId xmlns:a16="http://schemas.microsoft.com/office/drawing/2014/main" id="{AB54A204-7D7D-0A41-99AC-44124F7C1D67}"/>
              </a:ext>
            </a:extLst>
          </p:cNvPr>
          <p:cNvSpPr/>
          <p:nvPr/>
        </p:nvSpPr>
        <p:spPr>
          <a:xfrm>
            <a:off x="1294544" y="3229273"/>
            <a:ext cx="9863191" cy="866929"/>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58AD84F5-B892-7178-A97F-7090FF956D77}"/>
              </a:ext>
            </a:extLst>
          </p:cNvPr>
          <p:cNvSpPr txBox="1"/>
          <p:nvPr/>
        </p:nvSpPr>
        <p:spPr>
          <a:xfrm rot="186704">
            <a:off x="4498538" y="1314180"/>
            <a:ext cx="5822066" cy="830997"/>
          </a:xfrm>
          <a:prstGeom prst="rect">
            <a:avLst/>
          </a:prstGeom>
          <a:noFill/>
        </p:spPr>
        <p:txBody>
          <a:bodyPr wrap="square" rtlCol="0">
            <a:prstTxWarp prst="textArchUp">
              <a:avLst/>
            </a:prstTxWarp>
            <a:spAutoFit/>
            <a:scene3d>
              <a:camera prst="orthographicFront"/>
              <a:lightRig rig="soft" dir="t">
                <a:rot lat="0" lon="0" rev="15600000"/>
              </a:lightRig>
            </a:scene3d>
            <a:sp3d extrusionH="57150" prstMaterial="softEdge">
              <a:bevelT w="25400" h="38100" prst="angle"/>
            </a:sp3d>
          </a:bodyPr>
          <a:lstStyle/>
          <a:p>
            <a:r>
              <a:rPr lang="en-US" sz="7200" b="1" dirty="0">
                <a:ln/>
                <a:solidFill>
                  <a:schemeClr val="accent1">
                    <a:lumMod val="50000"/>
                  </a:schemeClr>
                </a:solidFill>
                <a:effectLst>
                  <a:outerShdw blurRad="38100" dist="38100" dir="2700000" algn="tl">
                    <a:srgbClr val="000000">
                      <a:alpha val="43137"/>
                    </a:srgbClr>
                  </a:outerShdw>
                </a:effectLst>
                <a:latin typeface="Broadway" panose="04040905080B02020502" pitchFamily="82" charset="0"/>
                <a:ea typeface="Cambria" panose="02040503050406030204" pitchFamily="18" charset="0"/>
              </a:rPr>
              <a:t>DẶN DÒ</a:t>
            </a:r>
            <a:endParaRPr lang="vi-VN" sz="7200" b="1" dirty="0">
              <a:ln/>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371D908-0398-3F8A-9B9F-654184C3DC3D}"/>
              </a:ext>
            </a:extLst>
          </p:cNvPr>
          <p:cNvSpPr txBox="1"/>
          <p:nvPr/>
        </p:nvSpPr>
        <p:spPr>
          <a:xfrm>
            <a:off x="1500399" y="2005169"/>
            <a:ext cx="9913820" cy="646331"/>
          </a:xfrm>
          <a:prstGeom prst="rect">
            <a:avLst/>
          </a:prstGeom>
          <a:noFill/>
        </p:spPr>
        <p:txBody>
          <a:bodyPr wrap="square" rtlCol="0">
            <a:spAutoFit/>
          </a:bodyPr>
          <a:lstStyle/>
          <a:p>
            <a:r>
              <a:rPr lang="en-US" sz="3600" b="1" dirty="0" err="1">
                <a:solidFill>
                  <a:schemeClr val="accent2">
                    <a:lumMod val="50000"/>
                  </a:schemeClr>
                </a:solidFill>
                <a:latin typeface="Cambria" panose="02040503050406030204" pitchFamily="18" charset="0"/>
                <a:ea typeface="Cambria" panose="02040503050406030204" pitchFamily="18" charset="0"/>
              </a:rPr>
              <a:t>Gv</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nhập</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vào</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đây</a:t>
            </a:r>
            <a:endParaRPr lang="vi-VN" sz="3600" b="1" dirty="0">
              <a:solidFill>
                <a:schemeClr val="accent2">
                  <a:lumMod val="50000"/>
                </a:schemeClr>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74F5BF10-75C6-DCB2-8ABE-13C8DB7B1D1D}"/>
              </a:ext>
            </a:extLst>
          </p:cNvPr>
          <p:cNvSpPr txBox="1"/>
          <p:nvPr/>
        </p:nvSpPr>
        <p:spPr>
          <a:xfrm>
            <a:off x="1484016" y="3344644"/>
            <a:ext cx="9673719" cy="646331"/>
          </a:xfrm>
          <a:prstGeom prst="rect">
            <a:avLst/>
          </a:prstGeom>
          <a:noFill/>
        </p:spPr>
        <p:txBody>
          <a:bodyPr wrap="square" rtlCol="0">
            <a:spAutoFit/>
          </a:bodyPr>
          <a:lstStyle/>
          <a:p>
            <a:r>
              <a:rPr lang="en-US" sz="3600" b="1" dirty="0" err="1">
                <a:solidFill>
                  <a:schemeClr val="accent2">
                    <a:lumMod val="50000"/>
                  </a:schemeClr>
                </a:solidFill>
                <a:latin typeface="Cambria" panose="02040503050406030204" pitchFamily="18" charset="0"/>
                <a:ea typeface="Cambria" panose="02040503050406030204" pitchFamily="18" charset="0"/>
              </a:rPr>
              <a:t>Gv</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nhập</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vào</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đây</a:t>
            </a:r>
            <a:endParaRPr lang="vi-VN" sz="36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519953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569" y="1187613"/>
            <a:ext cx="12379569" cy="5734051"/>
          </a:xfrm>
          <a:prstGeom prst="rect">
            <a:avLst/>
          </a:prstGeom>
        </p:spPr>
      </p:pic>
      <p:pic>
        <p:nvPicPr>
          <p:cNvPr id="2" name="图片 1"/>
          <p:cNvPicPr>
            <a:picLocks noChangeAspect="1"/>
          </p:cNvPicPr>
          <p:nvPr/>
        </p:nvPicPr>
        <p:blipFill rotWithShape="1">
          <a:blip r:embed="rId6" cstate="print">
            <a:extLst>
              <a:ext uri="{28A0092B-C50C-407E-A947-70E740481C1C}">
                <a14:useLocalDpi xmlns:a14="http://schemas.microsoft.com/office/drawing/2010/main" val="0"/>
              </a:ext>
            </a:extLst>
          </a:blip>
          <a:srcRect t="29722" b="33056"/>
          <a:stretch/>
        </p:blipFill>
        <p:spPr>
          <a:xfrm>
            <a:off x="605492" y="857576"/>
            <a:ext cx="10981016" cy="4050648"/>
          </a:xfrm>
          <a:prstGeom prst="rect">
            <a:avLst/>
          </a:prstGeom>
        </p:spPr>
      </p:pic>
    </p:spTree>
    <p:extLst>
      <p:ext uri="{BB962C8B-B14F-4D97-AF65-F5344CB8AC3E}">
        <p14:creationId xmlns:p14="http://schemas.microsoft.com/office/powerpoint/2010/main" val="88135422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11" name="Picture 10">
            <a:extLst>
              <a:ext uri="{FF2B5EF4-FFF2-40B4-BE49-F238E27FC236}">
                <a16:creationId xmlns:a16="http://schemas.microsoft.com/office/drawing/2014/main" id="{A7C86DD5-8699-276E-A83E-F1DD9E59117A}"/>
              </a:ext>
            </a:extLst>
          </p:cNvPr>
          <p:cNvPicPr>
            <a:picLocks noChangeAspect="1"/>
          </p:cNvPicPr>
          <p:nvPr/>
        </p:nvPicPr>
        <p:blipFill>
          <a:blip r:embed="rId4"/>
          <a:stretch>
            <a:fillRect/>
          </a:stretch>
        </p:blipFill>
        <p:spPr>
          <a:xfrm>
            <a:off x="10088698" y="3529296"/>
            <a:ext cx="2103302" cy="3328704"/>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2D713F77-1E58-44A5-8C16-B9F38AD5B1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223520" y="-638629"/>
            <a:ext cx="11897360" cy="7496629"/>
          </a:xfrm>
          <a:prstGeom prst="rect">
            <a:avLst/>
          </a:prstGeom>
        </p:spPr>
      </p:pic>
      <p:sp>
        <p:nvSpPr>
          <p:cNvPr id="16" name="TextBox 15">
            <a:extLst>
              <a:ext uri="{FF2B5EF4-FFF2-40B4-BE49-F238E27FC236}">
                <a16:creationId xmlns:a16="http://schemas.microsoft.com/office/drawing/2014/main" id="{0276DD9A-9140-BD20-041D-EDA743F423B8}"/>
              </a:ext>
            </a:extLst>
          </p:cNvPr>
          <p:cNvSpPr txBox="1"/>
          <p:nvPr/>
        </p:nvSpPr>
        <p:spPr>
          <a:xfrm>
            <a:off x="1578837" y="520565"/>
            <a:ext cx="8302806"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b="1" dirty="0">
                <a:solidFill>
                  <a:schemeClr val="bg1"/>
                </a:solidFill>
                <a:latin typeface="Cambria" panose="02040503050406030204" pitchFamily="18" charset="0"/>
                <a:ea typeface="Cambria" panose="02040503050406030204" pitchFamily="18" charset="0"/>
              </a:rPr>
              <a:t>Theo em, đất nước đang mong chờ ở các em tương lai như thế nào? </a:t>
            </a:r>
          </a:p>
        </p:txBody>
      </p:sp>
      <p:sp>
        <p:nvSpPr>
          <p:cNvPr id="2" name="TextBox 1">
            <a:extLst>
              <a:ext uri="{FF2B5EF4-FFF2-40B4-BE49-F238E27FC236}">
                <a16:creationId xmlns:a16="http://schemas.microsoft.com/office/drawing/2014/main" id="{BD3D7208-EE49-1BD3-C4B4-89C0445711D5}"/>
              </a:ext>
            </a:extLst>
          </p:cNvPr>
          <p:cNvSpPr txBox="1"/>
          <p:nvPr/>
        </p:nvSpPr>
        <p:spPr>
          <a:xfrm>
            <a:off x="1517877" y="1810885"/>
            <a:ext cx="8302806"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b="1" dirty="0">
                <a:solidFill>
                  <a:schemeClr val="bg1"/>
                </a:solidFill>
                <a:latin typeface="Cambria" panose="02040503050406030204" pitchFamily="18" charset="0"/>
                <a:ea typeface="Cambria" panose="02040503050406030204" pitchFamily="18" charset="0"/>
              </a:rPr>
              <a:t>Em nhìn thấy mình là ai trong tương lai?</a:t>
            </a:r>
          </a:p>
        </p:txBody>
      </p:sp>
    </p:spTree>
    <p:extLst>
      <p:ext uri="{BB962C8B-B14F-4D97-AF65-F5344CB8AC3E}">
        <p14:creationId xmlns:p14="http://schemas.microsoft.com/office/powerpoint/2010/main" val="306201377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 name="图片 5">
            <a:extLst>
              <a:ext uri="{FF2B5EF4-FFF2-40B4-BE49-F238E27FC236}">
                <a16:creationId xmlns:a16="http://schemas.microsoft.com/office/drawing/2014/main" id="{FBB57706-8C32-4B78-B9C4-336D5E78E4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2180" y="0"/>
            <a:ext cx="4595469" cy="6604001"/>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992" y="33838"/>
            <a:ext cx="1508522" cy="1508522"/>
          </a:xfrm>
          <a:prstGeom prst="rect">
            <a:avLst/>
          </a:prstGeom>
        </p:spPr>
      </p:pic>
      <p:pic>
        <p:nvPicPr>
          <p:cNvPr id="2" name="Picture 1">
            <a:extLst>
              <a:ext uri="{FF2B5EF4-FFF2-40B4-BE49-F238E27FC236}">
                <a16:creationId xmlns:a16="http://schemas.microsoft.com/office/drawing/2014/main" id="{C6FE9D24-AD20-4B1E-43AF-C899F176B9E8}"/>
              </a:ext>
            </a:extLst>
          </p:cNvPr>
          <p:cNvPicPr>
            <a:picLocks noChangeAspect="1"/>
          </p:cNvPicPr>
          <p:nvPr/>
        </p:nvPicPr>
        <p:blipFill>
          <a:blip r:embed="rId6"/>
          <a:stretch>
            <a:fillRect/>
          </a:stretch>
        </p:blipFill>
        <p:spPr>
          <a:xfrm>
            <a:off x="2689135" y="118825"/>
            <a:ext cx="5005250" cy="1072989"/>
          </a:xfrm>
          <a:prstGeom prst="rect">
            <a:avLst/>
          </a:prstGeom>
        </p:spPr>
      </p:pic>
      <p:pic>
        <p:nvPicPr>
          <p:cNvPr id="5" name="Picture 4">
            <a:extLst>
              <a:ext uri="{FF2B5EF4-FFF2-40B4-BE49-F238E27FC236}">
                <a16:creationId xmlns:a16="http://schemas.microsoft.com/office/drawing/2014/main" id="{679690D8-B58A-1CA7-19AB-195C1676AA1F}"/>
              </a:ext>
            </a:extLst>
          </p:cNvPr>
          <p:cNvPicPr>
            <a:picLocks noChangeAspect="1"/>
          </p:cNvPicPr>
          <p:nvPr/>
        </p:nvPicPr>
        <p:blipFill>
          <a:blip r:embed="rId7"/>
          <a:stretch>
            <a:fillRect/>
          </a:stretch>
        </p:blipFill>
        <p:spPr>
          <a:xfrm>
            <a:off x="533631" y="1448556"/>
            <a:ext cx="8053514" cy="2645893"/>
          </a:xfrm>
          <a:prstGeom prst="rect">
            <a:avLst/>
          </a:prstGeom>
        </p:spPr>
      </p:pic>
    </p:spTree>
    <p:extLst>
      <p:ext uri="{BB962C8B-B14F-4D97-AF65-F5344CB8AC3E}">
        <p14:creationId xmlns:p14="http://schemas.microsoft.com/office/powerpoint/2010/main" val="396183237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18896" y="4646289"/>
            <a:ext cx="12210897" cy="2211711"/>
          </a:xfrm>
          <a:prstGeom prst="rect">
            <a:avLst/>
          </a:prstGeom>
        </p:spPr>
      </p:pic>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0"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2" name="Picture 1">
            <a:extLst>
              <a:ext uri="{FF2B5EF4-FFF2-40B4-BE49-F238E27FC236}">
                <a16:creationId xmlns:a16="http://schemas.microsoft.com/office/drawing/2014/main" id="{04CDBF3E-AC95-1D4A-DBF7-F71D68B0DF56}"/>
              </a:ext>
            </a:extLst>
          </p:cNvPr>
          <p:cNvPicPr>
            <a:picLocks noChangeAspect="1"/>
          </p:cNvPicPr>
          <p:nvPr/>
        </p:nvPicPr>
        <p:blipFill>
          <a:blip r:embed="rId8"/>
          <a:stretch>
            <a:fillRect/>
          </a:stretch>
        </p:blipFill>
        <p:spPr>
          <a:xfrm>
            <a:off x="-97972" y="1004593"/>
            <a:ext cx="12192000" cy="1779042"/>
          </a:xfrm>
          <a:prstGeom prst="rect">
            <a:avLst/>
          </a:prstGeom>
        </p:spPr>
      </p:pic>
    </p:spTree>
    <p:extLst>
      <p:ext uri="{BB962C8B-B14F-4D97-AF65-F5344CB8AC3E}">
        <p14:creationId xmlns:p14="http://schemas.microsoft.com/office/powerpoint/2010/main" val="2683155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A picture containing calendar&#10;&#10;Description automatically generated">
            <a:extLst>
              <a:ext uri="{FF2B5EF4-FFF2-40B4-BE49-F238E27FC236}">
                <a16:creationId xmlns:a16="http://schemas.microsoft.com/office/drawing/2014/main" id="{42F7589F-91F2-DE9C-3970-957979457B04}"/>
              </a:ext>
            </a:extLst>
          </p:cNvPr>
          <p:cNvPicPr>
            <a:picLocks noChangeAspect="1"/>
          </p:cNvPicPr>
          <p:nvPr/>
        </p:nvPicPr>
        <p:blipFill rotWithShape="1">
          <a:blip r:embed="rId2">
            <a:extLst>
              <a:ext uri="{28A0092B-C50C-407E-A947-70E740481C1C}">
                <a14:useLocalDpi xmlns:a14="http://schemas.microsoft.com/office/drawing/2010/main" val="0"/>
              </a:ext>
            </a:extLst>
          </a:blip>
          <a:srcRect t="13991" b="1755"/>
          <a:stretch/>
        </p:blipFill>
        <p:spPr>
          <a:xfrm>
            <a:off x="1524" y="0"/>
            <a:ext cx="12191980" cy="6856718"/>
          </a:xfrm>
          <a:prstGeom prst="rect">
            <a:avLst/>
          </a:prstGeom>
        </p:spPr>
      </p:pic>
      <p:pic>
        <p:nvPicPr>
          <p:cNvPr id="13" name="Picture 12" descr="A picture containing metalware, accessory, chain&#10;&#10;Description automatically generated">
            <a:extLst>
              <a:ext uri="{FF2B5EF4-FFF2-40B4-BE49-F238E27FC236}">
                <a16:creationId xmlns:a16="http://schemas.microsoft.com/office/drawing/2014/main" id="{762DDD84-CF9B-197F-7C6D-7A66195252A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0582" l="6728" r="91221">
                        <a14:foregroundMark x1="12359" y1="56912" x2="17470" y2="54082"/>
                        <a14:foregroundMark x1="17470" y1="54082" x2="24285" y2="59458"/>
                        <a14:foregroundMark x1="77505" y1="57761" x2="82270" y2="54689"/>
                        <a14:foregroundMark x1="82270" y1="54689" x2="88969" y2="55416"/>
                        <a14:foregroundMark x1="88969" y1="55416" x2="91279" y2="57559"/>
                        <a14:foregroundMark x1="6757" y1="67098" x2="6757" y2="75546"/>
                        <a14:foregroundMark x1="6757" y1="75546" x2="6757" y2="75546"/>
                        <a14:foregroundMark x1="24459" y1="68795" x2="27231" y2="75829"/>
                        <a14:foregroundMark x1="27231" y1="75829" x2="27924" y2="80841"/>
                        <a14:foregroundMark x1="20214" y1="85287" x2="19607" y2="88036"/>
                        <a14:foregroundMark x1="80075" y1="83185" x2="80999" y2="90582"/>
                        <a14:foregroundMark x1="80999" y1="90582" x2="80999" y2="90582"/>
                        <a14:foregroundMark x1="85388" y1="81690" x2="84464" y2="88036"/>
                      </a14:backgroundRemoval>
                    </a14:imgEffect>
                  </a14:imgLayer>
                </a14:imgProps>
              </a:ext>
              <a:ext uri="{28A0092B-C50C-407E-A947-70E740481C1C}">
                <a14:useLocalDpi xmlns:a14="http://schemas.microsoft.com/office/drawing/2010/main" val="0"/>
              </a:ext>
            </a:extLst>
          </a:blip>
          <a:stretch>
            <a:fillRect/>
          </a:stretch>
        </p:blipFill>
        <p:spPr>
          <a:xfrm>
            <a:off x="1208315" y="668519"/>
            <a:ext cx="10101942" cy="5955617"/>
          </a:xfrm>
          <a:prstGeom prst="rect">
            <a:avLst/>
          </a:prstGeom>
        </p:spPr>
      </p:pic>
      <p:sp>
        <p:nvSpPr>
          <p:cNvPr id="14" name="TextBox 13">
            <a:extLst>
              <a:ext uri="{FF2B5EF4-FFF2-40B4-BE49-F238E27FC236}">
                <a16:creationId xmlns:a16="http://schemas.microsoft.com/office/drawing/2014/main" id="{E151749B-8D87-26E0-A8EE-546DD528980A}"/>
              </a:ext>
            </a:extLst>
          </p:cNvPr>
          <p:cNvSpPr txBox="1"/>
          <p:nvPr/>
        </p:nvSpPr>
        <p:spPr>
          <a:xfrm>
            <a:off x="3516086" y="2135697"/>
            <a:ext cx="5290457" cy="2585323"/>
          </a:xfrm>
          <a:prstGeom prst="rect">
            <a:avLst/>
          </a:prstGeom>
          <a:noFill/>
        </p:spPr>
        <p:txBody>
          <a:bodyPr wrap="square" rtlCol="0">
            <a:spAutoFit/>
          </a:bodyPr>
          <a:lstStyle/>
          <a:p>
            <a:pPr algn="ctr"/>
            <a:r>
              <a:rPr lang="vi-VN" sz="5400" b="1" dirty="0">
                <a:solidFill>
                  <a:schemeClr val="accent2">
                    <a:lumMod val="75000"/>
                  </a:schemeClr>
                </a:solidFill>
                <a:latin typeface="Cambria" panose="02040503050406030204" pitchFamily="18" charset="0"/>
                <a:ea typeface="Cambria" panose="02040503050406030204" pitchFamily="18" charset="0"/>
              </a:rPr>
              <a:t>Hoạt động 1: Chia sẻ ước mơ nghề nghiệp.</a:t>
            </a:r>
          </a:p>
        </p:txBody>
      </p:sp>
    </p:spTree>
    <p:extLst>
      <p:ext uri="{BB962C8B-B14F-4D97-AF65-F5344CB8AC3E}">
        <p14:creationId xmlns:p14="http://schemas.microsoft.com/office/powerpoint/2010/main" val="30782698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par>
                                <p:cTn id="10" presetID="5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2898446A-4BDA-D294-E2BE-029CF4E90B43}"/>
              </a:ext>
            </a:extLst>
          </p:cNvPr>
          <p:cNvSpPr/>
          <p:nvPr/>
        </p:nvSpPr>
        <p:spPr>
          <a:xfrm>
            <a:off x="261257" y="245873"/>
            <a:ext cx="11702144"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vi-VN" dirty="0"/>
          </a:p>
        </p:txBody>
      </p:sp>
      <p:sp>
        <p:nvSpPr>
          <p:cNvPr id="8" name="TextBox 7">
            <a:extLst>
              <a:ext uri="{FF2B5EF4-FFF2-40B4-BE49-F238E27FC236}">
                <a16:creationId xmlns:a16="http://schemas.microsoft.com/office/drawing/2014/main" id="{C283DEA6-7D0D-02ED-3A2A-2BE5D0F51622}"/>
              </a:ext>
            </a:extLst>
          </p:cNvPr>
          <p:cNvSpPr txBox="1"/>
          <p:nvPr/>
        </p:nvSpPr>
        <p:spPr>
          <a:xfrm>
            <a:off x="674914" y="598714"/>
            <a:ext cx="10668000" cy="1323439"/>
          </a:xfrm>
          <a:prstGeom prst="rect">
            <a:avLst/>
          </a:prstGeom>
          <a:noFill/>
        </p:spPr>
        <p:txBody>
          <a:bodyPr wrap="square" rtlCol="0">
            <a:spAutoFit/>
          </a:bodyPr>
          <a:lstStyle/>
          <a:p>
            <a:pPr algn="just"/>
            <a:r>
              <a:rPr lang="vi-VN" sz="4000" dirty="0"/>
              <a:t>- Mỗi thành viên trong lớp viết tên nghề mình mơ ước lên một tấm thẻ.</a:t>
            </a:r>
          </a:p>
        </p:txBody>
      </p:sp>
      <p:pic>
        <p:nvPicPr>
          <p:cNvPr id="12" name="Picture 11">
            <a:extLst>
              <a:ext uri="{FF2B5EF4-FFF2-40B4-BE49-F238E27FC236}">
                <a16:creationId xmlns:a16="http://schemas.microsoft.com/office/drawing/2014/main" id="{6811B4D5-083C-B3B4-D4F8-B9432FE9802C}"/>
              </a:ext>
            </a:extLst>
          </p:cNvPr>
          <p:cNvPicPr>
            <a:picLocks noChangeAspect="1"/>
          </p:cNvPicPr>
          <p:nvPr/>
        </p:nvPicPr>
        <p:blipFill>
          <a:blip r:embed="rId3"/>
          <a:stretch>
            <a:fillRect/>
          </a:stretch>
        </p:blipFill>
        <p:spPr>
          <a:xfrm>
            <a:off x="464683" y="2601005"/>
            <a:ext cx="11306175" cy="1285875"/>
          </a:xfrm>
          <a:prstGeom prst="rect">
            <a:avLst/>
          </a:prstGeom>
        </p:spPr>
      </p:pic>
    </p:spTree>
    <p:extLst>
      <p:ext uri="{BB962C8B-B14F-4D97-AF65-F5344CB8AC3E}">
        <p14:creationId xmlns:p14="http://schemas.microsoft.com/office/powerpoint/2010/main" val="27844230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2898446A-4BDA-D294-E2BE-029CF4E90B43}"/>
              </a:ext>
            </a:extLst>
          </p:cNvPr>
          <p:cNvSpPr/>
          <p:nvPr/>
        </p:nvSpPr>
        <p:spPr>
          <a:xfrm>
            <a:off x="261257" y="245873"/>
            <a:ext cx="11702144"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677986EE-9C2F-36BD-27AF-55115DDE096D}"/>
              </a:ext>
            </a:extLst>
          </p:cNvPr>
          <p:cNvPicPr>
            <a:picLocks noChangeAspect="1"/>
          </p:cNvPicPr>
          <p:nvPr/>
        </p:nvPicPr>
        <p:blipFill rotWithShape="1">
          <a:blip r:embed="rId3">
            <a:extLst>
              <a:ext uri="{28A0092B-C50C-407E-A947-70E740481C1C}">
                <a14:useLocalDpi xmlns:a14="http://schemas.microsoft.com/office/drawing/2010/main" val="0"/>
              </a:ext>
            </a:extLst>
          </a:blip>
          <a:srcRect t="16667" r="44375"/>
          <a:stretch/>
        </p:blipFill>
        <p:spPr>
          <a:xfrm>
            <a:off x="2209799" y="-1002977"/>
            <a:ext cx="8592457" cy="7240835"/>
          </a:xfrm>
          <a:prstGeom prst="rect">
            <a:avLst/>
          </a:prstGeom>
        </p:spPr>
      </p:pic>
      <p:sp>
        <p:nvSpPr>
          <p:cNvPr id="4" name="Rectangle: Rounded Corners 46">
            <a:extLst>
              <a:ext uri="{FF2B5EF4-FFF2-40B4-BE49-F238E27FC236}">
                <a16:creationId xmlns:a16="http://schemas.microsoft.com/office/drawing/2014/main" id="{3BF10696-7D74-033C-4271-5336C322C79B}"/>
              </a:ext>
            </a:extLst>
          </p:cNvPr>
          <p:cNvSpPr/>
          <p:nvPr/>
        </p:nvSpPr>
        <p:spPr>
          <a:xfrm>
            <a:off x="1088571" y="849086"/>
            <a:ext cx="9590315" cy="1349828"/>
          </a:xfrm>
          <a:prstGeom prst="roundRect">
            <a:avLst/>
          </a:pr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sd="2821426866">
                  <a:custGeom>
                    <a:avLst/>
                    <a:gdLst>
                      <a:gd name="connsiteX0" fmla="*/ 0 w 8908498"/>
                      <a:gd name="connsiteY0" fmla="*/ 257339 h 1544002"/>
                      <a:gd name="connsiteX1" fmla="*/ 257339 w 8908498"/>
                      <a:gd name="connsiteY1" fmla="*/ 0 h 1544002"/>
                      <a:gd name="connsiteX2" fmla="*/ 8651159 w 8908498"/>
                      <a:gd name="connsiteY2" fmla="*/ 0 h 1544002"/>
                      <a:gd name="connsiteX3" fmla="*/ 8908498 w 8908498"/>
                      <a:gd name="connsiteY3" fmla="*/ 257339 h 1544002"/>
                      <a:gd name="connsiteX4" fmla="*/ 8908498 w 8908498"/>
                      <a:gd name="connsiteY4" fmla="*/ 1286663 h 1544002"/>
                      <a:gd name="connsiteX5" fmla="*/ 8651159 w 8908498"/>
                      <a:gd name="connsiteY5" fmla="*/ 1544002 h 1544002"/>
                      <a:gd name="connsiteX6" fmla="*/ 257339 w 8908498"/>
                      <a:gd name="connsiteY6" fmla="*/ 1544002 h 1544002"/>
                      <a:gd name="connsiteX7" fmla="*/ 0 w 8908498"/>
                      <a:gd name="connsiteY7" fmla="*/ 1286663 h 1544002"/>
                      <a:gd name="connsiteX8" fmla="*/ 0 w 8908498"/>
                      <a:gd name="connsiteY8" fmla="*/ 257339 h 154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8498" h="1544002" fill="none" extrusionOk="0">
                        <a:moveTo>
                          <a:pt x="0" y="257339"/>
                        </a:moveTo>
                        <a:cubicBezTo>
                          <a:pt x="10605" y="97479"/>
                          <a:pt x="102813" y="-10246"/>
                          <a:pt x="257339" y="0"/>
                        </a:cubicBezTo>
                        <a:cubicBezTo>
                          <a:pt x="3707551" y="5363"/>
                          <a:pt x="6152107" y="60305"/>
                          <a:pt x="8651159" y="0"/>
                        </a:cubicBezTo>
                        <a:cubicBezTo>
                          <a:pt x="8780048" y="18301"/>
                          <a:pt x="8908859" y="120424"/>
                          <a:pt x="8908498" y="257339"/>
                        </a:cubicBezTo>
                        <a:cubicBezTo>
                          <a:pt x="8993835" y="495764"/>
                          <a:pt x="8934238" y="859890"/>
                          <a:pt x="8908498" y="1286663"/>
                        </a:cubicBezTo>
                        <a:cubicBezTo>
                          <a:pt x="8909290" y="1440093"/>
                          <a:pt x="8791459" y="1540779"/>
                          <a:pt x="8651159" y="1544002"/>
                        </a:cubicBezTo>
                        <a:cubicBezTo>
                          <a:pt x="7217968" y="1415020"/>
                          <a:pt x="2505219" y="1418993"/>
                          <a:pt x="257339" y="1544002"/>
                        </a:cubicBezTo>
                        <a:cubicBezTo>
                          <a:pt x="124564" y="1537983"/>
                          <a:pt x="-20263" y="1413005"/>
                          <a:pt x="0" y="1286663"/>
                        </a:cubicBezTo>
                        <a:cubicBezTo>
                          <a:pt x="-64084" y="1058872"/>
                          <a:pt x="55270" y="492361"/>
                          <a:pt x="0" y="257339"/>
                        </a:cubicBezTo>
                        <a:close/>
                      </a:path>
                      <a:path w="8908498" h="1544002" stroke="0" extrusionOk="0">
                        <a:moveTo>
                          <a:pt x="0" y="257339"/>
                        </a:moveTo>
                        <a:cubicBezTo>
                          <a:pt x="2065" y="107558"/>
                          <a:pt x="120242" y="-4962"/>
                          <a:pt x="257339" y="0"/>
                        </a:cubicBezTo>
                        <a:cubicBezTo>
                          <a:pt x="2843139" y="-158158"/>
                          <a:pt x="6068542" y="-164098"/>
                          <a:pt x="8651159" y="0"/>
                        </a:cubicBezTo>
                        <a:cubicBezTo>
                          <a:pt x="8791298" y="17097"/>
                          <a:pt x="8895618" y="99640"/>
                          <a:pt x="8908498" y="257339"/>
                        </a:cubicBezTo>
                        <a:cubicBezTo>
                          <a:pt x="8842482" y="422255"/>
                          <a:pt x="8930977" y="933356"/>
                          <a:pt x="8908498" y="1286663"/>
                        </a:cubicBezTo>
                        <a:cubicBezTo>
                          <a:pt x="8912646" y="1428431"/>
                          <a:pt x="8779074" y="1547047"/>
                          <a:pt x="8651159" y="1544002"/>
                        </a:cubicBezTo>
                        <a:cubicBezTo>
                          <a:pt x="6654033" y="1579717"/>
                          <a:pt x="4360674" y="1404992"/>
                          <a:pt x="257339" y="1544002"/>
                        </a:cubicBezTo>
                        <a:cubicBezTo>
                          <a:pt x="105651" y="1533920"/>
                          <a:pt x="-13298" y="1410995"/>
                          <a:pt x="0" y="1286663"/>
                        </a:cubicBezTo>
                        <a:cubicBezTo>
                          <a:pt x="33026" y="1144867"/>
                          <a:pt x="-44769" y="630165"/>
                          <a:pt x="0" y="2573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D0136"/>
                </a:solidFill>
                <a:effectLst/>
                <a:uLnTx/>
                <a:uFillTx/>
                <a:latin typeface="Calibri" panose="020F0502020204030204" pitchFamily="34" charset="0"/>
                <a:cs typeface="Calibri" panose="020F0502020204030204" pitchFamily="34" charset="0"/>
              </a:rPr>
              <a:t>Lập nhóm dựa trên những nghề mơ ước giống nhau</a:t>
            </a:r>
            <a:endParaRPr kumimoji="0" lang="en-US" sz="4400" b="0" i="0" u="none" strike="noStrike" kern="1200" cap="none" spc="0" normalizeH="0" baseline="0" noProof="0" dirty="0">
              <a:ln>
                <a:noFill/>
              </a:ln>
              <a:solidFill>
                <a:srgbClr val="FD0136"/>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83498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2898446A-4BDA-D294-E2BE-029CF4E90B43}"/>
              </a:ext>
            </a:extLst>
          </p:cNvPr>
          <p:cNvSpPr/>
          <p:nvPr/>
        </p:nvSpPr>
        <p:spPr>
          <a:xfrm>
            <a:off x="261257" y="245873"/>
            <a:ext cx="11702144" cy="636625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 name="Picture 11" descr="A picture containing text&#10;&#10;Description automatically generated">
            <a:extLst>
              <a:ext uri="{FF2B5EF4-FFF2-40B4-BE49-F238E27FC236}">
                <a16:creationId xmlns:a16="http://schemas.microsoft.com/office/drawing/2014/main" id="{60C75E5E-75BF-FE41-8662-0CF6AE0007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825" y="2721429"/>
            <a:ext cx="3496596" cy="4136571"/>
          </a:xfrm>
          <a:prstGeom prst="rect">
            <a:avLst/>
          </a:prstGeom>
        </p:spPr>
      </p:pic>
      <p:sp>
        <p:nvSpPr>
          <p:cNvPr id="6" name="Speech Bubble: Rectangle with Corners Rounded 5">
            <a:extLst>
              <a:ext uri="{FF2B5EF4-FFF2-40B4-BE49-F238E27FC236}">
                <a16:creationId xmlns:a16="http://schemas.microsoft.com/office/drawing/2014/main" id="{B32E6998-ABD7-C92B-6EFA-27F29A394829}"/>
              </a:ext>
            </a:extLst>
          </p:cNvPr>
          <p:cNvSpPr/>
          <p:nvPr/>
        </p:nvSpPr>
        <p:spPr>
          <a:xfrm>
            <a:off x="2046514" y="315686"/>
            <a:ext cx="5736771" cy="1883229"/>
          </a:xfrm>
          <a:prstGeom prst="wedgeRoundRectCallout">
            <a:avLst>
              <a:gd name="adj1" fmla="val -33736"/>
              <a:gd name="adj2" fmla="val 71749"/>
              <a:gd name="adj3" fmla="val 16667"/>
            </a:avLst>
          </a:prstGeom>
          <a:solidFill>
            <a:schemeClr val="accent2">
              <a:lumMod val="20000"/>
              <a:lumOff val="80000"/>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002060"/>
                </a:solidFill>
              </a:rPr>
              <a:t>Tại sao em lại thích mơ ước nghề này?</a:t>
            </a:r>
            <a:endParaRPr lang="en-US" sz="4400" dirty="0">
              <a:solidFill>
                <a:srgbClr val="002060"/>
              </a:solidFill>
            </a:endParaRPr>
          </a:p>
        </p:txBody>
      </p:sp>
      <p:sp>
        <p:nvSpPr>
          <p:cNvPr id="8" name="Speech Bubble: Rectangle with Corners Rounded 7">
            <a:extLst>
              <a:ext uri="{FF2B5EF4-FFF2-40B4-BE49-F238E27FC236}">
                <a16:creationId xmlns:a16="http://schemas.microsoft.com/office/drawing/2014/main" id="{DEAEB34D-3F62-FEB9-E3A7-BA7D49A757EF}"/>
              </a:ext>
            </a:extLst>
          </p:cNvPr>
          <p:cNvSpPr/>
          <p:nvPr/>
        </p:nvSpPr>
        <p:spPr>
          <a:xfrm>
            <a:off x="4256314" y="2645230"/>
            <a:ext cx="7151915" cy="2079172"/>
          </a:xfrm>
          <a:prstGeom prst="wedgeRoundRectCallout">
            <a:avLst>
              <a:gd name="adj1" fmla="val -33736"/>
              <a:gd name="adj2" fmla="val 71749"/>
              <a:gd name="adj3" fmla="val 16667"/>
            </a:avLst>
          </a:prstGeom>
          <a:solidFill>
            <a:schemeClr val="accent2">
              <a:lumMod val="20000"/>
              <a:lumOff val="80000"/>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002060"/>
                </a:solidFill>
              </a:rPr>
              <a:t>Lí do giống nhau và khác nhau khi chọn mơ ước nghề này?</a:t>
            </a:r>
            <a:endParaRPr lang="en-US" sz="4400" dirty="0">
              <a:solidFill>
                <a:srgbClr val="002060"/>
              </a:solidFill>
            </a:endParaRPr>
          </a:p>
        </p:txBody>
      </p:sp>
    </p:spTree>
    <p:extLst>
      <p:ext uri="{BB962C8B-B14F-4D97-AF65-F5344CB8AC3E}">
        <p14:creationId xmlns:p14="http://schemas.microsoft.com/office/powerpoint/2010/main" val="31900836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_CONTENTSID" val="447"/>
  <p:tag name="MH_SECTIONID" val="448,449,"/>
  <p:tag name="ISPRING_PRESENTATION_TITLE" val="绿色美食画册通用PPT模板"/>
  <p:tag name="INKNOELEADERBOARD" val="1738143187"/>
</p:tagLst>
</file>

<file path=ppt/theme/theme1.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alpha val="73000"/>
          </a:schemeClr>
        </a:solidFill>
        <a:ln>
          <a:solidFill>
            <a:schemeClr val="bg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17650</TotalTime>
  <Words>467</Words>
  <Application>Microsoft Office PowerPoint</Application>
  <PresentationFormat>Widescreen</PresentationFormat>
  <Paragraphs>44</Paragraphs>
  <Slides>22</Slides>
  <Notes>1</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22</vt:i4>
      </vt:variant>
    </vt:vector>
  </HeadingPairs>
  <TitlesOfParts>
    <vt:vector size="36" baseType="lpstr">
      <vt:lpstr>#9Slide07 Altus</vt:lpstr>
      <vt:lpstr>Arial</vt:lpstr>
      <vt:lpstr>SVN-Holidays</vt:lpstr>
      <vt:lpstr>Times New Roman</vt:lpstr>
      <vt:lpstr>#9Slide07 HoneyCream</vt:lpstr>
      <vt:lpstr>Broadway</vt:lpstr>
      <vt:lpstr>Edwardian Script ITC</vt:lpstr>
      <vt:lpstr>#9Slide07 IcielCadena</vt:lpstr>
      <vt:lpstr>Cambria</vt:lpstr>
      <vt:lpstr>Calibri</vt:lpstr>
      <vt:lpstr>字魂115号-刀刀体</vt:lpstr>
      <vt:lpstr>SVN-Newton</vt:lpstr>
      <vt:lpstr>1_AAAAAAAAAAAAAAAAAAAAAAAAAAA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subject>Mang Non</dc:subject>
  <dc:creator>Huong Thao - 0972115126</dc:creator>
  <cp:keywords>Mang Non</cp:keywords>
  <dc:description>Mang Non</dc:description>
  <cp:lastModifiedBy>Thao Tran</cp:lastModifiedBy>
  <cp:revision>3148</cp:revision>
  <dcterms:created xsi:type="dcterms:W3CDTF">2018-02-07T02:07:44Z</dcterms:created>
  <dcterms:modified xsi:type="dcterms:W3CDTF">2024-12-23T10:37:00Z</dcterms:modified>
  <cp:category>Mang Non</cp:category>
</cp:coreProperties>
</file>