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3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4.xml" ContentType="application/vnd.openxmlformats-officedocument.presentationml.notesSlide+xml"/>
  <Override PartName="/ppt/tags/tag13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23"/>
  </p:notesMasterIdLst>
  <p:sldIdLst>
    <p:sldId id="428" r:id="rId2"/>
    <p:sldId id="442" r:id="rId3"/>
    <p:sldId id="451" r:id="rId4"/>
    <p:sldId id="452" r:id="rId5"/>
    <p:sldId id="453" r:id="rId6"/>
    <p:sldId id="454" r:id="rId7"/>
    <p:sldId id="421" r:id="rId8"/>
    <p:sldId id="423" r:id="rId9"/>
    <p:sldId id="396" r:id="rId10"/>
    <p:sldId id="397" r:id="rId11"/>
    <p:sldId id="455" r:id="rId12"/>
    <p:sldId id="398" r:id="rId13"/>
    <p:sldId id="432" r:id="rId14"/>
    <p:sldId id="444" r:id="rId15"/>
    <p:sldId id="443" r:id="rId16"/>
    <p:sldId id="450" r:id="rId17"/>
    <p:sldId id="446" r:id="rId18"/>
    <p:sldId id="447" r:id="rId19"/>
    <p:sldId id="448" r:id="rId20"/>
    <p:sldId id="449" r:id="rId21"/>
    <p:sldId id="431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ao Tran" initials="TT" lastIdx="1" clrIdx="0">
    <p:extLst>
      <p:ext uri="{19B8F6BF-5375-455C-9EA6-DF929625EA0E}">
        <p15:presenceInfo xmlns:p15="http://schemas.microsoft.com/office/powerpoint/2012/main" userId="32beb6e879873b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3C84"/>
    <a:srgbClr val="EC7837"/>
    <a:srgbClr val="FFCCCC"/>
    <a:srgbClr val="FFCCFF"/>
    <a:srgbClr val="E94E1B"/>
    <a:srgbClr val="3E8DB8"/>
    <a:srgbClr val="F0C77F"/>
    <a:srgbClr val="116C60"/>
    <a:srgbClr val="6396AC"/>
    <a:srgbClr val="9477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65" autoAdjust="0"/>
    <p:restoredTop sz="84354" autoAdjust="0"/>
  </p:normalViewPr>
  <p:slideViewPr>
    <p:cSldViewPr snapToGrid="0">
      <p:cViewPr varScale="1">
        <p:scale>
          <a:sx n="60" d="100"/>
          <a:sy n="60" d="100"/>
        </p:scale>
        <p:origin x="112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AFEA7-24EF-4708-9DA2-C88FAA649411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56C878-329E-4680-BC08-68F6D798B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7322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1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Chốt:</a:t>
            </a: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 được số đo độ dài dưới dạng STP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56C878-329E-4680-BC08-68F6D798B98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3798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1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Chốt:</a:t>
            </a: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 được số đo khối lượng dưới dạng STP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56C878-329E-4680-BC08-68F6D798B98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5998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1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Chốt:</a:t>
            </a: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 được số đo thể tích dưới dạng STP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56C878-329E-4680-BC08-68F6D798B98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764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GV hỏi thêm: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l-NL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Bức tranh nào có diện tích lớn nhất?” hoặc “Sắp xếp tên các bức tranh có số đo diện tích theo m</a:t>
            </a:r>
            <a:r>
              <a:rPr lang="nl-NL" sz="1800" baseline="300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nl-NL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theo thứ tự từ lớn đến bé”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1800" i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=&gt; </a:t>
            </a:r>
            <a:r>
              <a:rPr lang="en-US" sz="1800" b="1" i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Chốt:</a:t>
            </a:r>
            <a:r>
              <a:rPr lang="en-US" sz="1800" i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Viết được số đo độ dài, khối lượng, diện tích dưới dạng STP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56C878-329E-4680-BC08-68F6D798B98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7671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 (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5,3 m</a:t>
            </a:r>
            <a:r>
              <a:rPr lang="en-US" sz="1200" baseline="300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; 5,09 m</a:t>
            </a:r>
            <a:r>
              <a:rPr lang="en-US" sz="1200" baseline="300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; 5,08 m</a:t>
            </a:r>
            <a:r>
              <a:rPr lang="en-US" sz="1200" baseline="300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1200" baseline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12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56C878-329E-4680-BC08-68F6D798B98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783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5736765"/>
      </p:ext>
    </p:extLst>
  </p:cSld>
  <p:clrMapOvr>
    <a:masterClrMapping/>
  </p:clrMapOvr>
  <p:transition spd="slow" advTm="3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5526400"/>
      </p:ext>
    </p:extLst>
  </p:cSld>
  <p:clrMapOvr>
    <a:masterClrMapping/>
  </p:clrMapOvr>
  <p:transition spd="slow" advTm="3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34865"/>
      </p:ext>
    </p:extLst>
  </p:cSld>
  <p:clrMapOvr>
    <a:masterClrMapping/>
  </p:clrMapOvr>
  <p:transition spd="slow" advTm="3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8922751"/>
      </p:ext>
    </p:extLst>
  </p:cSld>
  <p:clrMapOvr>
    <a:masterClrMapping/>
  </p:clrMapOvr>
  <p:transition spd="slow" advTm="3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圆角矩形 7"/>
          <p:cNvSpPr/>
          <p:nvPr userDrawn="1"/>
        </p:nvSpPr>
        <p:spPr>
          <a:xfrm>
            <a:off x="533400" y="390525"/>
            <a:ext cx="11125200" cy="6029326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圆角矩形 8"/>
          <p:cNvSpPr/>
          <p:nvPr userDrawn="1"/>
        </p:nvSpPr>
        <p:spPr>
          <a:xfrm>
            <a:off x="723900" y="552450"/>
            <a:ext cx="10763250" cy="5734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35F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1639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6" r:id="rId2"/>
    <p:sldLayoutId id="2147483677" r:id="rId3"/>
    <p:sldLayoutId id="2147483681" r:id="rId4"/>
  </p:sldLayoutIdLst>
  <p:transition spd="slow" advTm="3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Relationship Id="rId9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5"/>
          <a:srcRect r="22218"/>
          <a:stretch/>
        </p:blipFill>
        <p:spPr>
          <a:xfrm>
            <a:off x="-6625" y="3776827"/>
            <a:ext cx="12186157" cy="308117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3057" cy="206672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7" t="17936" r="52339" b="35612"/>
          <a:stretch/>
        </p:blipFill>
        <p:spPr>
          <a:xfrm>
            <a:off x="8819231" y="3826314"/>
            <a:ext cx="2863259" cy="3031686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01" t="7619" r="16012" b="5381"/>
          <a:stretch/>
        </p:blipFill>
        <p:spPr>
          <a:xfrm flipH="1">
            <a:off x="-577201" y="3275281"/>
            <a:ext cx="3619500" cy="497205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C6B5EF91-C1B7-4192-AEF9-C3E43784415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733" y="-497804"/>
            <a:ext cx="7674534" cy="7853607"/>
          </a:xfrm>
          <a:prstGeom prst="rect">
            <a:avLst/>
          </a:prstGeom>
        </p:spPr>
      </p:pic>
      <p:grpSp>
        <p:nvGrpSpPr>
          <p:cNvPr id="25" name="组合 12">
            <a:extLst>
              <a:ext uri="{FF2B5EF4-FFF2-40B4-BE49-F238E27FC236}">
                <a16:creationId xmlns:a16="http://schemas.microsoft.com/office/drawing/2014/main" id="{0B511B92-14F0-E976-EF23-AC248C7309D4}"/>
              </a:ext>
            </a:extLst>
          </p:cNvPr>
          <p:cNvGrpSpPr/>
          <p:nvPr/>
        </p:nvGrpSpPr>
        <p:grpSpPr>
          <a:xfrm>
            <a:off x="3133620" y="1215804"/>
            <a:ext cx="5266762" cy="3631763"/>
            <a:chOff x="2081344" y="2357098"/>
            <a:chExt cx="8050435" cy="58426341"/>
          </a:xfrm>
          <a:effectLst>
            <a:outerShdw blurRad="254000" sx="102000" sy="102000" algn="ctr" rotWithShape="0">
              <a:prstClr val="black">
                <a:alpha val="30000"/>
              </a:prstClr>
            </a:outerShdw>
          </a:effectLst>
        </p:grpSpPr>
        <p:sp>
          <p:nvSpPr>
            <p:cNvPr id="26" name="PA-文本框 54">
              <a:extLst>
                <a:ext uri="{FF2B5EF4-FFF2-40B4-BE49-F238E27FC236}">
                  <a16:creationId xmlns:a16="http://schemas.microsoft.com/office/drawing/2014/main" id="{302381AC-C7DE-C16B-6DB5-491705270825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2081344" y="2357098"/>
              <a:ext cx="8030366" cy="58426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11500" b="0" spc="-300" dirty="0">
                  <a:ln w="190500">
                    <a:solidFill>
                      <a:prstClr val="white"/>
                    </a:solidFill>
                  </a:ln>
                  <a:effectLst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KHỞI ĐỘNG</a:t>
              </a:r>
              <a:endParaRPr kumimoji="0" lang="zh-CN" altLang="en-US" sz="11500" b="0" i="0" u="none" strike="noStrike" kern="1200" cap="none" spc="-300" normalizeH="0" baseline="0" noProof="0" dirty="0">
                <a:ln w="190500">
                  <a:solidFill>
                    <a:prstClr val="white"/>
                  </a:solidFill>
                </a:ln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  <p:sp>
          <p:nvSpPr>
            <p:cNvPr id="27" name="PA-文本框 54">
              <a:extLst>
                <a:ext uri="{FF2B5EF4-FFF2-40B4-BE49-F238E27FC236}">
                  <a16:creationId xmlns:a16="http://schemas.microsoft.com/office/drawing/2014/main" id="{1E055132-FE44-E237-C27C-C605CB389832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2101413" y="2357098"/>
              <a:ext cx="8030366" cy="58426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11500" b="0" spc="-300" dirty="0">
                  <a:solidFill>
                    <a:srgbClr val="6396AC"/>
                  </a:solidFill>
                  <a:effectLst/>
                  <a:latin typeface="Times New Roman" panose="02020603050405020304" pitchFamily="18" charset="0"/>
                  <a:ea typeface="字魂156号-萌趣苏打饼" panose="00000500000000000000" pitchFamily="2" charset="-122"/>
                  <a:cs typeface="Times New Roman" panose="02020603050405020304" pitchFamily="18" charset="0"/>
                  <a:sym typeface="思源黑体 CN" panose="020B0500000000000000" pitchFamily="34" charset="-122"/>
                </a:rPr>
                <a:t>KHỞI ĐỘNG</a:t>
              </a:r>
              <a:endParaRPr kumimoji="0" lang="zh-CN" altLang="en-US" sz="11500" b="0" i="0" u="none" strike="noStrike" kern="1200" cap="none" spc="-300" normalizeH="0" baseline="0" noProof="0" dirty="0">
                <a:ln>
                  <a:noFill/>
                </a:ln>
                <a:solidFill>
                  <a:srgbClr val="6396AC"/>
                </a:solidFill>
                <a:effectLst/>
                <a:uLnTx/>
                <a:uFillTx/>
                <a:latin typeface="Times New Roman" panose="02020603050405020304" pitchFamily="18" charset="0"/>
                <a:ea typeface="字魂156号-萌趣苏打饼" panose="00000500000000000000" pitchFamily="2" charset="-122"/>
                <a:cs typeface="Times New Roman" panose="02020603050405020304" pitchFamily="18" charset="0"/>
                <a:sym typeface="思源黑体 CN" panose="020B05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15925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38BC2814-DC77-211B-D0D5-3A010E664CB7}"/>
              </a:ext>
            </a:extLst>
          </p:cNvPr>
          <p:cNvGrpSpPr/>
          <p:nvPr/>
        </p:nvGrpSpPr>
        <p:grpSpPr>
          <a:xfrm>
            <a:off x="1153016" y="72040"/>
            <a:ext cx="8382288" cy="923330"/>
            <a:chOff x="1229072" y="966348"/>
            <a:chExt cx="8382288" cy="92333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C73273D-EE00-9228-B1B2-694449A0291B}"/>
                </a:ext>
              </a:extLst>
            </p:cNvPr>
            <p:cNvGrpSpPr/>
            <p:nvPr/>
          </p:nvGrpSpPr>
          <p:grpSpPr>
            <a:xfrm>
              <a:off x="1229072" y="966348"/>
              <a:ext cx="841938" cy="923330"/>
              <a:chOff x="1183809" y="702655"/>
              <a:chExt cx="841938" cy="923330"/>
            </a:xfrm>
          </p:grpSpPr>
          <p:sp>
            <p:nvSpPr>
              <p:cNvPr id="15" name="Flowchart: Connector 14">
                <a:extLst>
                  <a:ext uri="{FF2B5EF4-FFF2-40B4-BE49-F238E27FC236}">
                    <a16:creationId xmlns:a16="http://schemas.microsoft.com/office/drawing/2014/main" id="{5DA7E16F-4BDF-6D89-79B8-9E0A2CF266F0}"/>
                  </a:ext>
                </a:extLst>
              </p:cNvPr>
              <p:cNvSpPr/>
              <p:nvPr/>
            </p:nvSpPr>
            <p:spPr>
              <a:xfrm>
                <a:off x="1240972" y="839755"/>
                <a:ext cx="765111" cy="765111"/>
              </a:xfrm>
              <a:prstGeom prst="flowChartConnector">
                <a:avLst/>
              </a:prstGeom>
              <a:solidFill>
                <a:srgbClr val="9477C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" name="PA-文本框 54">
                <a:extLst>
                  <a:ext uri="{FF2B5EF4-FFF2-40B4-BE49-F238E27FC236}">
                    <a16:creationId xmlns:a16="http://schemas.microsoft.com/office/drawing/2014/main" id="{E738B65F-C9FE-F243-952D-33AF558C44B5}"/>
                  </a:ext>
                </a:extLst>
              </p:cNvPr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183809" y="702655"/>
                <a:ext cx="84193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dist">
                  <a:defRPr sz="44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字魂59号-创粗黑" panose="00000500000000000000" pitchFamily="2" charset="-122"/>
                    <a:ea typeface="字魂59号-创粗黑" panose="00000500000000000000" pitchFamily="2" charset="-122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5400" b="0" i="0" u="none" strike="noStrike" kern="1200" cap="none" spc="-30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SVN-Cookies" panose="02040603050506020204" pitchFamily="18" charset="0"/>
                    <a:ea typeface="字魂156号-萌趣苏打饼" panose="00000500000000000000" pitchFamily="2" charset="-122"/>
                    <a:sym typeface="思源黑体 CN" panose="020B0500000000000000" pitchFamily="34" charset="-122"/>
                  </a:rPr>
                  <a:t>2</a:t>
                </a:r>
                <a:endParaRPr kumimoji="0" lang="zh-CN" altLang="en-US" sz="5400" b="0" i="0" u="none" strike="noStrike" kern="1200" cap="none" spc="-300" normalizeH="0" baseline="0" noProof="0" dirty="0">
                  <a:ln>
                    <a:noFill/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endParaRPr>
              </a:p>
            </p:txBody>
          </p:sp>
        </p:grp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A6EB441F-3AE3-8E3E-3F8F-FDF57D8A2987}"/>
                </a:ext>
              </a:extLst>
            </p:cNvPr>
            <p:cNvGrpSpPr/>
            <p:nvPr/>
          </p:nvGrpSpPr>
          <p:grpSpPr>
            <a:xfrm>
              <a:off x="2128173" y="1005677"/>
              <a:ext cx="7483187" cy="772324"/>
              <a:chOff x="2128173" y="1005677"/>
              <a:chExt cx="7483187" cy="772324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FE5DC375-DBDA-31AA-4C8F-1C1D9276E925}"/>
                  </a:ext>
                </a:extLst>
              </p:cNvPr>
              <p:cNvSpPr/>
              <p:nvPr/>
            </p:nvSpPr>
            <p:spPr>
              <a:xfrm>
                <a:off x="2128173" y="1005677"/>
                <a:ext cx="7483187" cy="772324"/>
              </a:xfrm>
              <a:prstGeom prst="roundRect">
                <a:avLst/>
              </a:prstGeom>
              <a:solidFill>
                <a:srgbClr val="FFCC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8D9364C-10D4-2EFE-F747-99FC81705013}"/>
                  </a:ext>
                </a:extLst>
              </p:cNvPr>
              <p:cNvSpPr txBox="1"/>
              <p:nvPr/>
            </p:nvSpPr>
            <p:spPr>
              <a:xfrm>
                <a:off x="2265092" y="1103448"/>
                <a:ext cx="732594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6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Các con vật có cân nặng như hình vẽ.</a:t>
                </a:r>
                <a:endParaRPr lang="en-US" sz="36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D261F7BD-1A60-6F40-C327-15D1A3AA7C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3520" y="875347"/>
            <a:ext cx="6522720" cy="218905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B600686-CFA9-72AE-B820-989799320D29}"/>
              </a:ext>
            </a:extLst>
          </p:cNvPr>
          <p:cNvSpPr txBox="1"/>
          <p:nvPr/>
        </p:nvSpPr>
        <p:spPr>
          <a:xfrm>
            <a:off x="1148080" y="3180080"/>
            <a:ext cx="827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1F4EAC7-3E43-26BF-0AD0-4CC29DA1DE9D}"/>
              </a:ext>
            </a:extLst>
          </p:cNvPr>
          <p:cNvSpPr txBox="1"/>
          <p:nvPr/>
        </p:nvSpPr>
        <p:spPr>
          <a:xfrm>
            <a:off x="1076960" y="3779884"/>
            <a:ext cx="6096000" cy="6587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6 kg 75 g =              kg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C1DF361-E501-FB5E-0C04-29BF83829F98}"/>
              </a:ext>
            </a:extLst>
          </p:cNvPr>
          <p:cNvSpPr txBox="1"/>
          <p:nvPr/>
        </p:nvSpPr>
        <p:spPr>
          <a:xfrm>
            <a:off x="6888480" y="3779884"/>
            <a:ext cx="3982720" cy="6587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6 100 g =            kg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5D89D6F6-25C0-CEEF-71AB-49EC3FA57E6F}"/>
              </a:ext>
            </a:extLst>
          </p:cNvPr>
          <p:cNvSpPr/>
          <p:nvPr/>
        </p:nvSpPr>
        <p:spPr>
          <a:xfrm>
            <a:off x="2854960" y="3908652"/>
            <a:ext cx="94488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9C71B6D7-12DA-D8DB-E0E9-89E35D8ECF47}"/>
              </a:ext>
            </a:extLst>
          </p:cNvPr>
          <p:cNvSpPr/>
          <p:nvPr/>
        </p:nvSpPr>
        <p:spPr>
          <a:xfrm>
            <a:off x="8442960" y="3901440"/>
            <a:ext cx="82296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1EBB9F7-AD60-FFBF-BECF-C49B8B48C3E9}"/>
              </a:ext>
            </a:extLst>
          </p:cNvPr>
          <p:cNvSpPr txBox="1"/>
          <p:nvPr/>
        </p:nvSpPr>
        <p:spPr>
          <a:xfrm>
            <a:off x="1209040" y="4551680"/>
            <a:ext cx="82702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Con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Thỏ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                        B.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Ngỗng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   C.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Mèo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330749AA-96A4-E819-3758-E586AA9E4051}"/>
              </a:ext>
            </a:extLst>
          </p:cNvPr>
          <p:cNvSpPr/>
          <p:nvPr/>
        </p:nvSpPr>
        <p:spPr>
          <a:xfrm>
            <a:off x="2806065" y="3889950"/>
            <a:ext cx="1042670" cy="54864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6,075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5102D608-D42E-9D38-C4BB-8FAEA14E267D}"/>
              </a:ext>
            </a:extLst>
          </p:cNvPr>
          <p:cNvSpPr/>
          <p:nvPr/>
        </p:nvSpPr>
        <p:spPr>
          <a:xfrm>
            <a:off x="8422640" y="3901440"/>
            <a:ext cx="84328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6,1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905A4A4D-304E-26C8-99C6-F8914F6AB633}"/>
              </a:ext>
            </a:extLst>
          </p:cNvPr>
          <p:cNvSpPr/>
          <p:nvPr/>
        </p:nvSpPr>
        <p:spPr>
          <a:xfrm>
            <a:off x="4078840" y="5445302"/>
            <a:ext cx="472612" cy="50845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221626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3" grpId="0"/>
      <p:bldP spid="34" grpId="0"/>
      <p:bldP spid="35" grpId="0" animBg="1"/>
      <p:bldP spid="50" grpId="0" animBg="1"/>
      <p:bldP spid="60" grpId="0"/>
      <p:bldP spid="61" grpId="0" animBg="1"/>
      <p:bldP spid="62" grpId="0" animBg="1"/>
      <p:bldP spid="6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1263441" y="620509"/>
            <a:ext cx="9353487" cy="3860129"/>
            <a:chOff x="781050" y="749301"/>
            <a:chExt cx="10420350" cy="5480049"/>
          </a:xfrm>
        </p:grpSpPr>
        <p:sp>
          <p:nvSpPr>
            <p:cNvPr id="23" name="圆角矩形 22"/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885371" y="851805"/>
              <a:ext cx="10218058" cy="524419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E35F5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370949" y="3181350"/>
            <a:ext cx="12934954" cy="4972050"/>
            <a:chOff x="-371477" y="3244397"/>
            <a:chExt cx="12934954" cy="497205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01" t="7619" r="16012" b="5381"/>
            <a:stretch/>
          </p:blipFill>
          <p:spPr>
            <a:xfrm>
              <a:off x="8943977" y="3244397"/>
              <a:ext cx="3619500" cy="497205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13" t="13619" r="31488" b="26302"/>
            <a:stretch/>
          </p:blipFill>
          <p:spPr>
            <a:xfrm>
              <a:off x="2713263" y="3853542"/>
              <a:ext cx="4132943" cy="343353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81" t="13778" r="42024" b="12064"/>
            <a:stretch/>
          </p:blipFill>
          <p:spPr>
            <a:xfrm>
              <a:off x="-371477" y="3611336"/>
              <a:ext cx="3730171" cy="4238171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76" t="20222" r="23690" b="27206"/>
            <a:stretch/>
          </p:blipFill>
          <p:spPr>
            <a:xfrm>
              <a:off x="6579053" y="4096202"/>
              <a:ext cx="2844801" cy="3004457"/>
            </a:xfrm>
            <a:prstGeom prst="rect">
              <a:avLst/>
            </a:prstGeom>
          </p:spPr>
        </p:pic>
      </p:grp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7"/>
          <a:srcRect r="52072"/>
          <a:stretch/>
        </p:blipFill>
        <p:spPr>
          <a:xfrm>
            <a:off x="1" y="-41809"/>
            <a:ext cx="5843848" cy="2066723"/>
          </a:xfrm>
          <a:prstGeom prst="rect">
            <a:avLst/>
          </a:prstGeom>
        </p:spPr>
      </p:pic>
      <p:pic>
        <p:nvPicPr>
          <p:cNvPr id="31" name="Picture 30" descr="Logo, company name&#10;&#10;Description automatically generated">
            <a:extLst>
              <a:ext uri="{FF2B5EF4-FFF2-40B4-BE49-F238E27FC236}">
                <a16:creationId xmlns:a16="http://schemas.microsoft.com/office/drawing/2014/main" id="{DAB97DCF-F264-03AD-AF46-AC34828DEE5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825" y="-110868"/>
            <a:ext cx="1517136" cy="151713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D3C7499-E323-4239-81DE-C3179D0CAD01}"/>
              </a:ext>
            </a:extLst>
          </p:cNvPr>
          <p:cNvSpPr txBox="1"/>
          <p:nvPr/>
        </p:nvSpPr>
        <p:spPr>
          <a:xfrm>
            <a:off x="1819326" y="1556687"/>
            <a:ext cx="855334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>
                <a:solidFill>
                  <a:srgbClr val="EC7837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 Một lít (l) bằng bao nhiêu mi-li-lít (ml)?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5391F11-62B0-4CB4-AB89-BAA11F86235A}"/>
              </a:ext>
            </a:extLst>
          </p:cNvPr>
          <p:cNvSpPr txBox="1"/>
          <p:nvPr/>
        </p:nvSpPr>
        <p:spPr>
          <a:xfrm>
            <a:off x="1819326" y="2366743"/>
            <a:ext cx="855334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>
                <a:solidFill>
                  <a:srgbClr val="573C8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lít (l) bằng 1000 mi-li-lít (ml)</a:t>
            </a:r>
          </a:p>
          <a:p>
            <a:pPr algn="ctr"/>
            <a:r>
              <a:rPr lang="en-US" sz="3500" b="1">
                <a:solidFill>
                  <a:srgbClr val="573C8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Hay: 1 l = 1000 ml</a:t>
            </a:r>
          </a:p>
        </p:txBody>
      </p:sp>
    </p:spTree>
    <p:extLst>
      <p:ext uri="{BB962C8B-B14F-4D97-AF65-F5344CB8AC3E}">
        <p14:creationId xmlns:p14="http://schemas.microsoft.com/office/powerpoint/2010/main" val="18497318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984E3507-09F5-89BA-39DF-DBFF6E330CEB}"/>
              </a:ext>
            </a:extLst>
          </p:cNvPr>
          <p:cNvGrpSpPr/>
          <p:nvPr/>
        </p:nvGrpSpPr>
        <p:grpSpPr>
          <a:xfrm>
            <a:off x="984379" y="598653"/>
            <a:ext cx="841938" cy="923330"/>
            <a:chOff x="1164145" y="741983"/>
            <a:chExt cx="841938" cy="923330"/>
          </a:xfrm>
        </p:grpSpPr>
        <p:sp>
          <p:nvSpPr>
            <p:cNvPr id="14" name="Flowchart: Connector 13">
              <a:extLst>
                <a:ext uri="{FF2B5EF4-FFF2-40B4-BE49-F238E27FC236}">
                  <a16:creationId xmlns:a16="http://schemas.microsoft.com/office/drawing/2014/main" id="{98252A8D-19C7-3730-7171-6FB634BE485A}"/>
                </a:ext>
              </a:extLst>
            </p:cNvPr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rgbClr val="9477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PA-文本框 54">
              <a:extLst>
                <a:ext uri="{FF2B5EF4-FFF2-40B4-BE49-F238E27FC236}">
                  <a16:creationId xmlns:a16="http://schemas.microsoft.com/office/drawing/2014/main" id="{4AD18D3A-4092-406F-B32E-36239D39F788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1164145" y="741983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-300" normalizeH="0" baseline="0" noProof="0" dirty="0">
                  <a:ln>
                    <a:noFill/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3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397AE4E4-3FE2-28AC-45AF-E028CABF89F6}"/>
              </a:ext>
            </a:extLst>
          </p:cNvPr>
          <p:cNvSpPr txBox="1"/>
          <p:nvPr/>
        </p:nvSpPr>
        <p:spPr>
          <a:xfrm>
            <a:off x="984379" y="800306"/>
            <a:ext cx="68691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thập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phân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图片 3">
            <a:extLst>
              <a:ext uri="{FF2B5EF4-FFF2-40B4-BE49-F238E27FC236}">
                <a16:creationId xmlns:a16="http://schemas.microsoft.com/office/drawing/2014/main" id="{F34837F3-5E42-7A23-9C33-D3C4471B0E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4213" y="3952350"/>
            <a:ext cx="3036129" cy="303612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A36685D-A94F-D3A5-9FA3-9A2AAB4B1FE0}"/>
              </a:ext>
            </a:extLst>
          </p:cNvPr>
          <p:cNvGrpSpPr/>
          <p:nvPr/>
        </p:nvGrpSpPr>
        <p:grpSpPr>
          <a:xfrm>
            <a:off x="1087120" y="1768204"/>
            <a:ext cx="10220960" cy="1478353"/>
            <a:chOff x="1087120" y="1768204"/>
            <a:chExt cx="10220960" cy="1478353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0136BFF-A86E-1D42-FFD9-DFBA64BE80C2}"/>
                </a:ext>
              </a:extLst>
            </p:cNvPr>
            <p:cNvSpPr txBox="1"/>
            <p:nvPr/>
          </p:nvSpPr>
          <p:spPr>
            <a:xfrm>
              <a:off x="1087120" y="1768204"/>
              <a:ext cx="4297680" cy="14783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6 </a:t>
              </a:r>
              <a:r>
                <a:rPr lang="en-US" sz="3200" i="1" dirty="0"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260 ml =              </a:t>
              </a:r>
              <a:r>
                <a:rPr lang="en-US" sz="3200" i="1" dirty="0"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</a:p>
            <a:p>
              <a:pPr>
                <a:lnSpc>
                  <a:spcPct val="1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5 </a:t>
              </a:r>
              <a:r>
                <a:rPr lang="en-US" sz="3200" i="1" dirty="0"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75 ml =             </a:t>
              </a:r>
              <a:r>
                <a:rPr lang="en-US" sz="3200" i="1" dirty="0"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99A8AA27-94BA-8C98-DFE8-5A60CD2DDBFF}"/>
                </a:ext>
              </a:extLst>
            </p:cNvPr>
            <p:cNvSpPr/>
            <p:nvPr/>
          </p:nvSpPr>
          <p:spPr>
            <a:xfrm>
              <a:off x="3342640" y="1920240"/>
              <a:ext cx="944880" cy="5384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8C5F5AB-BF69-50D5-E3CC-D474EC26A36B}"/>
                </a:ext>
              </a:extLst>
            </p:cNvPr>
            <p:cNvSpPr txBox="1"/>
            <p:nvPr/>
          </p:nvSpPr>
          <p:spPr>
            <a:xfrm>
              <a:off x="7010400" y="1768204"/>
              <a:ext cx="4297680" cy="14783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3 452 ml =             </a:t>
              </a:r>
              <a:r>
                <a:rPr lang="en-US" sz="3200" i="1" dirty="0"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</a:p>
            <a:p>
              <a:pPr>
                <a:lnSpc>
                  <a:spcPct val="1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750 ml =            </a:t>
              </a:r>
              <a:r>
                <a:rPr lang="en-US" sz="3200" i="1" dirty="0"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E4DD4A86-F380-8CD3-49E5-B4014C47F2AB}"/>
                </a:ext>
              </a:extLst>
            </p:cNvPr>
            <p:cNvSpPr/>
            <p:nvPr/>
          </p:nvSpPr>
          <p:spPr>
            <a:xfrm>
              <a:off x="3037840" y="2682240"/>
              <a:ext cx="944880" cy="5384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D2D33716-7A52-F8C3-7839-B97969CB66A7}"/>
                </a:ext>
              </a:extLst>
            </p:cNvPr>
            <p:cNvSpPr/>
            <p:nvPr/>
          </p:nvSpPr>
          <p:spPr>
            <a:xfrm>
              <a:off x="9052560" y="1920240"/>
              <a:ext cx="944880" cy="5384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3F6E752C-FFDA-6C98-32C4-AF3A1D6FA0B0}"/>
                </a:ext>
              </a:extLst>
            </p:cNvPr>
            <p:cNvSpPr/>
            <p:nvPr/>
          </p:nvSpPr>
          <p:spPr>
            <a:xfrm>
              <a:off x="8696960" y="2651760"/>
              <a:ext cx="944880" cy="5384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58C3417-00DE-0605-A198-E61ACAF456EA}"/>
              </a:ext>
            </a:extLst>
          </p:cNvPr>
          <p:cNvSpPr/>
          <p:nvPr/>
        </p:nvSpPr>
        <p:spPr>
          <a:xfrm>
            <a:off x="3332480" y="1910080"/>
            <a:ext cx="94488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6,26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84C5996-75F3-F8A4-F40F-B9E5FC65A149}"/>
              </a:ext>
            </a:extLst>
          </p:cNvPr>
          <p:cNvSpPr/>
          <p:nvPr/>
        </p:nvSpPr>
        <p:spPr>
          <a:xfrm>
            <a:off x="3037840" y="2682240"/>
            <a:ext cx="103632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5,075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9D3538C-B568-A6A9-9C98-40CE4B62EB37}"/>
              </a:ext>
            </a:extLst>
          </p:cNvPr>
          <p:cNvSpPr/>
          <p:nvPr/>
        </p:nvSpPr>
        <p:spPr>
          <a:xfrm>
            <a:off x="9032240" y="1920240"/>
            <a:ext cx="102616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3,452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61837E76-C168-0CE2-C0A3-ABF1B1ECC927}"/>
              </a:ext>
            </a:extLst>
          </p:cNvPr>
          <p:cNvSpPr/>
          <p:nvPr/>
        </p:nvSpPr>
        <p:spPr>
          <a:xfrm>
            <a:off x="8656320" y="2641600"/>
            <a:ext cx="97536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0,75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2AC7E59-413E-ECE8-0908-B5A205BB1391}"/>
              </a:ext>
            </a:extLst>
          </p:cNvPr>
          <p:cNvSpPr txBox="1"/>
          <p:nvPr/>
        </p:nvSpPr>
        <p:spPr>
          <a:xfrm>
            <a:off x="914400" y="3444240"/>
            <a:ext cx="10363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b) Sắp xếp các số thập phần tìm được ở 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â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u a theo thứ tự từ bé đến lớn.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DA0DE2B-DB29-BB1C-3C37-C4ED99472E27}"/>
              </a:ext>
            </a:extLst>
          </p:cNvPr>
          <p:cNvSpPr txBox="1"/>
          <p:nvPr/>
        </p:nvSpPr>
        <p:spPr>
          <a:xfrm>
            <a:off x="1218515" y="4577259"/>
            <a:ext cx="90525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0,75 </a:t>
            </a:r>
            <a:r>
              <a:rPr lang="en-US" sz="32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; 3,452 </a:t>
            </a:r>
            <a:r>
              <a:rPr lang="en-US" sz="32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; 5,075 </a:t>
            </a:r>
            <a:r>
              <a:rPr lang="en-US" sz="32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; 6,26 </a:t>
            </a:r>
            <a:r>
              <a:rPr lang="en-US" sz="32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019569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26" grpId="0" animBg="1"/>
      <p:bldP spid="27" grpId="0" animBg="1"/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0164F40-7948-D3F7-4514-B956FBF586A9}"/>
              </a:ext>
            </a:extLst>
          </p:cNvPr>
          <p:cNvGrpSpPr/>
          <p:nvPr/>
        </p:nvGrpSpPr>
        <p:grpSpPr>
          <a:xfrm>
            <a:off x="945452" y="468344"/>
            <a:ext cx="10073727" cy="2219742"/>
            <a:chOff x="4609180" y="762241"/>
            <a:chExt cx="10073727" cy="2219742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A520115-390A-7288-E9D8-F5D2AA8C0E8B}"/>
                </a:ext>
              </a:extLst>
            </p:cNvPr>
            <p:cNvGrpSpPr/>
            <p:nvPr/>
          </p:nvGrpSpPr>
          <p:grpSpPr>
            <a:xfrm>
              <a:off x="4609180" y="762241"/>
              <a:ext cx="841938" cy="923330"/>
              <a:chOff x="1173977" y="712487"/>
              <a:chExt cx="841938" cy="923330"/>
            </a:xfrm>
          </p:grpSpPr>
          <p:sp>
            <p:nvSpPr>
              <p:cNvPr id="15" name="Flowchart: Connector 14">
                <a:extLst>
                  <a:ext uri="{FF2B5EF4-FFF2-40B4-BE49-F238E27FC236}">
                    <a16:creationId xmlns:a16="http://schemas.microsoft.com/office/drawing/2014/main" id="{94E1D1D2-1232-A803-FED4-90BA5E3AA17E}"/>
                  </a:ext>
                </a:extLst>
              </p:cNvPr>
              <p:cNvSpPr/>
              <p:nvPr/>
            </p:nvSpPr>
            <p:spPr>
              <a:xfrm>
                <a:off x="1240972" y="839755"/>
                <a:ext cx="765111" cy="765111"/>
              </a:xfrm>
              <a:prstGeom prst="flowChartConnector">
                <a:avLst/>
              </a:prstGeom>
              <a:solidFill>
                <a:srgbClr val="9477C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" name="PA-文本框 54">
                <a:extLst>
                  <a:ext uri="{FF2B5EF4-FFF2-40B4-BE49-F238E27FC236}">
                    <a16:creationId xmlns:a16="http://schemas.microsoft.com/office/drawing/2014/main" id="{6D933736-3345-1EA5-C427-1A1D728BB755}"/>
                  </a:ext>
                </a:extLst>
              </p:cNvPr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173977" y="712487"/>
                <a:ext cx="84193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dist">
                  <a:defRPr sz="44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字魂59号-创粗黑" panose="00000500000000000000" pitchFamily="2" charset="-122"/>
                    <a:ea typeface="字魂59号-创粗黑" panose="00000500000000000000" pitchFamily="2" charset="-122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5400" b="0" spc="-300" dirty="0">
                    <a:effectLst/>
                    <a:latin typeface="SVN-Cookies" panose="02040603050506020204" pitchFamily="18" charset="0"/>
                    <a:ea typeface="字魂156号-萌趣苏打饼" panose="00000500000000000000" pitchFamily="2" charset="-122"/>
                    <a:sym typeface="思源黑体 CN" panose="020B0500000000000000" pitchFamily="34" charset="-122"/>
                  </a:rPr>
                  <a:t>4</a:t>
                </a:r>
                <a:endParaRPr kumimoji="0" lang="zh-CN" altLang="en-US" sz="5400" b="0" i="0" u="none" strike="noStrike" kern="1200" cap="none" spc="-300" normalizeH="0" baseline="0" noProof="0" dirty="0">
                  <a:ln>
                    <a:noFill/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38FF2FD-3CE1-B1E4-6A05-C5537A557E59}"/>
                </a:ext>
              </a:extLst>
            </p:cNvPr>
            <p:cNvGrpSpPr/>
            <p:nvPr/>
          </p:nvGrpSpPr>
          <p:grpSpPr>
            <a:xfrm>
              <a:off x="5441286" y="899183"/>
              <a:ext cx="9241621" cy="2082800"/>
              <a:chOff x="2051346" y="1113122"/>
              <a:chExt cx="9241621" cy="2082800"/>
            </a:xfrm>
          </p:grpSpPr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D8BF3255-A7BB-E110-92D4-091279345DE8}"/>
                  </a:ext>
                </a:extLst>
              </p:cNvPr>
              <p:cNvSpPr/>
              <p:nvPr/>
            </p:nvSpPr>
            <p:spPr>
              <a:xfrm>
                <a:off x="2051346" y="1113122"/>
                <a:ext cx="9077775" cy="2082800"/>
              </a:xfrm>
              <a:prstGeom prst="roundRect">
                <a:avLst/>
              </a:prstGeom>
              <a:solidFill>
                <a:srgbClr val="FFCC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C80634F-1CB6-058E-6706-557A135F973E}"/>
                  </a:ext>
                </a:extLst>
              </p:cNvPr>
              <p:cNvSpPr txBox="1"/>
              <p:nvPr/>
            </p:nvSpPr>
            <p:spPr>
              <a:xfrm>
                <a:off x="2179391" y="1185026"/>
                <a:ext cx="9113576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vi-VN" sz="2400" b="1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Chọn câu trả lời đúng.</a:t>
                </a:r>
              </a:p>
              <a:p>
                <a:pPr algn="just"/>
                <a:r>
                  <a:rPr lang="vi-VN" sz="24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Có ba bức tranh tư</a:t>
                </a:r>
                <a:r>
                  <a:rPr lang="en-US" sz="24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ờ</a:t>
                </a:r>
                <a:r>
                  <a:rPr lang="vi-VN" sz="24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ng</a:t>
                </a:r>
              </a:p>
              <a:p>
                <a:pPr algn="just"/>
                <a:r>
                  <a:rPr lang="vi-VN" sz="24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• Bức tranh về bảo vệ môi trường có diện tích là 5,3 m</a:t>
                </a:r>
                <a:r>
                  <a:rPr lang="vi-VN" sz="2400" b="0" i="0" baseline="30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endParaRPr lang="vi-VN" sz="24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just"/>
                <a:r>
                  <a:rPr lang="vi-VN" sz="24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• Bức tranh về an toàn giao thông có diện tích là 5 m</a:t>
                </a:r>
                <a:r>
                  <a:rPr lang="vi-VN" sz="2400" b="0" i="0" baseline="30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r>
                  <a:rPr lang="vi-VN" sz="24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 8 dm</a:t>
                </a:r>
                <a:r>
                  <a:rPr lang="vi-VN" sz="2400" b="0" i="0" baseline="30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r>
                  <a:rPr lang="vi-VN" sz="24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;</a:t>
                </a:r>
              </a:p>
              <a:p>
                <a:pPr algn="just"/>
                <a:r>
                  <a:rPr lang="vi-VN" sz="24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• Bức tranh về phòng chống dịch Covid có diện tích là 5 m</a:t>
                </a:r>
                <a:r>
                  <a:rPr lang="vi-VN" sz="2400" b="0" i="0" baseline="30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r>
                  <a:rPr lang="vi-VN" sz="24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 9 dm</a:t>
                </a:r>
                <a:r>
                  <a:rPr lang="vi-VN" sz="2400" b="0" i="0" baseline="30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endParaRPr lang="vi-VN" sz="24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B069556-E5AF-F445-516E-8A0C599FA4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2938201"/>
            <a:ext cx="4923179" cy="277039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20B1BD3-651C-AB16-FA73-A0D8346FC002}"/>
              </a:ext>
            </a:extLst>
          </p:cNvPr>
          <p:cNvSpPr txBox="1"/>
          <p:nvPr/>
        </p:nvSpPr>
        <p:spPr>
          <a:xfrm>
            <a:off x="985520" y="3027680"/>
            <a:ext cx="51104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Bức tranh nào có diện tích bé nhất?</a:t>
            </a:r>
          </a:p>
          <a:p>
            <a:pPr algn="just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Bức tranh về bảo vệ môi trường</a:t>
            </a:r>
          </a:p>
          <a:p>
            <a:pPr algn="just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Bức tranh về an toàn giao thông</a:t>
            </a:r>
          </a:p>
          <a:p>
            <a:pPr algn="just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Bức tranh về phòng chống dịch Covid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28751669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E0761ED-B726-5E66-81AC-73761D51313F}"/>
              </a:ext>
            </a:extLst>
          </p:cNvPr>
          <p:cNvSpPr txBox="1"/>
          <p:nvPr/>
        </p:nvSpPr>
        <p:spPr>
          <a:xfrm>
            <a:off x="1229360" y="1097280"/>
            <a:ext cx="9601200" cy="4536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        Ta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5 m</a:t>
            </a:r>
            <a:r>
              <a:rPr lang="en-US" sz="2800" b="1" baseline="300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8 dm</a:t>
            </a:r>
            <a:r>
              <a:rPr lang="en-US" sz="2800" b="1" baseline="300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= 5,08 m</a:t>
            </a:r>
            <a:r>
              <a:rPr lang="en-US" sz="2800" b="1" baseline="300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   5 m</a:t>
            </a:r>
            <a:r>
              <a:rPr lang="en-US" sz="2800" b="1" baseline="300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9 dm</a:t>
            </a:r>
            <a:r>
              <a:rPr lang="en-US" sz="2800" b="1" baseline="300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= 5,09 m</a:t>
            </a:r>
            <a:r>
              <a:rPr lang="en-US" sz="2800" b="1" baseline="300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môi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5,3 m</a:t>
            </a:r>
            <a:r>
              <a:rPr lang="en-US" sz="2800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5,08 m</a:t>
            </a:r>
            <a:r>
              <a:rPr lang="en-US" sz="2800" baseline="300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chống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dịch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Covid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5,09 m</a:t>
            </a:r>
            <a:r>
              <a:rPr lang="en-US" sz="2800" baseline="300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b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 toàn giao thông có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                        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</a:t>
            </a:r>
            <a:endParaRPr lang="en-US" sz="28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629150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3"/>
          <a:srcRect r="22218"/>
          <a:stretch/>
        </p:blipFill>
        <p:spPr>
          <a:xfrm>
            <a:off x="-6625" y="3776827"/>
            <a:ext cx="12186157" cy="308117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3057" cy="206672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7" t="17936" r="52339" b="35612"/>
          <a:stretch/>
        </p:blipFill>
        <p:spPr>
          <a:xfrm>
            <a:off x="8819231" y="3826314"/>
            <a:ext cx="2863259" cy="3031686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01" t="7619" r="16012" b="5381"/>
          <a:stretch/>
        </p:blipFill>
        <p:spPr>
          <a:xfrm flipH="1">
            <a:off x="-577201" y="3275281"/>
            <a:ext cx="3619500" cy="4972050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-3107360" y="-3181350"/>
            <a:ext cx="18394252" cy="13220700"/>
            <a:chOff x="-3107360" y="-3181350"/>
            <a:chExt cx="18394252" cy="13220700"/>
          </a:xfrm>
          <a:solidFill>
            <a:srgbClr val="F4F4F4"/>
          </a:solidFill>
        </p:grpSpPr>
        <p:sp>
          <p:nvSpPr>
            <p:cNvPr id="17" name="矩形 16"/>
            <p:cNvSpPr/>
            <p:nvPr/>
          </p:nvSpPr>
          <p:spPr>
            <a:xfrm>
              <a:off x="-3107360" y="-318135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-3107360" y="685800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-3107360" y="-1799303"/>
              <a:ext cx="18394252" cy="10452508"/>
              <a:chOff x="-3107360" y="-3118504"/>
              <a:chExt cx="18394252" cy="11771709"/>
            </a:xfrm>
            <a:grpFill/>
          </p:grpSpPr>
          <p:sp>
            <p:nvSpPr>
              <p:cNvPr id="20" name="矩形 19"/>
              <p:cNvSpPr/>
              <p:nvPr/>
            </p:nvSpPr>
            <p:spPr>
              <a:xfrm>
                <a:off x="-3107360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12189463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</p:grpSp>
      </p:grpSp>
      <p:pic>
        <p:nvPicPr>
          <p:cNvPr id="32" name="图片 31">
            <a:extLst>
              <a:ext uri="{FF2B5EF4-FFF2-40B4-BE49-F238E27FC236}">
                <a16:creationId xmlns:a16="http://schemas.microsoft.com/office/drawing/2014/main" id="{C6B5EF91-C1B7-4192-AEF9-C3E4378441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733" y="-497804"/>
            <a:ext cx="7674534" cy="785360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CAE43E8-1ACA-E563-5A54-A67D157A41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04908" y="324113"/>
            <a:ext cx="5919729" cy="543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2942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06EC8BD-C831-D8E2-4E07-83306C52C8C0}"/>
              </a:ext>
            </a:extLst>
          </p:cNvPr>
          <p:cNvSpPr/>
          <p:nvPr/>
        </p:nvSpPr>
        <p:spPr>
          <a:xfrm>
            <a:off x="393471" y="844075"/>
            <a:ext cx="11355680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06 NK PowerSkills">
            <a:extLst>
              <a:ext uri="{FF2B5EF4-FFF2-40B4-BE49-F238E27FC236}">
                <a16:creationId xmlns:a16="http://schemas.microsoft.com/office/drawing/2014/main" id="{790452A9-5F9C-BF3E-B920-ADA3FC3746C7}"/>
              </a:ext>
            </a:extLst>
          </p:cNvPr>
          <p:cNvSpPr txBox="1"/>
          <p:nvPr/>
        </p:nvSpPr>
        <p:spPr>
          <a:xfrm>
            <a:off x="605227" y="1120501"/>
            <a:ext cx="1093216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3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33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33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33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33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chỗ</a:t>
            </a:r>
            <a:r>
              <a:rPr kumimoji="0" lang="en-US" sz="33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chấm</a:t>
            </a:r>
            <a:r>
              <a:rPr kumimoji="0" lang="en-US" sz="33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3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14 m 9 cm = … m là</a:t>
            </a:r>
            <a:r>
              <a:rPr kumimoji="0" lang="en-US" sz="33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Đ Ghé thăm Fb.com/nkpowerskills">
            <a:extLst>
              <a:ext uri="{FF2B5EF4-FFF2-40B4-BE49-F238E27FC236}">
                <a16:creationId xmlns:a16="http://schemas.microsoft.com/office/drawing/2014/main" id="{8DA716A9-58BE-4FE9-31D9-D8F3315D7BA0}"/>
              </a:ext>
            </a:extLst>
          </p:cNvPr>
          <p:cNvSpPr/>
          <p:nvPr/>
        </p:nvSpPr>
        <p:spPr>
          <a:xfrm>
            <a:off x="901319" y="2639106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kumimoji="0" lang="en-US" sz="32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14,09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4466262B-7785-9156-E7D2-38F43866A4ED}"/>
              </a:ext>
            </a:extLst>
          </p:cNvPr>
          <p:cNvSpPr/>
          <p:nvPr/>
        </p:nvSpPr>
        <p:spPr>
          <a:xfrm>
            <a:off x="6256817" y="404033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  <a:r>
              <a:rPr kumimoji="0" lang="en-US" sz="32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sz="3200" b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14,9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77F84BF-3829-C315-D30E-24EDFB885F3D}"/>
              </a:ext>
            </a:extLst>
          </p:cNvPr>
          <p:cNvSpPr/>
          <p:nvPr/>
        </p:nvSpPr>
        <p:spPr>
          <a:xfrm>
            <a:off x="892172" y="404033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en-US" sz="32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sz="3200" b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1,49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C4D159A6-9438-A228-BE56-328AC326F0F1}"/>
              </a:ext>
            </a:extLst>
          </p:cNvPr>
          <p:cNvSpPr/>
          <p:nvPr/>
        </p:nvSpPr>
        <p:spPr>
          <a:xfrm>
            <a:off x="6256817" y="2650989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en-US" sz="32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1,409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025F460F-655A-AD7F-AD83-9E34CAD58D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604" y="308014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AA1C3D60-2163-1E42-FBFE-11A0BA95B1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0507" y="444594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4DC0255C-DC7A-C5E1-38A5-A7BD8D1C93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4483" y="306597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B734FBA6-85E0-5AF8-0FFE-6EE6562866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636" y="4430427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1593077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9565DF9-C0F7-252F-D6F2-517D5026C908}"/>
              </a:ext>
            </a:extLst>
          </p:cNvPr>
          <p:cNvSpPr/>
          <p:nvPr/>
        </p:nvSpPr>
        <p:spPr>
          <a:xfrm>
            <a:off x="846599" y="792861"/>
            <a:ext cx="10500851" cy="106231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06 NK PowerSkills">
            <a:extLst>
              <a:ext uri="{FF2B5EF4-FFF2-40B4-BE49-F238E27FC236}">
                <a16:creationId xmlns:a16="http://schemas.microsoft.com/office/drawing/2014/main" id="{250B8069-232A-02B4-F5CA-8C0390B9419D}"/>
              </a:ext>
            </a:extLst>
          </p:cNvPr>
          <p:cNvSpPr txBox="1"/>
          <p:nvPr/>
        </p:nvSpPr>
        <p:spPr>
          <a:xfrm>
            <a:off x="1116609" y="1038742"/>
            <a:ext cx="10176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chấm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92 tạ 50 kg = … tạ là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Đ Ghé thăm Fb.com/nkpowerskills">
            <a:extLst>
              <a:ext uri="{FF2B5EF4-FFF2-40B4-BE49-F238E27FC236}">
                <a16:creationId xmlns:a16="http://schemas.microsoft.com/office/drawing/2014/main" id="{AB893B80-C5E6-778C-278D-9222DB6276E9}"/>
              </a:ext>
            </a:extLst>
          </p:cNvPr>
          <p:cNvSpPr/>
          <p:nvPr/>
        </p:nvSpPr>
        <p:spPr>
          <a:xfrm>
            <a:off x="6211921" y="2680497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en-US" sz="32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92,5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47430A19-3ABA-526D-9937-9D8040C52FED}"/>
              </a:ext>
            </a:extLst>
          </p:cNvPr>
          <p:cNvSpPr/>
          <p:nvPr/>
        </p:nvSpPr>
        <p:spPr>
          <a:xfrm>
            <a:off x="969161" y="4069846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en-US" sz="32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sz="3200" b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925,0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45B9BCBC-2AE2-BB31-C1DA-4D05ADDD5477}"/>
              </a:ext>
            </a:extLst>
          </p:cNvPr>
          <p:cNvSpPr/>
          <p:nvPr/>
        </p:nvSpPr>
        <p:spPr>
          <a:xfrm>
            <a:off x="6202774" y="4081729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  <a:r>
              <a:rPr kumimoji="0" lang="en-US" sz="32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9,25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11BEF39C-8875-C35A-5E4E-EC29BFA088E0}"/>
              </a:ext>
            </a:extLst>
          </p:cNvPr>
          <p:cNvSpPr/>
          <p:nvPr/>
        </p:nvSpPr>
        <p:spPr>
          <a:xfrm>
            <a:off x="969161" y="2680497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kumimoji="0" lang="en-US" sz="32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sz="3200" b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92,05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3095E48C-8C04-6AB9-97B1-A7F7EDF3B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3206" y="312154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B5292C7B-4632-C420-05E3-7752CFD95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851" y="447544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ED05D186-9D9C-3E9F-A1FD-B93A6AC3A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6827" y="309548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7607F8AA-69B2-A2CA-8B71-5D48F47562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3238" y="447181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6814654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9F30021-1184-E3BC-5B2B-8E74F7CDA371}"/>
              </a:ext>
            </a:extLst>
          </p:cNvPr>
          <p:cNvSpPr/>
          <p:nvPr/>
        </p:nvSpPr>
        <p:spPr>
          <a:xfrm>
            <a:off x="866389" y="995087"/>
            <a:ext cx="10500851" cy="106231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06 NK PowerSkills">
            <a:extLst>
              <a:ext uri="{FF2B5EF4-FFF2-40B4-BE49-F238E27FC236}">
                <a16:creationId xmlns:a16="http://schemas.microsoft.com/office/drawing/2014/main" id="{431B2910-A501-3DEA-00ED-3BA5228D2EF4}"/>
              </a:ext>
            </a:extLst>
          </p:cNvPr>
          <p:cNvSpPr txBox="1"/>
          <p:nvPr/>
        </p:nvSpPr>
        <p:spPr>
          <a:xfrm>
            <a:off x="866389" y="1270805"/>
            <a:ext cx="10176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chấm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37 l 6 ml 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</a:t>
            </a:r>
            <a:r>
              <a:rPr lang="en-US" sz="3200" b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... l </a:t>
            </a:r>
            <a:r>
              <a:rPr lang="en-US" sz="3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Đ Ghé thăm Fb.com/nkpowerskills">
            <a:extLst>
              <a:ext uri="{FF2B5EF4-FFF2-40B4-BE49-F238E27FC236}">
                <a16:creationId xmlns:a16="http://schemas.microsoft.com/office/drawing/2014/main" id="{F27AD2DD-AE35-6FC6-49AD-4532C7CD52C2}"/>
              </a:ext>
            </a:extLst>
          </p:cNvPr>
          <p:cNvSpPr/>
          <p:nvPr/>
        </p:nvSpPr>
        <p:spPr>
          <a:xfrm>
            <a:off x="6125962" y="292356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en-US" sz="32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37,00</a:t>
            </a:r>
            <a:r>
              <a:rPr lang="en-US" sz="3200" b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5367700D-A9EF-35B6-97E4-8C05AC746001}"/>
              </a:ext>
            </a:extLst>
          </p:cNvPr>
          <p:cNvSpPr/>
          <p:nvPr/>
        </p:nvSpPr>
        <p:spPr>
          <a:xfrm>
            <a:off x="883202" y="4312914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en-US" sz="32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37,06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4CA42E63-07F4-F672-8F8B-E58F9D9A568D}"/>
              </a:ext>
            </a:extLst>
          </p:cNvPr>
          <p:cNvSpPr/>
          <p:nvPr/>
        </p:nvSpPr>
        <p:spPr>
          <a:xfrm>
            <a:off x="6116815" y="4324797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  <a:r>
              <a:rPr kumimoji="0" lang="en-US" sz="32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376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72E57CF1-2368-1A9C-B23C-B98881986678}"/>
              </a:ext>
            </a:extLst>
          </p:cNvPr>
          <p:cNvSpPr/>
          <p:nvPr/>
        </p:nvSpPr>
        <p:spPr>
          <a:xfrm>
            <a:off x="883202" y="292356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kumimoji="0" lang="en-US" sz="32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sz="3200" b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37,6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F2BC9C5C-6AD1-871E-8D0E-77790C877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7247" y="336460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545F0F86-221D-A293-E4C0-3B2D1E067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6892" y="471851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9CFEA839-28C0-50E3-86EF-33EB890694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868" y="333854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13EB97C5-F3D7-1676-021A-2CB095383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7279" y="471488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4896853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29796AD-F3AE-50CC-EACC-82EF81DD85BF}"/>
              </a:ext>
            </a:extLst>
          </p:cNvPr>
          <p:cNvSpPr/>
          <p:nvPr/>
        </p:nvSpPr>
        <p:spPr>
          <a:xfrm>
            <a:off x="442762" y="121597"/>
            <a:ext cx="11482939" cy="126304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06 NK PowerSkills">
            <a:extLst>
              <a:ext uri="{FF2B5EF4-FFF2-40B4-BE49-F238E27FC236}">
                <a16:creationId xmlns:a16="http://schemas.microsoft.com/office/drawing/2014/main" id="{F8ABF801-E3D5-F294-C4CC-C833CB54E8D6}"/>
              </a:ext>
            </a:extLst>
          </p:cNvPr>
          <p:cNvSpPr txBox="1"/>
          <p:nvPr/>
        </p:nvSpPr>
        <p:spPr>
          <a:xfrm>
            <a:off x="671582" y="396810"/>
            <a:ext cx="108488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Chọn đáp án Sai?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Đ Ghé thăm Fb.com/nkpowerskills">
            <a:extLst>
              <a:ext uri="{FF2B5EF4-FFF2-40B4-BE49-F238E27FC236}">
                <a16:creationId xmlns:a16="http://schemas.microsoft.com/office/drawing/2014/main" id="{D085CB26-3AA9-FB07-B3EA-1BEE04AF453C}"/>
              </a:ext>
            </a:extLst>
          </p:cNvPr>
          <p:cNvSpPr/>
          <p:nvPr/>
        </p:nvSpPr>
        <p:spPr>
          <a:xfrm>
            <a:off x="1036011" y="385951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2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200" b="1" i="0" u="none" strike="noStrike" kern="1200" cap="none" spc="0" normalizeH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34 dm 1 cm = 34,1 cm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33270473-3E11-B869-F2BF-22FFF1FE4E58}"/>
              </a:ext>
            </a:extLst>
          </p:cNvPr>
          <p:cNvSpPr/>
          <p:nvPr/>
        </p:nvSpPr>
        <p:spPr>
          <a:xfrm>
            <a:off x="6350847" y="384898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200" b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435 cm = 43,5 dm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214CC1E3-150F-3ADD-3583-F3AE6D4B359B}"/>
              </a:ext>
            </a:extLst>
          </p:cNvPr>
          <p:cNvSpPr/>
          <p:nvPr/>
        </p:nvSpPr>
        <p:spPr>
          <a:xfrm>
            <a:off x="1013686" y="2471746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2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34 dm 1 cm = 34,1 dm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F7336B5C-F31E-F519-7F3B-2F880A4AA81F}"/>
              </a:ext>
            </a:extLst>
          </p:cNvPr>
          <p:cNvSpPr/>
          <p:nvPr/>
        </p:nvSpPr>
        <p:spPr>
          <a:xfrm>
            <a:off x="6350847" y="2459634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2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43 cm 5 mm = 43,5 cm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FCA2448A-8FFE-D6FE-FACA-C37027044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296" y="430055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B256B73B-46D4-62A3-7E61-A4855F7A64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4537" y="4254585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AE482EAF-FA11-28E4-AC3E-FE90B7C3D9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8513" y="2874617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00DDA065-9CC4-4557-ED9E-146CECABB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4150" y="2861835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5801936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">
            <a:hlinkClick r:id="" action="ppaction://media"/>
            <a:extLst>
              <a:ext uri="{FF2B5EF4-FFF2-40B4-BE49-F238E27FC236}">
                <a16:creationId xmlns:a16="http://schemas.microsoft.com/office/drawing/2014/main" id="{E7CD7F75-04D9-DC76-B9DA-FE14088B70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211471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672955-1E65-C931-E686-F53A73DAFE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4609" y="3918132"/>
            <a:ext cx="10515600" cy="1500187"/>
          </a:xfrm>
        </p:spPr>
        <p:txBody>
          <a:bodyPr/>
          <a:lstStyle/>
          <a:p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849CA5F-8FCB-FF42-BCD9-4CA684637A0C}"/>
              </a:ext>
            </a:extLst>
          </p:cNvPr>
          <p:cNvSpPr/>
          <p:nvPr/>
        </p:nvSpPr>
        <p:spPr>
          <a:xfrm>
            <a:off x="907062" y="905734"/>
            <a:ext cx="10500851" cy="95291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06 NK PowerSkills">
            <a:extLst>
              <a:ext uri="{FF2B5EF4-FFF2-40B4-BE49-F238E27FC236}">
                <a16:creationId xmlns:a16="http://schemas.microsoft.com/office/drawing/2014/main" id="{631ADA37-80E3-3C5D-8A27-FF20C3D7D840}"/>
              </a:ext>
            </a:extLst>
          </p:cNvPr>
          <p:cNvSpPr txBox="1"/>
          <p:nvPr/>
        </p:nvSpPr>
        <p:spPr>
          <a:xfrm>
            <a:off x="884285" y="881033"/>
            <a:ext cx="101763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latin typeface="Cambria" panose="02040503050406030204" pitchFamily="18" charset="0"/>
                <a:ea typeface="Cambria" panose="02040503050406030204" pitchFamily="18" charset="0"/>
              </a:rPr>
              <a:t>Số?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 </a:t>
            </a:r>
            <a:r>
              <a:rPr lang="en-US" sz="3200" b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</a:t>
            </a:r>
            <a:r>
              <a:rPr kumimoji="0" lang="en-US" sz="32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 &gt; 0,898 l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Đ Ghé thăm Fb.com/nkpowerskills">
            <a:extLst>
              <a:ext uri="{FF2B5EF4-FFF2-40B4-BE49-F238E27FC236}">
                <a16:creationId xmlns:a16="http://schemas.microsoft.com/office/drawing/2014/main" id="{87A883C1-AFC4-2FE2-040B-DE331F472C70}"/>
              </a:ext>
            </a:extLst>
          </p:cNvPr>
          <p:cNvSpPr/>
          <p:nvPr/>
        </p:nvSpPr>
        <p:spPr>
          <a:xfrm>
            <a:off x="6234240" y="383873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  <a:r>
              <a:rPr kumimoji="0" lang="en-US" sz="32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sz="3200" b="1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899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E4C75337-AE42-96B9-1F4D-836CAEA79FDF}"/>
              </a:ext>
            </a:extLst>
          </p:cNvPr>
          <p:cNvSpPr/>
          <p:nvPr/>
        </p:nvSpPr>
        <p:spPr>
          <a:xfrm>
            <a:off x="863214" y="245422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>
              <a:defRPr/>
            </a:pPr>
            <a:r>
              <a:rPr kumimoji="0" lang="en-US" sz="32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</a:t>
            </a:r>
            <a:r>
              <a:rPr kumimoji="0" lang="en-US" sz="3200" b="1" i="0" u="none" strike="noStrike" kern="1200" cap="none" spc="0" normalizeH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896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06693362-0528-6B58-FEB7-0E007E1C0C36}"/>
              </a:ext>
            </a:extLst>
          </p:cNvPr>
          <p:cNvSpPr/>
          <p:nvPr/>
        </p:nvSpPr>
        <p:spPr>
          <a:xfrm>
            <a:off x="863214" y="383873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>
              <a:defRPr/>
            </a:pPr>
            <a:r>
              <a:rPr kumimoji="0" lang="en-US" sz="32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</a:t>
            </a:r>
            <a:r>
              <a:rPr kumimoji="0" lang="en-US" sz="3200" b="1" i="0" u="none" strike="noStrike" kern="1200" cap="none" spc="0" normalizeH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897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8A506149-3F2C-2ABE-4CB3-1A5EF2CC9CF2}"/>
              </a:ext>
            </a:extLst>
          </p:cNvPr>
          <p:cNvSpPr/>
          <p:nvPr/>
        </p:nvSpPr>
        <p:spPr>
          <a:xfrm>
            <a:off x="6227859" y="2449384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898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1C6901D5-761F-C5B1-E846-5F412AD04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7835" y="285982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BE1D4CC6-D121-67D7-A8D7-6D841F411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904" y="285982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AF429ED5-402D-E753-CC00-E32101F622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1403" y="419176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0B02D0F3-710B-5E9B-2CFC-58D0423FB4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3678" y="422882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2537578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779229" y="775152"/>
            <a:ext cx="10420350" cy="5480049"/>
            <a:chOff x="781050" y="749301"/>
            <a:chExt cx="10420350" cy="5480049"/>
          </a:xfrm>
        </p:grpSpPr>
        <p:sp>
          <p:nvSpPr>
            <p:cNvPr id="23" name="圆角矩形 22"/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885371" y="851805"/>
              <a:ext cx="10218058" cy="524419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E35F5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755422" y="3089274"/>
            <a:ext cx="12934954" cy="4972050"/>
            <a:chOff x="-371477" y="3244397"/>
            <a:chExt cx="12934954" cy="497205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01" t="7619" r="16012" b="5381"/>
            <a:stretch/>
          </p:blipFill>
          <p:spPr>
            <a:xfrm>
              <a:off x="8943977" y="3244397"/>
              <a:ext cx="3619500" cy="497205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13" t="13619" r="31488" b="26302"/>
            <a:stretch/>
          </p:blipFill>
          <p:spPr>
            <a:xfrm>
              <a:off x="2713263" y="3853542"/>
              <a:ext cx="4132943" cy="343353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81" t="13778" r="42024" b="12064"/>
            <a:stretch/>
          </p:blipFill>
          <p:spPr>
            <a:xfrm>
              <a:off x="-371477" y="3611336"/>
              <a:ext cx="3730171" cy="4238171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76" t="20222" r="23690" b="27206"/>
            <a:stretch/>
          </p:blipFill>
          <p:spPr>
            <a:xfrm>
              <a:off x="6579053" y="4096202"/>
              <a:ext cx="2844801" cy="3004457"/>
            </a:xfrm>
            <a:prstGeom prst="rect">
              <a:avLst/>
            </a:prstGeom>
          </p:spPr>
        </p:pic>
      </p:grpSp>
      <p:grpSp>
        <p:nvGrpSpPr>
          <p:cNvPr id="16" name="组合 15"/>
          <p:cNvGrpSpPr/>
          <p:nvPr/>
        </p:nvGrpSpPr>
        <p:grpSpPr>
          <a:xfrm>
            <a:off x="-3107360" y="-3181350"/>
            <a:ext cx="18394252" cy="13220700"/>
            <a:chOff x="-3107360" y="-3181350"/>
            <a:chExt cx="18394252" cy="13220700"/>
          </a:xfrm>
          <a:solidFill>
            <a:srgbClr val="F4F4F4"/>
          </a:solidFill>
        </p:grpSpPr>
        <p:sp>
          <p:nvSpPr>
            <p:cNvPr id="17" name="矩形 16"/>
            <p:cNvSpPr/>
            <p:nvPr/>
          </p:nvSpPr>
          <p:spPr>
            <a:xfrm>
              <a:off x="-3107360" y="-318135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-3107360" y="685800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-3107360" y="-1799303"/>
              <a:ext cx="18394252" cy="10452508"/>
              <a:chOff x="-3107360" y="-3118504"/>
              <a:chExt cx="18394252" cy="11771709"/>
            </a:xfrm>
            <a:grpFill/>
          </p:grpSpPr>
          <p:sp>
            <p:nvSpPr>
              <p:cNvPr id="20" name="矩形 19"/>
              <p:cNvSpPr/>
              <p:nvPr/>
            </p:nvSpPr>
            <p:spPr>
              <a:xfrm>
                <a:off x="-3107360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12189463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</p:grp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3057" cy="206672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22F87CB-DD99-7147-61F1-EBC5090FFF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79148" y="682567"/>
            <a:ext cx="9065538" cy="427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9547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1263441" y="620509"/>
            <a:ext cx="9353487" cy="3860129"/>
            <a:chOff x="781050" y="749301"/>
            <a:chExt cx="10420350" cy="5480049"/>
          </a:xfrm>
        </p:grpSpPr>
        <p:sp>
          <p:nvSpPr>
            <p:cNvPr id="23" name="圆角矩形 22"/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885371" y="851805"/>
              <a:ext cx="10218058" cy="524419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E35F5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370949" y="3181350"/>
            <a:ext cx="12934954" cy="4972050"/>
            <a:chOff x="-371477" y="3244397"/>
            <a:chExt cx="12934954" cy="497205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01" t="7619" r="16012" b="5381"/>
            <a:stretch/>
          </p:blipFill>
          <p:spPr>
            <a:xfrm>
              <a:off x="8943977" y="3244397"/>
              <a:ext cx="3619500" cy="497205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13" t="13619" r="31488" b="26302"/>
            <a:stretch/>
          </p:blipFill>
          <p:spPr>
            <a:xfrm>
              <a:off x="2713263" y="3853542"/>
              <a:ext cx="4132943" cy="343353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81" t="13778" r="42024" b="12064"/>
            <a:stretch/>
          </p:blipFill>
          <p:spPr>
            <a:xfrm>
              <a:off x="-371477" y="3611336"/>
              <a:ext cx="3730171" cy="4238171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76" t="20222" r="23690" b="27206"/>
            <a:stretch/>
          </p:blipFill>
          <p:spPr>
            <a:xfrm>
              <a:off x="6579053" y="4096202"/>
              <a:ext cx="2844801" cy="3004457"/>
            </a:xfrm>
            <a:prstGeom prst="rect">
              <a:avLst/>
            </a:prstGeom>
          </p:spPr>
        </p:pic>
      </p:grp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7"/>
          <a:srcRect r="52072"/>
          <a:stretch/>
        </p:blipFill>
        <p:spPr>
          <a:xfrm>
            <a:off x="1" y="-41809"/>
            <a:ext cx="5843848" cy="2066723"/>
          </a:xfrm>
          <a:prstGeom prst="rect">
            <a:avLst/>
          </a:prstGeom>
        </p:spPr>
      </p:pic>
      <p:pic>
        <p:nvPicPr>
          <p:cNvPr id="31" name="Picture 30" descr="Logo, company name&#10;&#10;Description automatically generated">
            <a:extLst>
              <a:ext uri="{FF2B5EF4-FFF2-40B4-BE49-F238E27FC236}">
                <a16:creationId xmlns:a16="http://schemas.microsoft.com/office/drawing/2014/main" id="{DAB97DCF-F264-03AD-AF46-AC34828DEE5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825" y="-110868"/>
            <a:ext cx="1517136" cy="151713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D3C7499-E323-4239-81DE-C3179D0CAD01}"/>
              </a:ext>
            </a:extLst>
          </p:cNvPr>
          <p:cNvSpPr txBox="1"/>
          <p:nvPr/>
        </p:nvSpPr>
        <p:spPr>
          <a:xfrm>
            <a:off x="1977518" y="1020704"/>
            <a:ext cx="773266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>
                <a:solidFill>
                  <a:srgbClr val="EC7837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 con đã đ</a:t>
            </a:r>
            <a:r>
              <a:rPr lang="vi-VN" sz="3500" b="1">
                <a:solidFill>
                  <a:srgbClr val="EC7837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ược</a:t>
            </a:r>
            <a:r>
              <a:rPr lang="en-US" sz="3500" b="1">
                <a:solidFill>
                  <a:srgbClr val="EC7837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học đổi những đ</a:t>
            </a:r>
            <a:r>
              <a:rPr lang="vi-VN" sz="3500" b="1">
                <a:solidFill>
                  <a:srgbClr val="EC7837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ơ</a:t>
            </a:r>
            <a:r>
              <a:rPr lang="en-US" sz="3500" b="1">
                <a:solidFill>
                  <a:srgbClr val="EC7837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 vị đo nào ra số thập phân 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A432998-0832-4140-8AD8-85FC47785FD9}"/>
              </a:ext>
            </a:extLst>
          </p:cNvPr>
          <p:cNvSpPr txBox="1"/>
          <p:nvPr/>
        </p:nvSpPr>
        <p:spPr>
          <a:xfrm>
            <a:off x="1713675" y="2132537"/>
            <a:ext cx="84551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ctr">
              <a:buAutoNum type="arabicPeriod"/>
            </a:pPr>
            <a:r>
              <a:rPr lang="en-US" sz="3200" b="1">
                <a:solidFill>
                  <a:srgbClr val="573C8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Đổi đ</a:t>
            </a:r>
            <a:r>
              <a:rPr lang="vi-VN" sz="3200" b="1">
                <a:solidFill>
                  <a:srgbClr val="573C8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ơ</a:t>
            </a:r>
            <a:r>
              <a:rPr lang="en-US" sz="3200" b="1">
                <a:solidFill>
                  <a:srgbClr val="573C8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 vị đo độ dài ra số thập phân</a:t>
            </a:r>
          </a:p>
          <a:p>
            <a:pPr marL="514350" indent="-514350" algn="ctr">
              <a:buFontTx/>
              <a:buAutoNum type="arabicPeriod"/>
            </a:pPr>
            <a:r>
              <a:rPr lang="en-US" sz="3200" b="1">
                <a:solidFill>
                  <a:srgbClr val="573C8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Đổi đ</a:t>
            </a:r>
            <a:r>
              <a:rPr lang="vi-VN" sz="3200" b="1">
                <a:solidFill>
                  <a:srgbClr val="573C8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ơ</a:t>
            </a:r>
            <a:r>
              <a:rPr lang="en-US" sz="3200" b="1">
                <a:solidFill>
                  <a:srgbClr val="573C8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 vị đo khối l</a:t>
            </a:r>
            <a:r>
              <a:rPr lang="vi-VN" sz="3200" b="1">
                <a:solidFill>
                  <a:srgbClr val="573C8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ượng</a:t>
            </a:r>
            <a:r>
              <a:rPr lang="en-US" sz="3200" b="1">
                <a:solidFill>
                  <a:srgbClr val="573C8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ra số thập phân</a:t>
            </a:r>
          </a:p>
          <a:p>
            <a:pPr marL="514350" indent="-514350" algn="ctr">
              <a:buFontTx/>
              <a:buAutoNum type="arabicPeriod"/>
            </a:pPr>
            <a:r>
              <a:rPr lang="en-US" sz="3200" b="1">
                <a:solidFill>
                  <a:srgbClr val="573C8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Đổi đ</a:t>
            </a:r>
            <a:r>
              <a:rPr lang="vi-VN" sz="3200" b="1">
                <a:solidFill>
                  <a:srgbClr val="573C8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ơ</a:t>
            </a:r>
            <a:r>
              <a:rPr lang="en-US" sz="3200" b="1">
                <a:solidFill>
                  <a:srgbClr val="573C8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 vị đo diện tích ra số thập phân</a:t>
            </a:r>
          </a:p>
        </p:txBody>
      </p:sp>
    </p:spTree>
    <p:extLst>
      <p:ext uri="{BB962C8B-B14F-4D97-AF65-F5344CB8AC3E}">
        <p14:creationId xmlns:p14="http://schemas.microsoft.com/office/powerpoint/2010/main" val="17846290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1263441" y="620509"/>
            <a:ext cx="9353487" cy="3860129"/>
            <a:chOff x="781050" y="749301"/>
            <a:chExt cx="10420350" cy="5480049"/>
          </a:xfrm>
        </p:grpSpPr>
        <p:sp>
          <p:nvSpPr>
            <p:cNvPr id="23" name="圆角矩形 22"/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885371" y="851805"/>
              <a:ext cx="10218058" cy="524419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E35F5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370949" y="3181350"/>
            <a:ext cx="12934954" cy="4972050"/>
            <a:chOff x="-371477" y="3244397"/>
            <a:chExt cx="12934954" cy="497205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01" t="7619" r="16012" b="5381"/>
            <a:stretch/>
          </p:blipFill>
          <p:spPr>
            <a:xfrm>
              <a:off x="8943977" y="3244397"/>
              <a:ext cx="3619500" cy="497205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13" t="13619" r="31488" b="26302"/>
            <a:stretch/>
          </p:blipFill>
          <p:spPr>
            <a:xfrm>
              <a:off x="2713263" y="3853542"/>
              <a:ext cx="4132943" cy="343353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81" t="13778" r="42024" b="12064"/>
            <a:stretch/>
          </p:blipFill>
          <p:spPr>
            <a:xfrm>
              <a:off x="-371477" y="3611336"/>
              <a:ext cx="3730171" cy="4238171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76" t="20222" r="23690" b="27206"/>
            <a:stretch/>
          </p:blipFill>
          <p:spPr>
            <a:xfrm>
              <a:off x="6579053" y="4096202"/>
              <a:ext cx="2844801" cy="3004457"/>
            </a:xfrm>
            <a:prstGeom prst="rect">
              <a:avLst/>
            </a:prstGeom>
          </p:spPr>
        </p:pic>
      </p:grp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7"/>
          <a:srcRect r="52072"/>
          <a:stretch/>
        </p:blipFill>
        <p:spPr>
          <a:xfrm>
            <a:off x="1" y="-41809"/>
            <a:ext cx="5843848" cy="2066723"/>
          </a:xfrm>
          <a:prstGeom prst="rect">
            <a:avLst/>
          </a:prstGeom>
        </p:spPr>
      </p:pic>
      <p:pic>
        <p:nvPicPr>
          <p:cNvPr id="31" name="Picture 30" descr="Logo, company name&#10;&#10;Description automatically generated">
            <a:extLst>
              <a:ext uri="{FF2B5EF4-FFF2-40B4-BE49-F238E27FC236}">
                <a16:creationId xmlns:a16="http://schemas.microsoft.com/office/drawing/2014/main" id="{DAB97DCF-F264-03AD-AF46-AC34828DEE5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825" y="-110868"/>
            <a:ext cx="1517136" cy="151713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D3C7499-E323-4239-81DE-C3179D0CAD01}"/>
              </a:ext>
            </a:extLst>
          </p:cNvPr>
          <p:cNvSpPr txBox="1"/>
          <p:nvPr/>
        </p:nvSpPr>
        <p:spPr>
          <a:xfrm>
            <a:off x="2063580" y="1357307"/>
            <a:ext cx="806484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>
                <a:solidFill>
                  <a:srgbClr val="EC7837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Mỗi đ</a:t>
            </a:r>
            <a:r>
              <a:rPr lang="vi-VN" sz="3500" b="1">
                <a:solidFill>
                  <a:srgbClr val="EC7837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ơ</a:t>
            </a:r>
            <a:r>
              <a:rPr lang="en-US" sz="3500" b="1">
                <a:solidFill>
                  <a:srgbClr val="EC7837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 vị đo độ dài h</a:t>
            </a:r>
            <a:r>
              <a:rPr lang="vi-VN" sz="3500" b="1">
                <a:solidFill>
                  <a:srgbClr val="EC7837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ơ</a:t>
            </a:r>
            <a:r>
              <a:rPr lang="en-US" sz="3500" b="1">
                <a:solidFill>
                  <a:srgbClr val="EC7837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 (kém) nhau bao nhiêu lần?</a:t>
            </a:r>
          </a:p>
          <a:p>
            <a:r>
              <a:rPr lang="en-US" sz="3500" b="1">
                <a:solidFill>
                  <a:srgbClr val="EC7837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Muốn đổi đ</a:t>
            </a:r>
            <a:r>
              <a:rPr lang="vi-VN" sz="3500" b="1">
                <a:solidFill>
                  <a:srgbClr val="EC7837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ơ</a:t>
            </a:r>
            <a:r>
              <a:rPr lang="en-US" sz="3500" b="1">
                <a:solidFill>
                  <a:srgbClr val="EC7837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 vị đo độ dài ra số thập phân ta làm thế nào?</a:t>
            </a:r>
          </a:p>
        </p:txBody>
      </p:sp>
    </p:spTree>
    <p:extLst>
      <p:ext uri="{BB962C8B-B14F-4D97-AF65-F5344CB8AC3E}">
        <p14:creationId xmlns:p14="http://schemas.microsoft.com/office/powerpoint/2010/main" val="17822210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1263441" y="620509"/>
            <a:ext cx="9353487" cy="3860129"/>
            <a:chOff x="781050" y="749301"/>
            <a:chExt cx="10420350" cy="5480049"/>
          </a:xfrm>
        </p:grpSpPr>
        <p:sp>
          <p:nvSpPr>
            <p:cNvPr id="23" name="圆角矩形 22"/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885371" y="851805"/>
              <a:ext cx="10218058" cy="524419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E35F5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370949" y="3181350"/>
            <a:ext cx="12934954" cy="4972050"/>
            <a:chOff x="-371477" y="3244397"/>
            <a:chExt cx="12934954" cy="497205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01" t="7619" r="16012" b="5381"/>
            <a:stretch/>
          </p:blipFill>
          <p:spPr>
            <a:xfrm>
              <a:off x="8943977" y="3244397"/>
              <a:ext cx="3619500" cy="497205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13" t="13619" r="31488" b="26302"/>
            <a:stretch/>
          </p:blipFill>
          <p:spPr>
            <a:xfrm>
              <a:off x="2713263" y="3853542"/>
              <a:ext cx="4132943" cy="343353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81" t="13778" r="42024" b="12064"/>
            <a:stretch/>
          </p:blipFill>
          <p:spPr>
            <a:xfrm>
              <a:off x="-371477" y="3611336"/>
              <a:ext cx="3730171" cy="4238171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76" t="20222" r="23690" b="27206"/>
            <a:stretch/>
          </p:blipFill>
          <p:spPr>
            <a:xfrm>
              <a:off x="6579053" y="4096202"/>
              <a:ext cx="2844801" cy="3004457"/>
            </a:xfrm>
            <a:prstGeom prst="rect">
              <a:avLst/>
            </a:prstGeom>
          </p:spPr>
        </p:pic>
      </p:grp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7"/>
          <a:srcRect r="52072"/>
          <a:stretch/>
        </p:blipFill>
        <p:spPr>
          <a:xfrm>
            <a:off x="1" y="-41809"/>
            <a:ext cx="5843848" cy="2066723"/>
          </a:xfrm>
          <a:prstGeom prst="rect">
            <a:avLst/>
          </a:prstGeom>
        </p:spPr>
      </p:pic>
      <p:pic>
        <p:nvPicPr>
          <p:cNvPr id="31" name="Picture 30" descr="Logo, company name&#10;&#10;Description automatically generated">
            <a:extLst>
              <a:ext uri="{FF2B5EF4-FFF2-40B4-BE49-F238E27FC236}">
                <a16:creationId xmlns:a16="http://schemas.microsoft.com/office/drawing/2014/main" id="{DAB97DCF-F264-03AD-AF46-AC34828DEE5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825" y="-110868"/>
            <a:ext cx="1517136" cy="151713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D3C7499-E323-4239-81DE-C3179D0CAD01}"/>
              </a:ext>
            </a:extLst>
          </p:cNvPr>
          <p:cNvSpPr txBox="1"/>
          <p:nvPr/>
        </p:nvSpPr>
        <p:spPr>
          <a:xfrm>
            <a:off x="2063580" y="1357307"/>
            <a:ext cx="806484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>
                <a:solidFill>
                  <a:srgbClr val="EC7837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Mỗi đ</a:t>
            </a:r>
            <a:r>
              <a:rPr lang="vi-VN" sz="3500" b="1">
                <a:solidFill>
                  <a:srgbClr val="EC7837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ơ</a:t>
            </a:r>
            <a:r>
              <a:rPr lang="en-US" sz="3500" b="1">
                <a:solidFill>
                  <a:srgbClr val="EC7837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 vị đo khối l</a:t>
            </a:r>
            <a:r>
              <a:rPr lang="vi-VN" sz="3500" b="1">
                <a:solidFill>
                  <a:srgbClr val="EC7837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ượng</a:t>
            </a:r>
            <a:r>
              <a:rPr lang="en-US" sz="3500" b="1">
                <a:solidFill>
                  <a:srgbClr val="EC7837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</a:t>
            </a:r>
            <a:r>
              <a:rPr lang="vi-VN" sz="3500" b="1">
                <a:solidFill>
                  <a:srgbClr val="EC7837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ơ</a:t>
            </a:r>
            <a:r>
              <a:rPr lang="en-US" sz="3500" b="1">
                <a:solidFill>
                  <a:srgbClr val="EC7837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 (kém) nhau bao nhiêu lần?</a:t>
            </a:r>
          </a:p>
          <a:p>
            <a:r>
              <a:rPr lang="en-US" sz="3500" b="1">
                <a:solidFill>
                  <a:srgbClr val="EC7837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Muốn đổi đ</a:t>
            </a:r>
            <a:r>
              <a:rPr lang="vi-VN" sz="3500" b="1">
                <a:solidFill>
                  <a:srgbClr val="EC7837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ơ</a:t>
            </a:r>
            <a:r>
              <a:rPr lang="en-US" sz="3500" b="1">
                <a:solidFill>
                  <a:srgbClr val="EC7837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 vị đo khối l</a:t>
            </a:r>
            <a:r>
              <a:rPr lang="vi-VN" sz="3500" b="1">
                <a:solidFill>
                  <a:srgbClr val="EC7837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ượng</a:t>
            </a:r>
            <a:r>
              <a:rPr lang="en-US" sz="3500" b="1">
                <a:solidFill>
                  <a:srgbClr val="EC7837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ra số thập phân ta làm thế nào?</a:t>
            </a:r>
          </a:p>
        </p:txBody>
      </p:sp>
    </p:spTree>
    <p:extLst>
      <p:ext uri="{BB962C8B-B14F-4D97-AF65-F5344CB8AC3E}">
        <p14:creationId xmlns:p14="http://schemas.microsoft.com/office/powerpoint/2010/main" val="31695523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1263441" y="620509"/>
            <a:ext cx="9353487" cy="3860129"/>
            <a:chOff x="781050" y="749301"/>
            <a:chExt cx="10420350" cy="5480049"/>
          </a:xfrm>
        </p:grpSpPr>
        <p:sp>
          <p:nvSpPr>
            <p:cNvPr id="23" name="圆角矩形 22"/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885371" y="851805"/>
              <a:ext cx="10218058" cy="524419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E35F5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370949" y="3181350"/>
            <a:ext cx="12934954" cy="4972050"/>
            <a:chOff x="-371477" y="3244397"/>
            <a:chExt cx="12934954" cy="497205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01" t="7619" r="16012" b="5381"/>
            <a:stretch/>
          </p:blipFill>
          <p:spPr>
            <a:xfrm>
              <a:off x="8943977" y="3244397"/>
              <a:ext cx="3619500" cy="497205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13" t="13619" r="31488" b="26302"/>
            <a:stretch/>
          </p:blipFill>
          <p:spPr>
            <a:xfrm>
              <a:off x="2713263" y="3853542"/>
              <a:ext cx="4132943" cy="343353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81" t="13778" r="42024" b="12064"/>
            <a:stretch/>
          </p:blipFill>
          <p:spPr>
            <a:xfrm>
              <a:off x="-371477" y="3611336"/>
              <a:ext cx="3730171" cy="4238171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76" t="20222" r="23690" b="27206"/>
            <a:stretch/>
          </p:blipFill>
          <p:spPr>
            <a:xfrm>
              <a:off x="6579053" y="4096202"/>
              <a:ext cx="2844801" cy="3004457"/>
            </a:xfrm>
            <a:prstGeom prst="rect">
              <a:avLst/>
            </a:prstGeom>
          </p:spPr>
        </p:pic>
      </p:grp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7"/>
          <a:srcRect r="52072"/>
          <a:stretch/>
        </p:blipFill>
        <p:spPr>
          <a:xfrm>
            <a:off x="1" y="-41809"/>
            <a:ext cx="5843848" cy="2066723"/>
          </a:xfrm>
          <a:prstGeom prst="rect">
            <a:avLst/>
          </a:prstGeom>
        </p:spPr>
      </p:pic>
      <p:pic>
        <p:nvPicPr>
          <p:cNvPr id="31" name="Picture 30" descr="Logo, company name&#10;&#10;Description automatically generated">
            <a:extLst>
              <a:ext uri="{FF2B5EF4-FFF2-40B4-BE49-F238E27FC236}">
                <a16:creationId xmlns:a16="http://schemas.microsoft.com/office/drawing/2014/main" id="{DAB97DCF-F264-03AD-AF46-AC34828DEE5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825" y="-110868"/>
            <a:ext cx="1517136" cy="151713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D3C7499-E323-4239-81DE-C3179D0CAD01}"/>
              </a:ext>
            </a:extLst>
          </p:cNvPr>
          <p:cNvSpPr txBox="1"/>
          <p:nvPr/>
        </p:nvSpPr>
        <p:spPr>
          <a:xfrm>
            <a:off x="2063580" y="1357307"/>
            <a:ext cx="806484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>
                <a:solidFill>
                  <a:srgbClr val="EC7837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Mỗi đ</a:t>
            </a:r>
            <a:r>
              <a:rPr lang="vi-VN" sz="3500" b="1">
                <a:solidFill>
                  <a:srgbClr val="EC7837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ơ</a:t>
            </a:r>
            <a:r>
              <a:rPr lang="en-US" sz="3500" b="1">
                <a:solidFill>
                  <a:srgbClr val="EC7837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 vị đo diện tích h</a:t>
            </a:r>
            <a:r>
              <a:rPr lang="vi-VN" sz="3500" b="1">
                <a:solidFill>
                  <a:srgbClr val="EC7837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ơ</a:t>
            </a:r>
            <a:r>
              <a:rPr lang="en-US" sz="3500" b="1">
                <a:solidFill>
                  <a:srgbClr val="EC7837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 (kém) nhau bao nhiêu lần?</a:t>
            </a:r>
          </a:p>
          <a:p>
            <a:r>
              <a:rPr lang="en-US" sz="3500" b="1">
                <a:solidFill>
                  <a:srgbClr val="EC7837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Muốn đổi đ</a:t>
            </a:r>
            <a:r>
              <a:rPr lang="vi-VN" sz="3500" b="1">
                <a:solidFill>
                  <a:srgbClr val="EC7837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ơ</a:t>
            </a:r>
            <a:r>
              <a:rPr lang="en-US" sz="3500" b="1">
                <a:solidFill>
                  <a:srgbClr val="EC7837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 vị đo diện tích ra số thập phân ta làm thế nào?</a:t>
            </a:r>
          </a:p>
        </p:txBody>
      </p:sp>
    </p:spTree>
    <p:extLst>
      <p:ext uri="{BB962C8B-B14F-4D97-AF65-F5344CB8AC3E}">
        <p14:creationId xmlns:p14="http://schemas.microsoft.com/office/powerpoint/2010/main" val="21195753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1263441" y="620509"/>
            <a:ext cx="9353487" cy="3860129"/>
            <a:chOff x="781050" y="749301"/>
            <a:chExt cx="10420350" cy="5480049"/>
          </a:xfrm>
        </p:grpSpPr>
        <p:sp>
          <p:nvSpPr>
            <p:cNvPr id="23" name="圆角矩形 22"/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885371" y="851805"/>
              <a:ext cx="10218058" cy="524419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E35F5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370949" y="3181350"/>
            <a:ext cx="12934954" cy="4972050"/>
            <a:chOff x="-371477" y="3244397"/>
            <a:chExt cx="12934954" cy="497205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01" t="7619" r="16012" b="5381"/>
            <a:stretch/>
          </p:blipFill>
          <p:spPr>
            <a:xfrm>
              <a:off x="8943977" y="3244397"/>
              <a:ext cx="3619500" cy="497205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13" t="13619" r="31488" b="26302"/>
            <a:stretch/>
          </p:blipFill>
          <p:spPr>
            <a:xfrm>
              <a:off x="2713263" y="3853542"/>
              <a:ext cx="4132943" cy="343353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81" t="13778" r="42024" b="12064"/>
            <a:stretch/>
          </p:blipFill>
          <p:spPr>
            <a:xfrm>
              <a:off x="-371477" y="3611336"/>
              <a:ext cx="3730171" cy="4238171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76" t="20222" r="23690" b="27206"/>
            <a:stretch/>
          </p:blipFill>
          <p:spPr>
            <a:xfrm>
              <a:off x="6579053" y="4096202"/>
              <a:ext cx="2844801" cy="3004457"/>
            </a:xfrm>
            <a:prstGeom prst="rect">
              <a:avLst/>
            </a:prstGeom>
          </p:spPr>
        </p:pic>
      </p:grp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7"/>
          <a:srcRect r="52072"/>
          <a:stretch/>
        </p:blipFill>
        <p:spPr>
          <a:xfrm>
            <a:off x="1" y="-41809"/>
            <a:ext cx="5843848" cy="2066723"/>
          </a:xfrm>
          <a:prstGeom prst="rect">
            <a:avLst/>
          </a:prstGeom>
        </p:spPr>
      </p:pic>
      <p:pic>
        <p:nvPicPr>
          <p:cNvPr id="31" name="Picture 30" descr="Logo, company name&#10;&#10;Description automatically generated">
            <a:extLst>
              <a:ext uri="{FF2B5EF4-FFF2-40B4-BE49-F238E27FC236}">
                <a16:creationId xmlns:a16="http://schemas.microsoft.com/office/drawing/2014/main" id="{DAB97DCF-F264-03AD-AF46-AC34828DEE5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825" y="-110868"/>
            <a:ext cx="1517136" cy="15171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CC18794-43E2-64FE-783E-B5E2C2A4968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21948" y="379801"/>
            <a:ext cx="2314575" cy="105449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AA8E1C4-01E0-DE56-D3A0-D17C842C835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60196" y="1797270"/>
            <a:ext cx="7123313" cy="26696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BD260E9-5A37-0F24-CEAC-2F2FC56ED3B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11411" y="1119298"/>
            <a:ext cx="320677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6267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5"/>
          <a:srcRect r="22218"/>
          <a:stretch/>
        </p:blipFill>
        <p:spPr>
          <a:xfrm>
            <a:off x="-6625" y="3776827"/>
            <a:ext cx="12186157" cy="308117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3525" y="0"/>
            <a:ext cx="12193057" cy="206672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7" t="17936" r="52339" b="35612"/>
          <a:stretch/>
        </p:blipFill>
        <p:spPr>
          <a:xfrm>
            <a:off x="8819231" y="3826314"/>
            <a:ext cx="2863259" cy="3031686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C6B5EF91-C1B7-4192-AEF9-C3E43784415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495" y="-792906"/>
            <a:ext cx="8634365" cy="8417882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01" t="7619" r="16012" b="5381"/>
          <a:stretch/>
        </p:blipFill>
        <p:spPr>
          <a:xfrm flipH="1">
            <a:off x="-783443" y="2856132"/>
            <a:ext cx="3619500" cy="4972050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-3107360" y="-3181350"/>
            <a:ext cx="18394252" cy="13220700"/>
            <a:chOff x="-3107360" y="-3181350"/>
            <a:chExt cx="18394252" cy="13220700"/>
          </a:xfrm>
          <a:solidFill>
            <a:srgbClr val="F4F4F4"/>
          </a:solidFill>
        </p:grpSpPr>
        <p:sp>
          <p:nvSpPr>
            <p:cNvPr id="17" name="矩形 16"/>
            <p:cNvSpPr/>
            <p:nvPr/>
          </p:nvSpPr>
          <p:spPr>
            <a:xfrm>
              <a:off x="-3107360" y="-318135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-3107360" y="685800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-3107360" y="-1799303"/>
              <a:ext cx="18394252" cy="10452508"/>
              <a:chOff x="-3107360" y="-3118504"/>
              <a:chExt cx="18394252" cy="11771709"/>
            </a:xfrm>
            <a:grpFill/>
          </p:grpSpPr>
          <p:sp>
            <p:nvSpPr>
              <p:cNvPr id="20" name="矩形 19"/>
              <p:cNvSpPr/>
              <p:nvPr/>
            </p:nvSpPr>
            <p:spPr>
              <a:xfrm>
                <a:off x="-3107360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12189463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</p:grpSp>
      </p:grpSp>
      <p:grpSp>
        <p:nvGrpSpPr>
          <p:cNvPr id="23" name="组合 12">
            <a:extLst>
              <a:ext uri="{FF2B5EF4-FFF2-40B4-BE49-F238E27FC236}">
                <a16:creationId xmlns:a16="http://schemas.microsoft.com/office/drawing/2014/main" id="{07B644BF-E6DC-1B8C-9EEF-47CA2ABF1A3E}"/>
              </a:ext>
            </a:extLst>
          </p:cNvPr>
          <p:cNvGrpSpPr/>
          <p:nvPr/>
        </p:nvGrpSpPr>
        <p:grpSpPr>
          <a:xfrm>
            <a:off x="2862315" y="1260985"/>
            <a:ext cx="5279890" cy="3640376"/>
            <a:chOff x="2041208" y="2357098"/>
            <a:chExt cx="8070502" cy="58564903"/>
          </a:xfrm>
          <a:effectLst>
            <a:outerShdw blurRad="254000" sx="102000" sy="102000" algn="ctr" rotWithShape="0">
              <a:prstClr val="black">
                <a:alpha val="30000"/>
              </a:prstClr>
            </a:outerShdw>
          </a:effectLst>
        </p:grpSpPr>
        <p:sp>
          <p:nvSpPr>
            <p:cNvPr id="32" name="PA-文本框 54">
              <a:extLst>
                <a:ext uri="{FF2B5EF4-FFF2-40B4-BE49-F238E27FC236}">
                  <a16:creationId xmlns:a16="http://schemas.microsoft.com/office/drawing/2014/main" id="{FA44A356-3218-2E0D-B7C9-829F2A91AF7D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2081344" y="2357098"/>
              <a:ext cx="8030366" cy="58426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1500" b="0" spc="-300" dirty="0">
                  <a:ln w="190500">
                    <a:solidFill>
                      <a:prstClr val="white"/>
                    </a:solidFill>
                  </a:ln>
                  <a:effectLst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LUYỆN TẬP</a:t>
              </a:r>
              <a:endParaRPr kumimoji="0" lang="zh-CN" altLang="en-US" sz="11500" b="0" i="0" u="none" strike="noStrike" kern="1200" cap="none" spc="-300" normalizeH="0" baseline="0" noProof="0" dirty="0">
                <a:ln w="190500">
                  <a:solidFill>
                    <a:prstClr val="white"/>
                  </a:solidFill>
                </a:ln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  <p:sp>
          <p:nvSpPr>
            <p:cNvPr id="33" name="PA-文本框 54">
              <a:extLst>
                <a:ext uri="{FF2B5EF4-FFF2-40B4-BE49-F238E27FC236}">
                  <a16:creationId xmlns:a16="http://schemas.microsoft.com/office/drawing/2014/main" id="{F91015E2-0559-B1AE-CF4C-B405474C3078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2041208" y="2495660"/>
              <a:ext cx="8030366" cy="58426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1500" b="0" spc="-300" dirty="0">
                  <a:solidFill>
                    <a:srgbClr val="E35F56"/>
                  </a:solidFill>
                  <a:effectLst/>
                  <a:latin typeface="Times New Roman" panose="02020603050405020304" pitchFamily="18" charset="0"/>
                  <a:ea typeface="字魂156号-萌趣苏打饼" panose="00000500000000000000" pitchFamily="2" charset="-122"/>
                  <a:cs typeface="Times New Roman" panose="02020603050405020304" pitchFamily="18" charset="0"/>
                  <a:sym typeface="思源黑体 CN" panose="020B0500000000000000" pitchFamily="34" charset="-122"/>
                </a:rPr>
                <a:t>LUYỆN TẬP</a:t>
              </a:r>
              <a:endParaRPr kumimoji="0" lang="zh-CN" altLang="en-US" sz="11500" b="0" i="0" u="none" strike="noStrike" kern="1200" cap="none" spc="-300" normalizeH="0" baseline="0" noProof="0" dirty="0">
                <a:ln>
                  <a:noFill/>
                </a:ln>
                <a:solidFill>
                  <a:srgbClr val="FC8648"/>
                </a:solidFill>
                <a:effectLst/>
                <a:uLnTx/>
                <a:uFillTx/>
                <a:latin typeface="Times New Roman" panose="02020603050405020304" pitchFamily="18" charset="0"/>
                <a:ea typeface="字魂156号-萌趣苏打饼" panose="00000500000000000000" pitchFamily="2" charset="-122"/>
                <a:cs typeface="Times New Roman" panose="02020603050405020304" pitchFamily="18" charset="0"/>
                <a:sym typeface="思源黑体 CN" panose="020B05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17865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2B593A7-6A1B-7456-9EC7-63290E534AB4}"/>
              </a:ext>
            </a:extLst>
          </p:cNvPr>
          <p:cNvGrpSpPr/>
          <p:nvPr/>
        </p:nvGrpSpPr>
        <p:grpSpPr>
          <a:xfrm>
            <a:off x="1026528" y="192876"/>
            <a:ext cx="7822489" cy="923330"/>
            <a:chOff x="1209408" y="1005676"/>
            <a:chExt cx="7822489" cy="92333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16E0068-60F6-BB04-FC3D-2215A68F2D9C}"/>
                </a:ext>
              </a:extLst>
            </p:cNvPr>
            <p:cNvGrpSpPr/>
            <p:nvPr/>
          </p:nvGrpSpPr>
          <p:grpSpPr>
            <a:xfrm>
              <a:off x="1209408" y="1005676"/>
              <a:ext cx="841938" cy="923330"/>
              <a:chOff x="1164145" y="741983"/>
              <a:chExt cx="841938" cy="923330"/>
            </a:xfrm>
          </p:grpSpPr>
          <p:sp>
            <p:nvSpPr>
              <p:cNvPr id="8" name="Flowchart: Connector 7">
                <a:extLst>
                  <a:ext uri="{FF2B5EF4-FFF2-40B4-BE49-F238E27FC236}">
                    <a16:creationId xmlns:a16="http://schemas.microsoft.com/office/drawing/2014/main" id="{5BC4C217-5CD8-64CF-AAD7-B91A71324B01}"/>
                  </a:ext>
                </a:extLst>
              </p:cNvPr>
              <p:cNvSpPr/>
              <p:nvPr/>
            </p:nvSpPr>
            <p:spPr>
              <a:xfrm>
                <a:off x="1240972" y="839755"/>
                <a:ext cx="765111" cy="765111"/>
              </a:xfrm>
              <a:prstGeom prst="flowChartConnector">
                <a:avLst/>
              </a:prstGeom>
              <a:solidFill>
                <a:srgbClr val="9477C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" name="PA-文本框 54">
                <a:extLst>
                  <a:ext uri="{FF2B5EF4-FFF2-40B4-BE49-F238E27FC236}">
                    <a16:creationId xmlns:a16="http://schemas.microsoft.com/office/drawing/2014/main" id="{35CE0AEA-C41C-7B48-D5D2-E826BBF8C98F}"/>
                  </a:ext>
                </a:extLst>
              </p:cNvPr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164145" y="741983"/>
                <a:ext cx="84193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dist">
                  <a:defRPr sz="44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字魂59号-创粗黑" panose="00000500000000000000" pitchFamily="2" charset="-122"/>
                    <a:ea typeface="字魂59号-创粗黑" panose="00000500000000000000" pitchFamily="2" charset="-122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5400" b="0" spc="-300" dirty="0">
                    <a:effectLst/>
                    <a:latin typeface="SVN-Cookies" panose="02040603050506020204" pitchFamily="18" charset="0"/>
                    <a:ea typeface="字魂156号-萌趣苏打饼" panose="00000500000000000000" pitchFamily="2" charset="-122"/>
                    <a:sym typeface="思源黑体 CN" panose="020B0500000000000000" pitchFamily="34" charset="-122"/>
                  </a:rPr>
                  <a:t>1</a:t>
                </a:r>
                <a:endParaRPr kumimoji="0" lang="zh-CN" altLang="en-US" sz="5400" b="0" i="0" u="none" strike="noStrike" kern="1200" cap="none" spc="-300" normalizeH="0" baseline="0" noProof="0" dirty="0">
                  <a:ln>
                    <a:noFill/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04491AA-FE30-9787-D57F-18A9140E8076}"/>
                </a:ext>
              </a:extLst>
            </p:cNvPr>
            <p:cNvGrpSpPr/>
            <p:nvPr/>
          </p:nvGrpSpPr>
          <p:grpSpPr>
            <a:xfrm>
              <a:off x="2128173" y="1201908"/>
              <a:ext cx="6903724" cy="666651"/>
              <a:chOff x="2092241" y="975537"/>
              <a:chExt cx="6903724" cy="666651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89FD6298-DB56-CC8F-C312-8A9D87F979A5}"/>
                  </a:ext>
                </a:extLst>
              </p:cNvPr>
              <p:cNvSpPr/>
              <p:nvPr/>
            </p:nvSpPr>
            <p:spPr>
              <a:xfrm>
                <a:off x="2092241" y="995857"/>
                <a:ext cx="6335107" cy="646331"/>
              </a:xfrm>
              <a:prstGeom prst="rect">
                <a:avLst/>
              </a:prstGeom>
              <a:solidFill>
                <a:srgbClr val="FFCC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059BEE5-287B-0A6C-5F2E-8FEDE94ECE2F}"/>
                  </a:ext>
                </a:extLst>
              </p:cNvPr>
              <p:cNvSpPr txBox="1"/>
              <p:nvPr/>
            </p:nvSpPr>
            <p:spPr>
              <a:xfrm>
                <a:off x="2171202" y="975537"/>
                <a:ext cx="682476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3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thập</a:t>
                </a:r>
                <a:r>
                  <a:rPr lang="en-US" sz="3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thích</a:t>
                </a:r>
                <a:r>
                  <a:rPr lang="en-US" sz="3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hợp</a:t>
                </a:r>
                <a:endParaRPr lang="en-US" sz="36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1CF1E55-D910-CD77-FD43-A0744B07ED6D}"/>
              </a:ext>
            </a:extLst>
          </p:cNvPr>
          <p:cNvGrpSpPr/>
          <p:nvPr/>
        </p:nvGrpSpPr>
        <p:grpSpPr>
          <a:xfrm>
            <a:off x="772160" y="1666240"/>
            <a:ext cx="11419840" cy="2277977"/>
            <a:chOff x="772160" y="1666240"/>
            <a:chExt cx="11419840" cy="2277977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90ADBBF-1297-052D-8B82-3900A1CCD75A}"/>
                </a:ext>
              </a:extLst>
            </p:cNvPr>
            <p:cNvSpPr txBox="1"/>
            <p:nvPr/>
          </p:nvSpPr>
          <p:spPr>
            <a:xfrm>
              <a:off x="772160" y="1666240"/>
              <a:ext cx="5262880" cy="22170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indent="-514350">
                <a:lnSpc>
                  <a:spcPct val="150000"/>
                </a:lnSpc>
                <a:buAutoNum type="alphaLcParenR"/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8 m 7 dm =           m</a:t>
              </a:r>
            </a:p>
            <a:p>
              <a:pPr>
                <a:lnSpc>
                  <a:spcPct val="1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     4 m 8 cm =             m</a:t>
              </a:r>
            </a:p>
            <a:p>
              <a:pPr>
                <a:lnSpc>
                  <a:spcPct val="1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      5 cm 6 mm =            cm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14E0929-BC86-4DD2-F1A6-D3D4EA9985FE}"/>
                </a:ext>
              </a:extLst>
            </p:cNvPr>
            <p:cNvSpPr txBox="1"/>
            <p:nvPr/>
          </p:nvSpPr>
          <p:spPr>
            <a:xfrm>
              <a:off x="6929120" y="1727200"/>
              <a:ext cx="5262880" cy="22170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b) 215 cm =           m</a:t>
              </a:r>
            </a:p>
            <a:p>
              <a:pPr>
                <a:lnSpc>
                  <a:spcPct val="1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     76 mm =            cm</a:t>
              </a:r>
            </a:p>
            <a:p>
              <a:pPr>
                <a:lnSpc>
                  <a:spcPct val="1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      9 mm =            cm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95273968-4103-8274-54B7-DC02433A2C64}"/>
                </a:ext>
              </a:extLst>
            </p:cNvPr>
            <p:cNvSpPr/>
            <p:nvPr/>
          </p:nvSpPr>
          <p:spPr>
            <a:xfrm>
              <a:off x="3403600" y="1859280"/>
              <a:ext cx="782320" cy="5384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5211FA67-7092-EBEC-175B-F34640A8EBF8}"/>
                </a:ext>
              </a:extLst>
            </p:cNvPr>
            <p:cNvSpPr/>
            <p:nvPr/>
          </p:nvSpPr>
          <p:spPr>
            <a:xfrm>
              <a:off x="3423920" y="2570480"/>
              <a:ext cx="894080" cy="5384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03C6A36C-B65D-AE32-5141-F8E792E50660}"/>
                </a:ext>
              </a:extLst>
            </p:cNvPr>
            <p:cNvSpPr/>
            <p:nvPr/>
          </p:nvSpPr>
          <p:spPr>
            <a:xfrm>
              <a:off x="3789680" y="3271520"/>
              <a:ext cx="894080" cy="5384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3CA7CE50-5067-939F-A59C-37376AA553C3}"/>
                </a:ext>
              </a:extLst>
            </p:cNvPr>
            <p:cNvSpPr/>
            <p:nvPr/>
          </p:nvSpPr>
          <p:spPr>
            <a:xfrm>
              <a:off x="9123680" y="1889760"/>
              <a:ext cx="894080" cy="5384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9BF48168-7F1C-ABD3-9079-06169F60932D}"/>
                </a:ext>
              </a:extLst>
            </p:cNvPr>
            <p:cNvSpPr/>
            <p:nvPr/>
          </p:nvSpPr>
          <p:spPr>
            <a:xfrm>
              <a:off x="9164320" y="2600960"/>
              <a:ext cx="894080" cy="5384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2E9A9EF7-9AB8-BB98-0C59-EDECD13B1831}"/>
                </a:ext>
              </a:extLst>
            </p:cNvPr>
            <p:cNvSpPr/>
            <p:nvPr/>
          </p:nvSpPr>
          <p:spPr>
            <a:xfrm>
              <a:off x="9052560" y="3393440"/>
              <a:ext cx="894080" cy="5384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</p:grp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93D4B5DE-C07E-F2B1-3E4E-7E8090A404F1}"/>
              </a:ext>
            </a:extLst>
          </p:cNvPr>
          <p:cNvSpPr/>
          <p:nvPr/>
        </p:nvSpPr>
        <p:spPr>
          <a:xfrm>
            <a:off x="3373120" y="1838960"/>
            <a:ext cx="82296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8,7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B57BF1FB-9945-61D7-A148-A29BFE74C537}"/>
              </a:ext>
            </a:extLst>
          </p:cNvPr>
          <p:cNvSpPr/>
          <p:nvPr/>
        </p:nvSpPr>
        <p:spPr>
          <a:xfrm>
            <a:off x="3373120" y="2560320"/>
            <a:ext cx="94488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4,08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B2EEBB8C-8110-5572-33BF-C90ED1CF21F5}"/>
              </a:ext>
            </a:extLst>
          </p:cNvPr>
          <p:cNvSpPr/>
          <p:nvPr/>
        </p:nvSpPr>
        <p:spPr>
          <a:xfrm>
            <a:off x="3749040" y="3271520"/>
            <a:ext cx="94488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5,6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155F0DB4-D3B7-7372-94AC-8B5CB22D1C04}"/>
              </a:ext>
            </a:extLst>
          </p:cNvPr>
          <p:cNvSpPr/>
          <p:nvPr/>
        </p:nvSpPr>
        <p:spPr>
          <a:xfrm>
            <a:off x="9093200" y="1899920"/>
            <a:ext cx="94488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2,15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E799C88F-86C3-53B7-DCB5-11A1FCE2D4B6}"/>
              </a:ext>
            </a:extLst>
          </p:cNvPr>
          <p:cNvSpPr/>
          <p:nvPr/>
        </p:nvSpPr>
        <p:spPr>
          <a:xfrm>
            <a:off x="9144000" y="2580640"/>
            <a:ext cx="944880" cy="56896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7,6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35B97112-478F-17CF-9E56-568A5F79CF99}"/>
              </a:ext>
            </a:extLst>
          </p:cNvPr>
          <p:cNvSpPr/>
          <p:nvPr/>
        </p:nvSpPr>
        <p:spPr>
          <a:xfrm>
            <a:off x="9042400" y="3403600"/>
            <a:ext cx="944880" cy="56896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0,9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208D30-57AB-7564-EC22-5B5762835305}"/>
              </a:ext>
            </a:extLst>
          </p:cNvPr>
          <p:cNvSpPr txBox="1"/>
          <p:nvPr/>
        </p:nvSpPr>
        <p:spPr>
          <a:xfrm>
            <a:off x="3070250" y="5254448"/>
            <a:ext cx="60940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i="1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7,306m= … m … dm … mm</a:t>
            </a:r>
            <a:endParaRPr lang="en-US" sz="3200" i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BEC39A-5BE8-E3DE-DDAE-C7EFD4528ADA}"/>
              </a:ext>
            </a:extLst>
          </p:cNvPr>
          <p:cNvSpPr txBox="1"/>
          <p:nvPr/>
        </p:nvSpPr>
        <p:spPr>
          <a:xfrm>
            <a:off x="3070250" y="4615658"/>
            <a:ext cx="60940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i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i="1"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2,539m = … m … dm … cm … mm</a:t>
            </a:r>
            <a:endParaRPr lang="en-US" sz="3200" i="1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85576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4" grpId="0"/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3|0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3|0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2|0.2|0.2|0.2|0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5|0.2|0.2|0.8|0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2|0.4"/>
</p:tagLst>
</file>

<file path=ppt/theme/theme1.xml><?xml version="1.0" encoding="utf-8"?>
<a:theme xmlns:a="http://schemas.openxmlformats.org/drawingml/2006/main" name="1_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436</TotalTime>
  <Words>876</Words>
  <Application>Microsoft Office PowerPoint</Application>
  <PresentationFormat>Widescreen</PresentationFormat>
  <Paragraphs>123</Paragraphs>
  <Slides>21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Calibri</vt:lpstr>
      <vt:lpstr>Cambria</vt:lpstr>
      <vt:lpstr>SVN-Cookies</vt:lpstr>
      <vt:lpstr>Times New Roman</vt:lpstr>
      <vt:lpstr>思源黑体 CN</vt:lpstr>
      <vt:lpstr>思源黑体 CN Bold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Thao - 0972115126</dc:creator>
  <cp:keywords>Hương Thảo - 0972115126</cp:keywords>
  <cp:lastModifiedBy>Administrator</cp:lastModifiedBy>
  <cp:revision>64</cp:revision>
  <dcterms:created xsi:type="dcterms:W3CDTF">2022-05-26T07:07:17Z</dcterms:created>
  <dcterms:modified xsi:type="dcterms:W3CDTF">2024-10-13T10:52:27Z</dcterms:modified>
</cp:coreProperties>
</file>