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1" r:id="rId3"/>
  </p:sldMasterIdLst>
  <p:notesMasterIdLst>
    <p:notesMasterId r:id="rId25"/>
  </p:notesMasterIdLst>
  <p:sldIdLst>
    <p:sldId id="293" r:id="rId4"/>
    <p:sldId id="280" r:id="rId5"/>
    <p:sldId id="282" r:id="rId6"/>
    <p:sldId id="283" r:id="rId7"/>
    <p:sldId id="284" r:id="rId8"/>
    <p:sldId id="292" r:id="rId9"/>
    <p:sldId id="266" r:id="rId10"/>
    <p:sldId id="279" r:id="rId11"/>
    <p:sldId id="294" r:id="rId12"/>
    <p:sldId id="258" r:id="rId13"/>
    <p:sldId id="295" r:id="rId14"/>
    <p:sldId id="296" r:id="rId15"/>
    <p:sldId id="297" r:id="rId16"/>
    <p:sldId id="278" r:id="rId17"/>
    <p:sldId id="265" r:id="rId18"/>
    <p:sldId id="301" r:id="rId19"/>
    <p:sldId id="299" r:id="rId20"/>
    <p:sldId id="300" r:id="rId21"/>
    <p:sldId id="298" r:id="rId22"/>
    <p:sldId id="275"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64" autoAdjust="0"/>
  </p:normalViewPr>
  <p:slideViewPr>
    <p:cSldViewPr snapToGrid="0">
      <p:cViewPr varScale="1">
        <p:scale>
          <a:sx n="57" d="100"/>
          <a:sy n="57"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FC0F-0D18-4A85-87C2-15294A791105}"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3F231-C439-4301-AC48-4F387C06F067}" type="slidenum">
              <a:rPr lang="en-US" smtClean="0"/>
              <a:t>‹#›</a:t>
            </a:fld>
            <a:endParaRPr lang="en-US"/>
          </a:p>
        </p:txBody>
      </p:sp>
    </p:spTree>
    <p:extLst>
      <p:ext uri="{BB962C8B-B14F-4D97-AF65-F5344CB8AC3E}">
        <p14:creationId xmlns:p14="http://schemas.microsoft.com/office/powerpoint/2010/main" val="5143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thêm</a:t>
            </a:r>
            <a:r>
              <a:rPr lang="en-US" dirty="0"/>
              <a:t>: </a:t>
            </a:r>
            <a:r>
              <a:rPr lang="en-US" dirty="0" err="1"/>
              <a:t>Nếu</a:t>
            </a:r>
            <a:r>
              <a:rPr lang="en-US" dirty="0"/>
              <a:t> </a:t>
            </a:r>
            <a:r>
              <a:rPr lang="en-US" dirty="0" err="1"/>
              <a:t>làm</a:t>
            </a:r>
            <a:r>
              <a:rPr lang="en-US" dirty="0"/>
              <a:t> </a:t>
            </a:r>
            <a:r>
              <a:rPr lang="en-US" dirty="0" err="1"/>
              <a:t>tròn</a:t>
            </a:r>
            <a:r>
              <a:rPr lang="en-US" dirty="0"/>
              <a:t> STP 1,624 </a:t>
            </a:r>
            <a:r>
              <a:rPr lang="en-US" dirty="0" err="1"/>
              <a:t>đến</a:t>
            </a:r>
            <a:r>
              <a:rPr lang="en-US" dirty="0"/>
              <a:t> </a:t>
            </a:r>
            <a:r>
              <a:rPr lang="en-US" dirty="0" err="1"/>
              <a:t>hàng</a:t>
            </a:r>
            <a:r>
              <a:rPr lang="en-US" dirty="0"/>
              <a:t> </a:t>
            </a:r>
            <a:r>
              <a:rPr lang="en-US" dirty="0" err="1"/>
              <a:t>đơn</a:t>
            </a:r>
            <a:r>
              <a:rPr lang="en-US" dirty="0"/>
              <a:t> </a:t>
            </a:r>
            <a:r>
              <a:rPr lang="en-US" dirty="0" err="1"/>
              <a:t>vị</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(1,624 </a:t>
            </a:r>
            <a:r>
              <a:rPr lang="en-US" dirty="0" err="1"/>
              <a:t>làm</a:t>
            </a:r>
            <a:r>
              <a:rPr lang="en-US" dirty="0"/>
              <a:t> </a:t>
            </a:r>
            <a:r>
              <a:rPr lang="en-US" dirty="0" err="1"/>
              <a:t>tròn</a:t>
            </a:r>
            <a:r>
              <a:rPr lang="en-US" dirty="0"/>
              <a:t> dc </a:t>
            </a:r>
            <a:r>
              <a:rPr lang="en-US" dirty="0" err="1"/>
              <a:t>số</a:t>
            </a:r>
            <a:r>
              <a:rPr lang="en-US" dirty="0"/>
              <a:t> 2)</a:t>
            </a:r>
          </a:p>
        </p:txBody>
      </p:sp>
      <p:sp>
        <p:nvSpPr>
          <p:cNvPr id="4" name="Slide Number Placeholder 3"/>
          <p:cNvSpPr>
            <a:spLocks noGrp="1"/>
          </p:cNvSpPr>
          <p:nvPr>
            <p:ph type="sldNum" sz="quarter" idx="5"/>
          </p:nvPr>
        </p:nvSpPr>
        <p:spPr/>
        <p:txBody>
          <a:bodyPr/>
          <a:lstStyle/>
          <a:p>
            <a:fld id="{07A3F231-C439-4301-AC48-4F387C06F067}" type="slidenum">
              <a:rPr lang="en-US" smtClean="0"/>
              <a:t>13</a:t>
            </a:fld>
            <a:endParaRPr lang="en-US"/>
          </a:p>
        </p:txBody>
      </p:sp>
    </p:spTree>
    <p:extLst>
      <p:ext uri="{BB962C8B-B14F-4D97-AF65-F5344CB8AC3E}">
        <p14:creationId xmlns:p14="http://schemas.microsoft.com/office/powerpoint/2010/main" val="689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15</a:t>
            </a:fld>
            <a:endParaRPr lang="en-US"/>
          </a:p>
        </p:txBody>
      </p:sp>
    </p:spTree>
    <p:extLst>
      <p:ext uri="{BB962C8B-B14F-4D97-AF65-F5344CB8AC3E}">
        <p14:creationId xmlns:p14="http://schemas.microsoft.com/office/powerpoint/2010/main" val="14701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17</a:t>
            </a:fld>
            <a:endParaRPr lang="en-US"/>
          </a:p>
        </p:txBody>
      </p:sp>
    </p:spTree>
    <p:extLst>
      <p:ext uri="{BB962C8B-B14F-4D97-AF65-F5344CB8AC3E}">
        <p14:creationId xmlns:p14="http://schemas.microsoft.com/office/powerpoint/2010/main" val="391016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18</a:t>
            </a:fld>
            <a:endParaRPr lang="en-US"/>
          </a:p>
        </p:txBody>
      </p:sp>
    </p:spTree>
    <p:extLst>
      <p:ext uri="{BB962C8B-B14F-4D97-AF65-F5344CB8AC3E}">
        <p14:creationId xmlns:p14="http://schemas.microsoft.com/office/powerpoint/2010/main" val="61540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a:t>
            </a:r>
            <a:r>
              <a:rPr lang="en-US" dirty="0" err="1"/>
              <a:t>đôi</a:t>
            </a:r>
            <a:r>
              <a:rPr lang="en-US" dirty="0"/>
              <a:t> </a:t>
            </a:r>
            <a:r>
              <a:rPr lang="en-US" dirty="0" err="1"/>
              <a:t>để</a:t>
            </a:r>
            <a:r>
              <a:rPr lang="en-US" dirty="0"/>
              <a:t> </a:t>
            </a:r>
            <a:r>
              <a:rPr lang="en-US" dirty="0" err="1"/>
              <a:t>đưa</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20</a:t>
            </a:fld>
            <a:endParaRPr lang="en-US"/>
          </a:p>
        </p:txBody>
      </p:sp>
    </p:spTree>
    <p:extLst>
      <p:ext uri="{BB962C8B-B14F-4D97-AF65-F5344CB8AC3E}">
        <p14:creationId xmlns:p14="http://schemas.microsoft.com/office/powerpoint/2010/main" val="303988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30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00196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03277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2915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68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572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437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91490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81461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5631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9378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24534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779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82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6505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5556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6656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413239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444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78426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693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685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70805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0242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9037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8290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32430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85614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018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194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40382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970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9074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6124502"/>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B645-631F-C0F0-EAEF-EF0893346D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1E4FF-A91A-DE35-1819-E12685D62A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A45E7-F489-EBE9-7DAB-3CF48ED8BA23}"/>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C5C69BD1-43D8-14A4-CAEC-886FC142B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017D6-EE91-BEA0-9D72-D8C51A3CFD8A}"/>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3179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2A4-FC40-7DE8-E52C-6C8065F99F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899-35D5-48FE-6D0F-C2478170E6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6EEBD-9F3F-0A30-F941-3E38E1048146}"/>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39B3C38E-E6FF-C28C-21B2-C6BD0E27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A6C0FD-E18A-A38C-AD5D-B5E68BCF21FB}"/>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46885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EE8-CED3-A641-A921-547E409554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27DC7-5ACA-472B-5268-1E453AED5A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905FF-4441-201B-1BDC-6817848CDFBF}"/>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91665D93-A205-1702-B142-B02344D33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C870F-89A9-F179-D49A-A52510BAAF7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6323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067-7883-4545-BD90-21B482555A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C82E27-C125-43F5-22BA-2428B43EF3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1448-3E29-E26C-6E0C-B26FEF40E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A41A4-C2C9-075B-AF61-C357677DBC6C}"/>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96187434-263C-22E3-0F97-400A1C99E6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3E4D61-22F1-1754-4C73-9F02EB4B6BC8}"/>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82285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BC6F-A807-0522-526A-1CF4044A10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2CF4D8-0F06-789A-01A6-19F4B4EA7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8C87C-A95C-5BBA-3434-997A2F0CD1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EF493-DE6D-A0BD-3A4B-63348C02BB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606DC-766F-838D-37B7-AE52CFBD24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1C0739-B1E1-F128-EC3B-3AE141C257B4}"/>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8" name="Footer Placeholder 7">
            <a:extLst>
              <a:ext uri="{FF2B5EF4-FFF2-40B4-BE49-F238E27FC236}">
                <a16:creationId xmlns:a16="http://schemas.microsoft.com/office/drawing/2014/main" id="{5CBD44A9-ABB8-675A-C114-C7D361C94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9752207-AA07-8BA9-5F85-C767378C9FC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275166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F1FC-CBD4-F745-561F-2ED5CD1AD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D2C1A-9DC3-5E83-6DDF-3E453B49A92E}"/>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4" name="Footer Placeholder 3">
            <a:extLst>
              <a:ext uri="{FF2B5EF4-FFF2-40B4-BE49-F238E27FC236}">
                <a16:creationId xmlns:a16="http://schemas.microsoft.com/office/drawing/2014/main" id="{CC56BE7F-9C68-61AA-9DE9-831621C6A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5BFDC9-A9EA-B373-B4FD-74EBDD271F7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30675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FE24-3CB9-236A-6FB2-96148F6351C9}"/>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3" name="Footer Placeholder 2">
            <a:extLst>
              <a:ext uri="{FF2B5EF4-FFF2-40B4-BE49-F238E27FC236}">
                <a16:creationId xmlns:a16="http://schemas.microsoft.com/office/drawing/2014/main" id="{45786838-5A12-8D7C-73AE-F2B7F7843B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BEA182-6D70-0F92-2DA5-0AEFE55B5E66}"/>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22092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02B-2D8A-46DB-1065-C19A90102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0330-A248-8404-9CF5-1E61D28C3C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C94CD-DE38-B63F-3904-218A9816DB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C6746-0918-7A5F-0927-241B0F7A0AF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05265673-0756-B781-74BA-00FAEB76DC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505014-F7CD-2123-54F0-D0E93B2B1D19}"/>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526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7D1E-7A3E-53BE-C085-CAC5BB1CD3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6A179-F562-8987-BCEE-B7A1879D71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14C59-0E07-5E7F-1143-D1B03662D0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EE954-4A4B-400C-D21A-A8327697D170}"/>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6" name="Footer Placeholder 5">
            <a:extLst>
              <a:ext uri="{FF2B5EF4-FFF2-40B4-BE49-F238E27FC236}">
                <a16:creationId xmlns:a16="http://schemas.microsoft.com/office/drawing/2014/main" id="{FE503395-B4B0-8793-2B32-357750F62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92D9EC-1456-C57E-0A19-994BF2CDA5DD}"/>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7542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DDD-3AEE-7C59-FF97-71EB77DD19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898F8-789B-599C-2E29-1AC079A9FF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E284-1DE9-3DD0-A109-8F81EF190F0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027D970C-2F01-D0DC-A008-69F4FF851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F402A-2B92-72BA-1EFE-BEC005E2FC67}"/>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1176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708342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2DB5F-E418-98CD-709E-07090A21C7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90750-9039-F83D-6D3C-7635F2A035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71F79-6097-7D70-EECF-90ED37E0FB2B}"/>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10/13/2024</a:t>
            </a:fld>
            <a:endParaRPr lang="en-US"/>
          </a:p>
        </p:txBody>
      </p:sp>
      <p:sp>
        <p:nvSpPr>
          <p:cNvPr id="5" name="Footer Placeholder 4">
            <a:extLst>
              <a:ext uri="{FF2B5EF4-FFF2-40B4-BE49-F238E27FC236}">
                <a16:creationId xmlns:a16="http://schemas.microsoft.com/office/drawing/2014/main" id="{D6F7307B-C181-9ACC-331F-F818DAAA2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356755-FBB4-3B66-30A9-90AE9110555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23526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65932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398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78360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68285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4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5601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45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8.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25841798-F07C-C82D-051E-88DF3A215DED}"/>
              </a:ext>
            </a:extLst>
          </p:cNvPr>
          <p:cNvPicPr>
            <a:picLocks noChangeAspect="1"/>
          </p:cNvPicPr>
          <p:nvPr/>
        </p:nvPicPr>
        <p:blipFill>
          <a:blip r:embed="rId4"/>
          <a:stretch>
            <a:fillRect/>
          </a:stretch>
        </p:blipFill>
        <p:spPr>
          <a:xfrm>
            <a:off x="4350693" y="2532430"/>
            <a:ext cx="7529213" cy="1774090"/>
          </a:xfrm>
          <a:prstGeom prst="rect">
            <a:avLst/>
          </a:prstGeom>
        </p:spPr>
      </p:pic>
    </p:spTree>
    <p:extLst>
      <p:ext uri="{BB962C8B-B14F-4D97-AF65-F5344CB8AC3E}">
        <p14:creationId xmlns:p14="http://schemas.microsoft.com/office/powerpoint/2010/main" val="62081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680486"/>
            <a:chOff x="1874266" y="653948"/>
            <a:chExt cx="8443464" cy="2680486"/>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289345" y="779889"/>
              <a:ext cx="761330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00000"/>
                  </a:solidFill>
                  <a:effectLst/>
                  <a:latin typeface="Cambria" panose="02040503050406030204" pitchFamily="18" charset="0"/>
                  <a:ea typeface="Cambria" panose="02040503050406030204" pitchFamily="18" charset="0"/>
                </a:rPr>
                <a:t>   Khi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thập</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phân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đến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mười</a:t>
              </a:r>
              <a:r>
                <a:rPr lang="en-US" sz="3200" b="1" i="1" dirty="0">
                  <a:solidFill>
                    <a:srgbClr val="000000"/>
                  </a:solidFill>
                  <a:effectLst/>
                  <a:latin typeface="Cambria" panose="02040503050406030204" pitchFamily="18" charset="0"/>
                  <a:ea typeface="Cambria" panose="02040503050406030204" pitchFamily="18" charset="0"/>
                </a:rPr>
                <a:t>, ta so </a:t>
              </a:r>
              <a:r>
                <a:rPr lang="en-US" sz="3200" b="1" i="1" dirty="0" err="1">
                  <a:solidFill>
                    <a:srgbClr val="000000"/>
                  </a:solidFill>
                  <a:effectLst/>
                  <a:latin typeface="Cambria" panose="02040503050406030204" pitchFamily="18" charset="0"/>
                  <a:ea typeface="Cambria" panose="02040503050406030204" pitchFamily="18" charset="0"/>
                </a:rPr>
                <a:t>sánh</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với</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Nếu</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bé</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hơn</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ta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xuống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lại</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lên</a:t>
              </a:r>
              <a:r>
                <a:rPr lang="en-US" sz="3200" b="1" i="1" dirty="0">
                  <a:solidFill>
                    <a:srgbClr val="000000"/>
                  </a:solidFill>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167765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so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343181" y="2266261"/>
            <a:ext cx="528373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xuống</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6,32</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014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351654"/>
            <a:chOff x="1874266" y="653948"/>
            <a:chExt cx="8443464" cy="2351654"/>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065597" y="779889"/>
              <a:ext cx="783705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làm tròn số thập phân đến hàng phần trăm, ta so sánh chữ số hàng phần nghìn với 5. Nếu chữ số hàng phần nghìn bé hơn 5 thì ta làm tròn xuống, còn lại thì làm tròn lên.</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346341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57B52-7F52-5EAC-63A2-C21DE3E3A3B1}"/>
              </a:ext>
            </a:extLst>
          </p:cNvPr>
          <p:cNvSpPr txBox="1"/>
          <p:nvPr/>
        </p:nvSpPr>
        <p:spPr>
          <a:xfrm>
            <a:off x="5610225" y="466725"/>
            <a:ext cx="211455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Ví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a:t>
            </a:r>
            <a:r>
              <a:rPr lang="en-US" sz="4800" b="1" dirty="0">
                <a:latin typeface="Cambria" panose="02040503050406030204" pitchFamily="18" charset="0"/>
                <a:ea typeface="Cambria" panose="02040503050406030204" pitchFamily="18" charset="0"/>
              </a:rPr>
              <a:t>:</a:t>
            </a:r>
          </a:p>
        </p:txBody>
      </p:sp>
      <p:graphicFrame>
        <p:nvGraphicFramePr>
          <p:cNvPr id="5" name="Table 4">
            <a:extLst>
              <a:ext uri="{FF2B5EF4-FFF2-40B4-BE49-F238E27FC236}">
                <a16:creationId xmlns:a16="http://schemas.microsoft.com/office/drawing/2014/main" id="{828B6357-6275-58C2-851D-E40BAB217777}"/>
              </a:ext>
            </a:extLst>
          </p:cNvPr>
          <p:cNvGraphicFramePr>
            <a:graphicFrameLocks noGrp="1"/>
          </p:cNvGraphicFramePr>
          <p:nvPr>
            <p:extLst>
              <p:ext uri="{D42A27DB-BD31-4B8C-83A1-F6EECF244321}">
                <p14:modId xmlns:p14="http://schemas.microsoft.com/office/powerpoint/2010/main" val="2900230927"/>
              </p:ext>
            </p:extLst>
          </p:nvPr>
        </p:nvGraphicFramePr>
        <p:xfrm>
          <a:off x="1288974" y="1785661"/>
          <a:ext cx="10179585" cy="3282098"/>
        </p:xfrm>
        <a:graphic>
          <a:graphicData uri="http://schemas.openxmlformats.org/drawingml/2006/table">
            <a:tbl>
              <a:tblPr firstRow="1" bandRow="1">
                <a:tableStyleId>{00A15C55-8517-42AA-B614-E9B94910E393}</a:tableStyleId>
              </a:tblPr>
              <a:tblGrid>
                <a:gridCol w="2336823">
                  <a:extLst>
                    <a:ext uri="{9D8B030D-6E8A-4147-A177-3AD203B41FA5}">
                      <a16:colId xmlns:a16="http://schemas.microsoft.com/office/drawing/2014/main" val="3251765816"/>
                    </a:ext>
                  </a:extLst>
                </a:gridCol>
                <a:gridCol w="3809342">
                  <a:extLst>
                    <a:ext uri="{9D8B030D-6E8A-4147-A177-3AD203B41FA5}">
                      <a16:colId xmlns:a16="http://schemas.microsoft.com/office/drawing/2014/main" val="2129647354"/>
                    </a:ext>
                  </a:extLst>
                </a:gridCol>
                <a:gridCol w="4033420">
                  <a:extLst>
                    <a:ext uri="{9D8B030D-6E8A-4147-A177-3AD203B41FA5}">
                      <a16:colId xmlns:a16="http://schemas.microsoft.com/office/drawing/2014/main" val="854524418"/>
                    </a:ext>
                  </a:extLst>
                </a:gridCol>
              </a:tblGrid>
              <a:tr h="1174136">
                <a:tc>
                  <a:txBody>
                    <a:bodyPr/>
                    <a:lstStyle/>
                    <a:p>
                      <a:pPr algn="ct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phân</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mười</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trăm</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1069922"/>
                  </a:ext>
                </a:extLst>
              </a:tr>
              <a:tr h="1053981">
                <a:tc>
                  <a:txBody>
                    <a:bodyPr/>
                    <a:lstStyle/>
                    <a:p>
                      <a:pPr algn="ctr"/>
                      <a:r>
                        <a:rPr lang="en-US" sz="3200" dirty="0">
                          <a:latin typeface="Cambria" panose="02040503050406030204" pitchFamily="18" charset="0"/>
                          <a:ea typeface="Cambria" panose="02040503050406030204" pitchFamily="18" charset="0"/>
                        </a:rPr>
                        <a:t>6,2758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89553"/>
                  </a:ext>
                </a:extLst>
              </a:tr>
              <a:tr h="1053981">
                <a:tc>
                  <a:txBody>
                    <a:bodyPr/>
                    <a:lstStyle/>
                    <a:p>
                      <a:pPr algn="ctr"/>
                      <a:r>
                        <a:rPr lang="en-US" sz="3200" dirty="0">
                          <a:latin typeface="Cambria" panose="02040503050406030204" pitchFamily="18" charset="0"/>
                          <a:ea typeface="Cambria" panose="02040503050406030204" pitchFamily="18" charset="0"/>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904076"/>
                  </a:ext>
                </a:extLst>
              </a:tr>
            </a:tbl>
          </a:graphicData>
        </a:graphic>
      </p:graphicFrame>
      <p:sp>
        <p:nvSpPr>
          <p:cNvPr id="6" name="TextBox 5">
            <a:extLst>
              <a:ext uri="{FF2B5EF4-FFF2-40B4-BE49-F238E27FC236}">
                <a16:creationId xmlns:a16="http://schemas.microsoft.com/office/drawing/2014/main" id="{47C9DEBA-7259-6C7A-94DB-300B9C367473}"/>
              </a:ext>
            </a:extLst>
          </p:cNvPr>
          <p:cNvSpPr txBox="1"/>
          <p:nvPr/>
        </p:nvSpPr>
        <p:spPr>
          <a:xfrm>
            <a:off x="5036544" y="292050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6,3</a:t>
            </a:r>
          </a:p>
        </p:txBody>
      </p:sp>
      <p:sp>
        <p:nvSpPr>
          <p:cNvPr id="7" name="TextBox 6">
            <a:extLst>
              <a:ext uri="{FF2B5EF4-FFF2-40B4-BE49-F238E27FC236}">
                <a16:creationId xmlns:a16="http://schemas.microsoft.com/office/drawing/2014/main" id="{74EBBA61-B172-7DE7-70D3-92A6F9B897D2}"/>
              </a:ext>
            </a:extLst>
          </p:cNvPr>
          <p:cNvSpPr txBox="1"/>
          <p:nvPr/>
        </p:nvSpPr>
        <p:spPr>
          <a:xfrm>
            <a:off x="8793296" y="2964570"/>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6,28</a:t>
            </a:r>
          </a:p>
        </p:txBody>
      </p:sp>
      <p:sp>
        <p:nvSpPr>
          <p:cNvPr id="8" name="TextBox 7">
            <a:extLst>
              <a:ext uri="{FF2B5EF4-FFF2-40B4-BE49-F238E27FC236}">
                <a16:creationId xmlns:a16="http://schemas.microsoft.com/office/drawing/2014/main" id="{100852CE-1B35-50F8-8B07-0A8B586737D7}"/>
              </a:ext>
            </a:extLst>
          </p:cNvPr>
          <p:cNvSpPr txBox="1"/>
          <p:nvPr/>
        </p:nvSpPr>
        <p:spPr>
          <a:xfrm>
            <a:off x="4970443"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a:t>
            </a:r>
          </a:p>
        </p:txBody>
      </p:sp>
      <p:sp>
        <p:nvSpPr>
          <p:cNvPr id="9" name="TextBox 8">
            <a:extLst>
              <a:ext uri="{FF2B5EF4-FFF2-40B4-BE49-F238E27FC236}">
                <a16:creationId xmlns:a16="http://schemas.microsoft.com/office/drawing/2014/main" id="{E133A3EA-287F-5F9C-391D-35374C865C9F}"/>
              </a:ext>
            </a:extLst>
          </p:cNvPr>
          <p:cNvSpPr txBox="1"/>
          <p:nvPr/>
        </p:nvSpPr>
        <p:spPr>
          <a:xfrm>
            <a:off x="8793296"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1,62</a:t>
            </a:r>
          </a:p>
        </p:txBody>
      </p:sp>
    </p:spTree>
    <p:extLst>
      <p:ext uri="{BB962C8B-B14F-4D97-AF65-F5344CB8AC3E}">
        <p14:creationId xmlns:p14="http://schemas.microsoft.com/office/powerpoint/2010/main" val="282730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Hoạt</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động</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842534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ext uri="{D42A27DB-BD31-4B8C-83A1-F6EECF244321}">
                <p14:modId xmlns:p14="http://schemas.microsoft.com/office/powerpoint/2010/main" val="353878022"/>
              </p:ext>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
        <p:nvSpPr>
          <p:cNvPr id="4" name="TextBox 3">
            <a:extLst>
              <a:ext uri="{FF2B5EF4-FFF2-40B4-BE49-F238E27FC236}">
                <a16:creationId xmlns:a16="http://schemas.microsoft.com/office/drawing/2014/main" id="{28D89D79-1E39-2BFC-E9AF-6BD0E28873CE}"/>
              </a:ext>
            </a:extLst>
          </p:cNvPr>
          <p:cNvSpPr txBox="1"/>
          <p:nvPr/>
        </p:nvSpPr>
        <p:spPr>
          <a:xfrm>
            <a:off x="5058578" y="3625583"/>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a:t>
            </a:r>
          </a:p>
        </p:txBody>
      </p:sp>
      <p:sp>
        <p:nvSpPr>
          <p:cNvPr id="5" name="TextBox 4">
            <a:extLst>
              <a:ext uri="{FF2B5EF4-FFF2-40B4-BE49-F238E27FC236}">
                <a16:creationId xmlns:a16="http://schemas.microsoft.com/office/drawing/2014/main" id="{8A10EFB7-2ADB-ABD3-9F45-C756904667A8}"/>
              </a:ext>
            </a:extLst>
          </p:cNvPr>
          <p:cNvSpPr txBox="1"/>
          <p:nvPr/>
        </p:nvSpPr>
        <p:spPr>
          <a:xfrm>
            <a:off x="8881431" y="363660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9,35</a:t>
            </a:r>
          </a:p>
        </p:txBody>
      </p:sp>
      <p:sp>
        <p:nvSpPr>
          <p:cNvPr id="6" name="TextBox 5">
            <a:extLst>
              <a:ext uri="{FF2B5EF4-FFF2-40B4-BE49-F238E27FC236}">
                <a16:creationId xmlns:a16="http://schemas.microsoft.com/office/drawing/2014/main" id="{65A9813D-D751-FD2A-42DB-F48E6969EE6D}"/>
              </a:ext>
            </a:extLst>
          </p:cNvPr>
          <p:cNvSpPr txBox="1"/>
          <p:nvPr/>
        </p:nvSpPr>
        <p:spPr>
          <a:xfrm>
            <a:off x="4871292" y="437473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21,7</a:t>
            </a:r>
          </a:p>
        </p:txBody>
      </p:sp>
      <p:sp>
        <p:nvSpPr>
          <p:cNvPr id="7" name="TextBox 6">
            <a:extLst>
              <a:ext uri="{FF2B5EF4-FFF2-40B4-BE49-F238E27FC236}">
                <a16:creationId xmlns:a16="http://schemas.microsoft.com/office/drawing/2014/main" id="{17859AB8-F3B8-0C12-7CBF-1926F0A92A87}"/>
              </a:ext>
            </a:extLst>
          </p:cNvPr>
          <p:cNvSpPr txBox="1"/>
          <p:nvPr/>
        </p:nvSpPr>
        <p:spPr>
          <a:xfrm>
            <a:off x="8793296" y="441879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21,66</a:t>
            </a:r>
          </a:p>
        </p:txBody>
      </p:sp>
      <p:sp>
        <p:nvSpPr>
          <p:cNvPr id="8" name="TextBox 7">
            <a:extLst>
              <a:ext uri="{FF2B5EF4-FFF2-40B4-BE49-F238E27FC236}">
                <a16:creationId xmlns:a16="http://schemas.microsoft.com/office/drawing/2014/main" id="{38D7D0C2-A9C7-E6BF-CD02-963856983EC8}"/>
              </a:ext>
            </a:extLst>
          </p:cNvPr>
          <p:cNvSpPr txBox="1"/>
          <p:nvPr/>
        </p:nvSpPr>
        <p:spPr>
          <a:xfrm>
            <a:off x="5025528" y="5134895"/>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0,5</a:t>
            </a:r>
          </a:p>
        </p:txBody>
      </p:sp>
      <p:sp>
        <p:nvSpPr>
          <p:cNvPr id="9" name="TextBox 8">
            <a:extLst>
              <a:ext uri="{FF2B5EF4-FFF2-40B4-BE49-F238E27FC236}">
                <a16:creationId xmlns:a16="http://schemas.microsoft.com/office/drawing/2014/main" id="{F64E4ABF-7048-D667-2197-BC88755A1A7A}"/>
              </a:ext>
            </a:extLst>
          </p:cNvPr>
          <p:cNvSpPr txBox="1"/>
          <p:nvPr/>
        </p:nvSpPr>
        <p:spPr>
          <a:xfrm>
            <a:off x="9035669" y="512387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0,46</a:t>
            </a:r>
          </a:p>
        </p:txBody>
      </p:sp>
    </p:spTree>
    <p:extLst>
      <p:ext uri="{BB962C8B-B14F-4D97-AF65-F5344CB8AC3E}">
        <p14:creationId xmlns:p14="http://schemas.microsoft.com/office/powerpoint/2010/main" val="324254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Luyện</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tập</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129332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4"/>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C01C0A41-2753-31D0-50E0-316244D55C5A}"/>
              </a:ext>
            </a:extLst>
          </p:cNvPr>
          <p:cNvSpPr/>
          <p:nvPr/>
        </p:nvSpPr>
        <p:spPr>
          <a:xfrm>
            <a:off x="9926198" y="5177928"/>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0460C643-EC79-3B73-4754-60A58FA4C7FE}"/>
              </a:ext>
            </a:extLst>
          </p:cNvPr>
          <p:cNvSpPr txBox="1"/>
          <p:nvPr/>
        </p:nvSpPr>
        <p:spPr>
          <a:xfrm>
            <a:off x="1872867" y="5860973"/>
            <a:ext cx="811943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139,7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7 &gt; 5 </a:t>
            </a:r>
            <a:r>
              <a:rPr lang="en-US" sz="3200" b="1" i="0" dirty="0" err="1">
                <a:solidFill>
                  <a:srgbClr val="FF0000"/>
                </a:solidFill>
                <a:effectLst/>
                <a:latin typeface="Cambria" panose="02040503050406030204" pitchFamily="18" charset="0"/>
                <a:ea typeface="Cambria" panose="02040503050406030204" pitchFamily="18" charset="0"/>
              </a:rPr>
              <a:t>nên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tròn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lên</a:t>
            </a:r>
            <a:r>
              <a:rPr lang="en-US" sz="3200" b="1" i="0" dirty="0">
                <a:solidFill>
                  <a:srgbClr val="FF0000"/>
                </a:solidFill>
                <a:effectLst/>
                <a:latin typeface="Cambria" panose="02040503050406030204" pitchFamily="18" charset="0"/>
                <a:ea typeface="Cambria" panose="02040503050406030204" pitchFamily="18" charset="0"/>
              </a:rPr>
              <a:t>: 140</a:t>
            </a:r>
            <a:endParaRPr lang="en-US" sz="32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AE9F5B3-90B4-DB4B-D316-D4066948AC21}"/>
              </a:ext>
            </a:extLst>
          </p:cNvPr>
          <p:cNvSpPr/>
          <p:nvPr/>
        </p:nvSpPr>
        <p:spPr>
          <a:xfrm>
            <a:off x="9825210" y="4526097"/>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S</a:t>
            </a:r>
          </a:p>
        </p:txBody>
      </p:sp>
      <p:sp>
        <p:nvSpPr>
          <p:cNvPr id="19" name="Rectangle: Rounded Corners 18">
            <a:extLst>
              <a:ext uri="{FF2B5EF4-FFF2-40B4-BE49-F238E27FC236}">
                <a16:creationId xmlns:a16="http://schemas.microsoft.com/office/drawing/2014/main" id="{7AC5AA36-5F68-FECE-D203-352D3A3D4242}"/>
              </a:ext>
            </a:extLst>
          </p:cNvPr>
          <p:cNvSpPr/>
          <p:nvPr/>
        </p:nvSpPr>
        <p:spPr>
          <a:xfrm>
            <a:off x="9924362" y="5165076"/>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66789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animBg="1"/>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4"/>
          <a:stretch>
            <a:fillRect/>
          </a:stretch>
        </p:blipFill>
        <p:spPr>
          <a:xfrm>
            <a:off x="641216" y="2879820"/>
            <a:ext cx="3990975" cy="2905125"/>
          </a:xfrm>
          <a:prstGeom prst="rect">
            <a:avLst/>
          </a:prstGeom>
        </p:spPr>
      </p:pic>
      <p:sp>
        <p:nvSpPr>
          <p:cNvPr id="13" name="TextBox 12">
            <a:extLst>
              <a:ext uri="{FF2B5EF4-FFF2-40B4-BE49-F238E27FC236}">
                <a16:creationId xmlns:a16="http://schemas.microsoft.com/office/drawing/2014/main" id="{A723294B-3D64-7B78-A970-67D87C7D2EBD}"/>
              </a:ext>
            </a:extLst>
          </p:cNvPr>
          <p:cNvSpPr txBox="1"/>
          <p:nvPr/>
        </p:nvSpPr>
        <p:spPr>
          <a:xfrm>
            <a:off x="4803354" y="3264551"/>
            <a:ext cx="2270049"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D535BA4-8CFA-18BF-D53C-AD187B46760F}"/>
              </a:ext>
            </a:extLst>
          </p:cNvPr>
          <p:cNvCxnSpPr/>
          <p:nvPr/>
        </p:nvCxnSpPr>
        <p:spPr>
          <a:xfrm>
            <a:off x="6673353" y="3626501"/>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32B71-66F5-2878-34ED-6A34BC26BAAC}"/>
              </a:ext>
            </a:extLst>
          </p:cNvPr>
          <p:cNvSpPr txBox="1"/>
          <p:nvPr/>
        </p:nvSpPr>
        <p:spPr>
          <a:xfrm>
            <a:off x="6759078" y="3664601"/>
            <a:ext cx="2419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FB0067D-979F-047B-AB02-44EAFEE64CBB}"/>
              </a:ext>
            </a:extLst>
          </p:cNvPr>
          <p:cNvSpPr txBox="1"/>
          <p:nvPr/>
        </p:nvSpPr>
        <p:spPr>
          <a:xfrm>
            <a:off x="9340353" y="3321701"/>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a:t>
            </a:r>
          </a:p>
        </p:txBody>
      </p:sp>
      <p:sp>
        <p:nvSpPr>
          <p:cNvPr id="18" name="TextBox 17">
            <a:extLst>
              <a:ext uri="{FF2B5EF4-FFF2-40B4-BE49-F238E27FC236}">
                <a16:creationId xmlns:a16="http://schemas.microsoft.com/office/drawing/2014/main" id="{6971C2D3-A0B1-D649-5EE9-E6A7EB4499DD}"/>
              </a:ext>
            </a:extLst>
          </p:cNvPr>
          <p:cNvSpPr txBox="1"/>
          <p:nvPr/>
        </p:nvSpPr>
        <p:spPr>
          <a:xfrm>
            <a:off x="4935558" y="4785452"/>
            <a:ext cx="2220014"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ECDD9A2E-9DB4-6EFC-CFCC-B39BE7FC65AA}"/>
              </a:ext>
            </a:extLst>
          </p:cNvPr>
          <p:cNvCxnSpPr/>
          <p:nvPr/>
        </p:nvCxnSpPr>
        <p:spPr>
          <a:xfrm>
            <a:off x="6755521" y="514740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F66FA6-9107-74CD-8D8A-4CFF58E16187}"/>
              </a:ext>
            </a:extLst>
          </p:cNvPr>
          <p:cNvSpPr txBox="1"/>
          <p:nvPr/>
        </p:nvSpPr>
        <p:spPr>
          <a:xfrm>
            <a:off x="6841246" y="5185502"/>
            <a:ext cx="2419350" cy="830997"/>
          </a:xfrm>
          <a:prstGeom prst="rect">
            <a:avLst/>
          </a:prstGeom>
          <a:noFill/>
        </p:spPr>
        <p:txBody>
          <a:bodyPr wrap="square" rtlCol="0">
            <a:spAutoFit/>
          </a:bodyPr>
          <a:lstStyle/>
          <a:p>
            <a:pPr lvl="0" algn="ctr">
              <a:defRPr/>
            </a:pP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trăm</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E2F3EB8-19D9-4CF8-FD25-1E0A7396726A}"/>
              </a:ext>
            </a:extLst>
          </p:cNvPr>
          <p:cNvSpPr txBox="1"/>
          <p:nvPr/>
        </p:nvSpPr>
        <p:spPr>
          <a:xfrm>
            <a:off x="9422521" y="484260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3,14</a:t>
            </a:r>
          </a:p>
        </p:txBody>
      </p:sp>
    </p:spTree>
    <p:extLst>
      <p:ext uri="{BB962C8B-B14F-4D97-AF65-F5344CB8AC3E}">
        <p14:creationId xmlns:p14="http://schemas.microsoft.com/office/powerpoint/2010/main" val="4194828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p:bldP spid="17" grpId="0"/>
      <p:bldP spid="18"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8C40B72A-EFBC-A8DA-3A9C-42BBC6427D7F}"/>
              </a:ext>
            </a:extLst>
          </p:cNvPr>
          <p:cNvPicPr>
            <a:picLocks noChangeAspect="1"/>
          </p:cNvPicPr>
          <p:nvPr/>
        </p:nvPicPr>
        <p:blipFill>
          <a:blip r:embed="rId5"/>
          <a:stretch>
            <a:fillRect/>
          </a:stretch>
        </p:blipFill>
        <p:spPr>
          <a:xfrm>
            <a:off x="4193244" y="2453820"/>
            <a:ext cx="7529213" cy="1774090"/>
          </a:xfrm>
          <a:prstGeom prst="rect">
            <a:avLst/>
          </a:prstGeom>
        </p:spPr>
      </p:pic>
    </p:spTree>
    <p:extLst>
      <p:ext uri="{BB962C8B-B14F-4D97-AF65-F5344CB8AC3E}">
        <p14:creationId xmlns:p14="http://schemas.microsoft.com/office/powerpoint/2010/main" val="193056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842363" y="3429000"/>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32,45</a:t>
            </a:r>
          </a:p>
        </p:txBody>
      </p:sp>
      <p:sp>
        <p:nvSpPr>
          <p:cNvPr id="16" name="Rectangle 15">
            <a:extLst>
              <a:ext uri="{FF2B5EF4-FFF2-40B4-BE49-F238E27FC236}">
                <a16:creationId xmlns:a16="http://schemas.microsoft.com/office/drawing/2014/main" id="{14E21101-573B-E62B-84C5-7DB676880A8B}"/>
              </a:ext>
            </a:extLst>
          </p:cNvPr>
          <p:cNvSpPr/>
          <p:nvPr/>
        </p:nvSpPr>
        <p:spPr>
          <a:xfrm>
            <a:off x="6447252" y="1729221"/>
            <a:ext cx="2991576"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921346" y="504201"/>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phân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gần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nhất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3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 L -1 0 " pathEditMode="relative" rAng="0" ptsTypes="AA">
                                      <p:cBhvr>
                                        <p:cTn id="18" dur="4000" fill="hold"/>
                                        <p:tgtEl>
                                          <p:spTgt spid="8"/>
                                        </p:tgtEl>
                                        <p:attrNameLst>
                                          <p:attrName>ppt_x</p:attrName>
                                          <p:attrName>ppt_y</p:attrName>
                                        </p:attrNameLst>
                                      </p:cBhvr>
                                      <p:rCtr x="-50000" y="0"/>
                                    </p:animMotion>
                                  </p:childTnLst>
                                </p:cTn>
                              </p:par>
                              <p:par>
                                <p:cTn id="19" presetID="42" presetClass="path" presetSubtype="0" accel="50000" decel="50000" fill="hold" nodeType="withEffect">
                                  <p:stCondLst>
                                    <p:cond delay="0"/>
                                  </p:stCondLst>
                                  <p:childTnLst>
                                    <p:animMotion origin="layout" path="M 2.5E-6 -2.22222E-6 L -1.15026 0.00718 " pathEditMode="relative" rAng="0" ptsTypes="AA">
                                      <p:cBhvr>
                                        <p:cTn id="20" dur="4000" fill="hold"/>
                                        <p:tgtEl>
                                          <p:spTgt spid="13"/>
                                        </p:tgtEl>
                                        <p:attrNameLst>
                                          <p:attrName>ppt_x</p:attrName>
                                          <p:attrName>ppt_y</p:attrName>
                                        </p:attrNameLst>
                                      </p:cBhvr>
                                      <p:rCtr x="-57513" y="347"/>
                                    </p:animMotion>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0437F-CFD8-A8B5-F3CA-452B8330D71E}"/>
              </a:ext>
            </a:extLst>
          </p:cNvPr>
          <p:cNvSpPr txBox="1"/>
          <p:nvPr/>
        </p:nvSpPr>
        <p:spPr>
          <a:xfrm>
            <a:off x="637674" y="597114"/>
            <a:ext cx="10684041" cy="2308324"/>
          </a:xfrm>
          <a:prstGeom prst="rect">
            <a:avLst/>
          </a:prstGeom>
          <a:noFill/>
        </p:spPr>
        <p:txBody>
          <a:bodyPr wrap="square">
            <a:spAutoFit/>
          </a:bodyPr>
          <a:lstStyle/>
          <a:p>
            <a:pPr algn="just"/>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ki-</a:t>
            </a:r>
            <a:r>
              <a:rPr lang="en-US" sz="3600" dirty="0" err="1">
                <a:solidFill>
                  <a:srgbClr val="000000"/>
                </a:solidFill>
                <a:effectLst/>
                <a:latin typeface="Times New Roman" panose="02020603050405020304" pitchFamily="18" charset="0"/>
                <a:ea typeface="Times New Roman" panose="02020603050405020304" pitchFamily="18" charset="0"/>
              </a:rPr>
              <a:t>lô</a:t>
            </a:r>
            <a:r>
              <a:rPr lang="en-US" sz="3600" dirty="0">
                <a:solidFill>
                  <a:srgbClr val="000000"/>
                </a:solidFill>
                <a:effectLst/>
                <a:latin typeface="Times New Roman" panose="02020603050405020304" pitchFamily="18" charset="0"/>
                <a:ea typeface="Times New Roman" panose="02020603050405020304" pitchFamily="18" charset="0"/>
              </a:rPr>
              <a:t>-gam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thập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lớn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thì</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7kg.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
        <p:nvSpPr>
          <p:cNvPr id="7" name="TextBox 6">
            <a:extLst>
              <a:ext uri="{FF2B5EF4-FFF2-40B4-BE49-F238E27FC236}">
                <a16:creationId xmlns:a16="http://schemas.microsoft.com/office/drawing/2014/main" id="{A6930833-1E0B-7AB5-511E-8B9395651F8B}"/>
              </a:ext>
            </a:extLst>
          </p:cNvPr>
          <p:cNvSpPr txBox="1"/>
          <p:nvPr/>
        </p:nvSpPr>
        <p:spPr>
          <a:xfrm>
            <a:off x="2261937" y="3429000"/>
            <a:ext cx="3878599"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7,4 kg</a:t>
            </a:r>
          </a:p>
        </p:txBody>
      </p:sp>
      <p:pic>
        <p:nvPicPr>
          <p:cNvPr id="9" name="Picture 8">
            <a:extLst>
              <a:ext uri="{FF2B5EF4-FFF2-40B4-BE49-F238E27FC236}">
                <a16:creationId xmlns:a16="http://schemas.microsoft.com/office/drawing/2014/main" id="{F5139145-5757-BA89-AB69-00A9CD11B207}"/>
              </a:ext>
            </a:extLst>
          </p:cNvPr>
          <p:cNvPicPr>
            <a:picLocks noChangeAspect="1"/>
          </p:cNvPicPr>
          <p:nvPr/>
        </p:nvPicPr>
        <p:blipFill>
          <a:blip r:embed="rId3"/>
          <a:stretch>
            <a:fillRect/>
          </a:stretch>
        </p:blipFill>
        <p:spPr>
          <a:xfrm>
            <a:off x="6783835" y="2362190"/>
            <a:ext cx="3719734" cy="3708563"/>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95149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75,627</a:t>
            </a:r>
          </a:p>
        </p:txBody>
      </p:sp>
      <p:sp>
        <p:nvSpPr>
          <p:cNvPr id="16" name="Rectangle 15">
            <a:extLst>
              <a:ext uri="{FF2B5EF4-FFF2-40B4-BE49-F238E27FC236}">
                <a16:creationId xmlns:a16="http://schemas.microsoft.com/office/drawing/2014/main" id="{14E21101-573B-E62B-84C5-7DB676880A8B}"/>
              </a:ext>
            </a:extLst>
          </p:cNvPr>
          <p:cNvSpPr/>
          <p:nvPr/>
        </p:nvSpPr>
        <p:spPr>
          <a:xfrm>
            <a:off x="6630806" y="1553886"/>
            <a:ext cx="3163795"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76</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967510" cy="1200329"/>
          </a:xfrm>
          <a:prstGeom prst="rect">
            <a:avLst/>
          </a:prstGeom>
          <a:noFill/>
        </p:spPr>
        <p:txBody>
          <a:bodyPr wrap="square" rtlCol="0">
            <a:spAutoFit/>
          </a:bodyPr>
          <a:lstStyle/>
          <a:p>
            <a:pPr lvl="0" algn="ctr"/>
            <a:r>
              <a:rPr lang="en-US" sz="3600" b="1" dirty="0" err="1">
                <a:solidFill>
                  <a:prstClr val="black"/>
                </a:solidFill>
              </a:rPr>
              <a:t>Làm</a:t>
            </a:r>
            <a:r>
              <a:rPr lang="en-US" sz="3600" b="1" dirty="0">
                <a:solidFill>
                  <a:prstClr val="black"/>
                </a:solidFill>
              </a:rPr>
              <a:t> </a:t>
            </a:r>
            <a:r>
              <a:rPr lang="en-US" sz="3600" b="1" dirty="0" err="1">
                <a:solidFill>
                  <a:prstClr val="black"/>
                </a:solidFill>
              </a:rPr>
              <a:t>tròn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thập</a:t>
            </a:r>
            <a:r>
              <a:rPr lang="en-US" sz="3600" b="1" dirty="0">
                <a:solidFill>
                  <a:prstClr val="black"/>
                </a:solidFill>
              </a:rPr>
              <a:t> </a:t>
            </a:r>
            <a:r>
              <a:rPr lang="en-US" sz="3600" b="1" dirty="0" err="1">
                <a:solidFill>
                  <a:prstClr val="black"/>
                </a:solidFill>
              </a:rPr>
              <a:t>phân</a:t>
            </a:r>
            <a:r>
              <a:rPr lang="en-US" sz="3600" b="1" dirty="0">
                <a:solidFill>
                  <a:prstClr val="black"/>
                </a:solidFill>
              </a:rPr>
              <a:t> </a:t>
            </a:r>
            <a:r>
              <a:rPr lang="en-US" sz="3600" b="1" dirty="0" err="1">
                <a:solidFill>
                  <a:prstClr val="black"/>
                </a:solidFill>
              </a:rPr>
              <a:t>đến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tự</a:t>
            </a:r>
            <a:r>
              <a:rPr lang="en-US" sz="3600" b="1" dirty="0">
                <a:solidFill>
                  <a:prstClr val="black"/>
                </a:solidFill>
              </a:rPr>
              <a:t> </a:t>
            </a:r>
            <a:r>
              <a:rPr lang="en-US" sz="3600" b="1" dirty="0" err="1">
                <a:solidFill>
                  <a:prstClr val="black"/>
                </a:solidFill>
              </a:rPr>
              <a:t>nhiên</a:t>
            </a:r>
            <a:r>
              <a:rPr lang="en-US" sz="3600" b="1" dirty="0">
                <a:solidFill>
                  <a:prstClr val="black"/>
                </a:solidFill>
              </a:rPr>
              <a:t> </a:t>
            </a:r>
            <a:r>
              <a:rPr lang="en-US" sz="3600" b="1" dirty="0" err="1">
                <a:solidFill>
                  <a:prstClr val="black"/>
                </a:solidFill>
              </a:rPr>
              <a:t>gần</a:t>
            </a:r>
            <a:r>
              <a:rPr lang="en-US" sz="3600" b="1" dirty="0">
                <a:solidFill>
                  <a:prstClr val="black"/>
                </a:solidFill>
              </a:rPr>
              <a:t> </a:t>
            </a:r>
            <a:r>
              <a:rPr lang="en-US" sz="3600" b="1" dirty="0" err="1">
                <a:solidFill>
                  <a:prstClr val="black"/>
                </a:solidFill>
              </a:rPr>
              <a:t>nhất</a:t>
            </a:r>
            <a:endParaRPr lang="en-US" sz="3600" b="1" dirty="0">
              <a:solidFill>
                <a:prstClr val="black"/>
              </a:solidFill>
            </a:endParaRPr>
          </a:p>
        </p:txBody>
      </p:sp>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0498" y="196770"/>
            <a:ext cx="7410706" cy="3884374"/>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sd="1476787242">
                  <a:custGeom>
                    <a:avLst/>
                    <a:gdLst>
                      <a:gd name="connsiteX0" fmla="*/ 0 w 7410706"/>
                      <a:gd name="connsiteY0" fmla="*/ 647409 h 3884374"/>
                      <a:gd name="connsiteX1" fmla="*/ 647409 w 7410706"/>
                      <a:gd name="connsiteY1" fmla="*/ 0 h 3884374"/>
                      <a:gd name="connsiteX2" fmla="*/ 6763297 w 7410706"/>
                      <a:gd name="connsiteY2" fmla="*/ 0 h 3884374"/>
                      <a:gd name="connsiteX3" fmla="*/ 7410706 w 7410706"/>
                      <a:gd name="connsiteY3" fmla="*/ 647409 h 3884374"/>
                      <a:gd name="connsiteX4" fmla="*/ 7410706 w 7410706"/>
                      <a:gd name="connsiteY4" fmla="*/ 3236965 h 3884374"/>
                      <a:gd name="connsiteX5" fmla="*/ 6763297 w 7410706"/>
                      <a:gd name="connsiteY5" fmla="*/ 3884374 h 3884374"/>
                      <a:gd name="connsiteX6" fmla="*/ 647409 w 7410706"/>
                      <a:gd name="connsiteY6" fmla="*/ 3884374 h 3884374"/>
                      <a:gd name="connsiteX7" fmla="*/ 0 w 7410706"/>
                      <a:gd name="connsiteY7" fmla="*/ 3236965 h 3884374"/>
                      <a:gd name="connsiteX8" fmla="*/ 0 w 7410706"/>
                      <a:gd name="connsiteY8" fmla="*/ 647409 h 38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884374" fill="none" extrusionOk="0">
                        <a:moveTo>
                          <a:pt x="0" y="647409"/>
                        </a:moveTo>
                        <a:cubicBezTo>
                          <a:pt x="-15380" y="326834"/>
                          <a:pt x="282203" y="-267"/>
                          <a:pt x="647409" y="0"/>
                        </a:cubicBezTo>
                        <a:cubicBezTo>
                          <a:pt x="2263607" y="40205"/>
                          <a:pt x="5077076" y="-132558"/>
                          <a:pt x="6763297" y="0"/>
                        </a:cubicBezTo>
                        <a:cubicBezTo>
                          <a:pt x="7151337" y="20218"/>
                          <a:pt x="7441434" y="282031"/>
                          <a:pt x="7410706" y="647409"/>
                        </a:cubicBezTo>
                        <a:cubicBezTo>
                          <a:pt x="7438778" y="1461117"/>
                          <a:pt x="7248307" y="2407343"/>
                          <a:pt x="7410706" y="3236965"/>
                        </a:cubicBezTo>
                        <a:cubicBezTo>
                          <a:pt x="7475039" y="3610680"/>
                          <a:pt x="7123013" y="3893829"/>
                          <a:pt x="6763297" y="3884374"/>
                        </a:cubicBezTo>
                        <a:cubicBezTo>
                          <a:pt x="4886504" y="4048063"/>
                          <a:pt x="2103036" y="4018929"/>
                          <a:pt x="647409" y="3884374"/>
                        </a:cubicBezTo>
                        <a:cubicBezTo>
                          <a:pt x="291090" y="3909086"/>
                          <a:pt x="-12650" y="3617113"/>
                          <a:pt x="0" y="3236965"/>
                        </a:cubicBezTo>
                        <a:cubicBezTo>
                          <a:pt x="-53445" y="2158257"/>
                          <a:pt x="45080" y="1671470"/>
                          <a:pt x="0" y="647409"/>
                        </a:cubicBezTo>
                        <a:close/>
                      </a:path>
                      <a:path w="7410706" h="3884374" stroke="0" extrusionOk="0">
                        <a:moveTo>
                          <a:pt x="0" y="647409"/>
                        </a:moveTo>
                        <a:cubicBezTo>
                          <a:pt x="31427" y="246071"/>
                          <a:pt x="248133" y="20782"/>
                          <a:pt x="647409" y="0"/>
                        </a:cubicBezTo>
                        <a:cubicBezTo>
                          <a:pt x="1669269" y="-139946"/>
                          <a:pt x="5656918" y="155953"/>
                          <a:pt x="6763297" y="0"/>
                        </a:cubicBezTo>
                        <a:cubicBezTo>
                          <a:pt x="7186423" y="-4805"/>
                          <a:pt x="7414205" y="278223"/>
                          <a:pt x="7410706" y="647409"/>
                        </a:cubicBezTo>
                        <a:cubicBezTo>
                          <a:pt x="7419061" y="1826005"/>
                          <a:pt x="7250585" y="2416709"/>
                          <a:pt x="7410706" y="3236965"/>
                        </a:cubicBezTo>
                        <a:cubicBezTo>
                          <a:pt x="7401994" y="3568012"/>
                          <a:pt x="7077664" y="3837866"/>
                          <a:pt x="6763297" y="3884374"/>
                        </a:cubicBezTo>
                        <a:cubicBezTo>
                          <a:pt x="4829119" y="3860630"/>
                          <a:pt x="2813960" y="4025271"/>
                          <a:pt x="647409" y="3884374"/>
                        </a:cubicBezTo>
                        <a:cubicBezTo>
                          <a:pt x="314978" y="3911358"/>
                          <a:pt x="-1161" y="3577651"/>
                          <a:pt x="0" y="3236965"/>
                        </a:cubicBezTo>
                        <a:cubicBezTo>
                          <a:pt x="-109372" y="2108640"/>
                          <a:pt x="60620" y="1940674"/>
                          <a:pt x="0" y="647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0,789</a:t>
            </a:r>
          </a:p>
        </p:txBody>
      </p:sp>
      <p:sp>
        <p:nvSpPr>
          <p:cNvPr id="16" name="Rectangle 15">
            <a:extLst>
              <a:ext uri="{FF2B5EF4-FFF2-40B4-BE49-F238E27FC236}">
                <a16:creationId xmlns:a16="http://schemas.microsoft.com/office/drawing/2014/main" id="{14E21101-573B-E62B-84C5-7DB676880A8B}"/>
              </a:ext>
            </a:extLst>
          </p:cNvPr>
          <p:cNvSpPr/>
          <p:nvPr/>
        </p:nvSpPr>
        <p:spPr>
          <a:xfrm>
            <a:off x="6821925" y="1674384"/>
            <a:ext cx="3017568"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1323439"/>
          </a:xfrm>
          <a:prstGeom prst="rect">
            <a:avLst/>
          </a:prstGeom>
          <a:noFill/>
        </p:spPr>
        <p:txBody>
          <a:bodyPr wrap="square" rtlCol="0">
            <a:spAutoFit/>
          </a:bodyPr>
          <a:lstStyle/>
          <a:p>
            <a:pPr lvl="0" algn="ctr"/>
            <a:r>
              <a:rPr lang="en-US" sz="4000" b="1" dirty="0" err="1">
                <a:solidFill>
                  <a:prstClr val="black"/>
                </a:solidFill>
              </a:rPr>
              <a:t>Làm</a:t>
            </a:r>
            <a:r>
              <a:rPr lang="en-US" sz="4000" b="1" dirty="0">
                <a:solidFill>
                  <a:prstClr val="black"/>
                </a:solidFill>
              </a:rPr>
              <a:t> </a:t>
            </a:r>
            <a:r>
              <a:rPr lang="en-US" sz="4000" b="1" dirty="0" err="1">
                <a:solidFill>
                  <a:prstClr val="black"/>
                </a:solidFill>
              </a:rPr>
              <a:t>tròn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thập</a:t>
            </a:r>
            <a:r>
              <a:rPr lang="en-US" sz="4000" b="1" dirty="0">
                <a:solidFill>
                  <a:prstClr val="black"/>
                </a:solidFill>
              </a:rPr>
              <a:t> </a:t>
            </a:r>
            <a:r>
              <a:rPr lang="en-US" sz="4000" b="1" dirty="0" err="1">
                <a:solidFill>
                  <a:prstClr val="black"/>
                </a:solidFill>
              </a:rPr>
              <a:t>phân</a:t>
            </a:r>
            <a:r>
              <a:rPr lang="en-US" sz="4000" b="1" dirty="0">
                <a:solidFill>
                  <a:prstClr val="black"/>
                </a:solidFill>
              </a:rPr>
              <a:t> </a:t>
            </a:r>
            <a:r>
              <a:rPr lang="en-US" sz="4000" b="1" dirty="0" err="1">
                <a:solidFill>
                  <a:prstClr val="black"/>
                </a:solidFill>
              </a:rPr>
              <a:t>đến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gần</a:t>
            </a:r>
            <a:r>
              <a:rPr lang="en-US" sz="4000" b="1" dirty="0">
                <a:solidFill>
                  <a:prstClr val="black"/>
                </a:solidFill>
              </a:rPr>
              <a:t> </a:t>
            </a:r>
            <a:r>
              <a:rPr lang="en-US" sz="4000" b="1" dirty="0" err="1">
                <a:solidFill>
                  <a:prstClr val="black"/>
                </a:solidFill>
              </a:rPr>
              <a:t>nhất</a:t>
            </a:r>
            <a:endParaRPr lang="en-US" sz="4000" b="1" dirty="0">
              <a:solidFill>
                <a:prstClr val="black"/>
              </a:solidFill>
            </a:endParaRP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55" y="112055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349651" y="-18323"/>
            <a:ext cx="8169348" cy="3602351"/>
          </a:xfrm>
          <a:prstGeom prst="rect">
            <a:avLst/>
          </a:prstGeom>
          <a:effectLst>
            <a:outerShdw blurRad="12700" dist="12700" dir="8100000" algn="tr" rotWithShape="0">
              <a:prstClr val="black">
                <a:alpha val="40000"/>
              </a:prstClr>
            </a:outerShdw>
          </a:effectLst>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id="{24D4C728-B9CC-4339-BC4E-87C3533A692E}"/>
              </a:ext>
            </a:extLst>
          </p:cNvPr>
          <p:cNvPicPr>
            <a:picLocks noChangeAspect="1"/>
          </p:cNvPicPr>
          <p:nvPr/>
        </p:nvPicPr>
        <p:blipFill>
          <a:blip r:embed="rId7"/>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8"/>
          <a:stretch>
            <a:fillRect/>
          </a:stretch>
        </p:blipFill>
        <p:spPr>
          <a:xfrm>
            <a:off x="1964267" y="881825"/>
            <a:ext cx="8169348" cy="1589149"/>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9"/>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id="{0DA4B9D7-EFC8-4769-B528-6E70F6A1CF23}"/>
              </a:ext>
            </a:extLst>
          </p:cNvPr>
          <p:cNvPicPr>
            <a:picLocks noChangeAspect="1"/>
          </p:cNvPicPr>
          <p:nvPr/>
        </p:nvPicPr>
        <p:blipFill>
          <a:blip r:embed="rId10"/>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891400" y="1023984"/>
            <a:ext cx="1523956" cy="1508868"/>
          </a:xfrm>
          <a:prstGeom prst="rect">
            <a:avLst/>
          </a:prstGeom>
        </p:spPr>
      </p:pic>
      <p:pic>
        <p:nvPicPr>
          <p:cNvPr id="2" name="Picture 1">
            <a:extLst>
              <a:ext uri="{FF2B5EF4-FFF2-40B4-BE49-F238E27FC236}">
                <a16:creationId xmlns:a16="http://schemas.microsoft.com/office/drawing/2014/main" id="{858ECECD-ADD7-E776-18B7-33619C58D4E6}"/>
              </a:ext>
            </a:extLst>
          </p:cNvPr>
          <p:cNvPicPr>
            <a:picLocks noChangeAspect="1"/>
          </p:cNvPicPr>
          <p:nvPr/>
        </p:nvPicPr>
        <p:blipFill>
          <a:blip r:embed="rId13"/>
          <a:stretch>
            <a:fillRect/>
          </a:stretch>
        </p:blipFill>
        <p:spPr>
          <a:xfrm>
            <a:off x="1594778" y="1884769"/>
            <a:ext cx="2030144" cy="859611"/>
          </a:xfrm>
          <a:prstGeom prst="rect">
            <a:avLst/>
          </a:prstGeom>
        </p:spPr>
      </p:pic>
      <p:pic>
        <p:nvPicPr>
          <p:cNvPr id="3" name="Picture 2">
            <a:extLst>
              <a:ext uri="{FF2B5EF4-FFF2-40B4-BE49-F238E27FC236}">
                <a16:creationId xmlns:a16="http://schemas.microsoft.com/office/drawing/2014/main" id="{8E6D4C61-F5BC-39FE-2E2F-5D0AFC6698B3}"/>
              </a:ext>
            </a:extLst>
          </p:cNvPr>
          <p:cNvPicPr>
            <a:picLocks noChangeAspect="1"/>
          </p:cNvPicPr>
          <p:nvPr/>
        </p:nvPicPr>
        <p:blipFill>
          <a:blip r:embed="rId14"/>
          <a:stretch>
            <a:fillRect/>
          </a:stretch>
        </p:blipFill>
        <p:spPr>
          <a:xfrm>
            <a:off x="2000273" y="2436753"/>
            <a:ext cx="8248603" cy="2822693"/>
          </a:xfrm>
          <a:prstGeom prst="rect">
            <a:avLst/>
          </a:prstGeom>
        </p:spPr>
      </p:pic>
      <p:pic>
        <p:nvPicPr>
          <p:cNvPr id="7" name="Picture 6">
            <a:extLst>
              <a:ext uri="{FF2B5EF4-FFF2-40B4-BE49-F238E27FC236}">
                <a16:creationId xmlns:a16="http://schemas.microsoft.com/office/drawing/2014/main" id="{59CE40ED-9F79-F3E3-695C-97BF092C65D0}"/>
              </a:ext>
            </a:extLst>
          </p:cNvPr>
          <p:cNvPicPr>
            <a:picLocks noChangeAspect="1"/>
          </p:cNvPicPr>
          <p:nvPr/>
        </p:nvPicPr>
        <p:blipFill>
          <a:blip r:embed="rId15"/>
          <a:stretch>
            <a:fillRect/>
          </a:stretch>
        </p:blipFill>
        <p:spPr>
          <a:xfrm>
            <a:off x="7317382" y="4719024"/>
            <a:ext cx="2395936" cy="963251"/>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4" name="Picture 3">
            <a:extLst>
              <a:ext uri="{FF2B5EF4-FFF2-40B4-BE49-F238E27FC236}">
                <a16:creationId xmlns:a16="http://schemas.microsoft.com/office/drawing/2014/main" id="{AE43AB63-DF49-4391-98BB-A899C07F35D9}"/>
              </a:ext>
            </a:extLst>
          </p:cNvPr>
          <p:cNvPicPr>
            <a:picLocks noChangeAspect="1"/>
          </p:cNvPicPr>
          <p:nvPr/>
        </p:nvPicPr>
        <p:blipFill>
          <a:blip r:embed="rId5"/>
          <a:stretch>
            <a:fillRect/>
          </a:stretch>
        </p:blipFill>
        <p:spPr>
          <a:xfrm>
            <a:off x="4474518" y="2503855"/>
            <a:ext cx="7529213" cy="1774090"/>
          </a:xfrm>
          <a:prstGeom prst="rect">
            <a:avLst/>
          </a:prstGeom>
        </p:spPr>
      </p:pic>
    </p:spTree>
    <p:extLst>
      <p:ext uri="{BB962C8B-B14F-4D97-AF65-F5344CB8AC3E}">
        <p14:creationId xmlns:p14="http://schemas.microsoft.com/office/powerpoint/2010/main" val="638304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BF1BC-ED99-993C-ECDE-0B1109A81688}"/>
              </a:ext>
            </a:extLst>
          </p:cNvPr>
          <p:cNvSpPr txBox="1"/>
          <p:nvPr/>
        </p:nvSpPr>
        <p:spPr>
          <a:xfrm>
            <a:off x="1685581" y="533400"/>
            <a:ext cx="9584673"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trăm</a:t>
            </a:r>
            <a:endParaRPr lang="en-US" sz="2400" b="1" dirty="0">
              <a:solidFill>
                <a:srgbClr val="002060"/>
              </a:solidFill>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25C18F2B-4D77-969B-AF46-4FAB14003233}"/>
              </a:ext>
            </a:extLst>
          </p:cNvPr>
          <p:cNvPicPr>
            <a:picLocks noChangeAspect="1"/>
          </p:cNvPicPr>
          <p:nvPr/>
        </p:nvPicPr>
        <p:blipFill>
          <a:blip r:embed="rId2"/>
          <a:stretch>
            <a:fillRect/>
          </a:stretch>
        </p:blipFill>
        <p:spPr>
          <a:xfrm>
            <a:off x="2500827" y="2102230"/>
            <a:ext cx="6955731" cy="3913271"/>
          </a:xfrm>
          <a:prstGeom prst="rect">
            <a:avLst/>
          </a:prstGeom>
        </p:spPr>
      </p:pic>
      <p:sp>
        <p:nvSpPr>
          <p:cNvPr id="36" name="Speech Bubble: Rectangle with Corners Rounded 35">
            <a:extLst>
              <a:ext uri="{FF2B5EF4-FFF2-40B4-BE49-F238E27FC236}">
                <a16:creationId xmlns:a16="http://schemas.microsoft.com/office/drawing/2014/main" id="{4261FFFD-28FA-4E47-0A40-6403C7AD6A13}"/>
              </a:ext>
            </a:extLst>
          </p:cNvPr>
          <p:cNvSpPr/>
          <p:nvPr/>
        </p:nvSpPr>
        <p:spPr>
          <a:xfrm>
            <a:off x="3481330" y="1024569"/>
            <a:ext cx="2247441" cy="1002535"/>
          </a:xfrm>
          <a:prstGeom prst="wedgeRoundRect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Cho </a:t>
            </a:r>
            <a:r>
              <a:rPr lang="en-US" sz="2000" dirty="0" err="1">
                <a:latin typeface="Cambria" panose="02040503050406030204" pitchFamily="18" charset="0"/>
                <a:ea typeface="Cambria" panose="02040503050406030204" pitchFamily="18" charset="0"/>
              </a:rPr>
              <a:t>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mấy</a:t>
            </a:r>
            <a:r>
              <a:rPr lang="en-US" sz="2000" dirty="0">
                <a:latin typeface="Cambria" panose="02040503050406030204" pitchFamily="18" charset="0"/>
                <a:ea typeface="Cambria" panose="02040503050406030204" pitchFamily="18" charset="0"/>
              </a:rPr>
              <a:t> ki-</a:t>
            </a:r>
            <a:r>
              <a:rPr lang="en-US" sz="2000" dirty="0" err="1">
                <a:latin typeface="Cambria" panose="02040503050406030204" pitchFamily="18" charset="0"/>
                <a:ea typeface="Cambria" panose="02040503050406030204" pitchFamily="18" charset="0"/>
              </a:rPr>
              <a:t>lô</a:t>
            </a:r>
            <a:r>
              <a:rPr lang="en-US" sz="2000" dirty="0">
                <a:latin typeface="Cambria" panose="02040503050406030204" pitchFamily="18" charset="0"/>
                <a:ea typeface="Cambria" panose="02040503050406030204" pitchFamily="18" charset="0"/>
              </a:rPr>
              <a:t>-gam?</a:t>
            </a:r>
          </a:p>
        </p:txBody>
      </p:sp>
      <p:sp>
        <p:nvSpPr>
          <p:cNvPr id="37" name="Speech Bubble: Rectangle with Corners Rounded 36">
            <a:extLst>
              <a:ext uri="{FF2B5EF4-FFF2-40B4-BE49-F238E27FC236}">
                <a16:creationId xmlns:a16="http://schemas.microsoft.com/office/drawing/2014/main" id="{4CE8778A-BF32-6156-B22E-5D6768EF244E}"/>
              </a:ext>
            </a:extLst>
          </p:cNvPr>
          <p:cNvSpPr/>
          <p:nvPr/>
        </p:nvSpPr>
        <p:spPr>
          <a:xfrm>
            <a:off x="6896559" y="958468"/>
            <a:ext cx="2677099" cy="1002535"/>
          </a:xfrm>
          <a:prstGeom prst="wedgeRoundRectCallout">
            <a:avLst>
              <a:gd name="adj1" fmla="val -31533"/>
              <a:gd name="adj2" fmla="val 6689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2,5 kg </a:t>
            </a:r>
            <a:r>
              <a:rPr lang="en-US" sz="2000" dirty="0" err="1">
                <a:latin typeface="Cambria" panose="02040503050406030204" pitchFamily="18" charset="0"/>
                <a:ea typeface="Cambria" panose="02040503050406030204" pitchFamily="18" charset="0"/>
              </a:rPr>
              <a:t>chị</a:t>
            </a:r>
            <a:r>
              <a:rPr lang="en-US" sz="2000" dirty="0">
                <a:latin typeface="Cambria" panose="02040503050406030204" pitchFamily="18" charset="0"/>
                <a:ea typeface="Cambria" panose="02040503050406030204" pitchFamily="18" charset="0"/>
              </a:rPr>
              <a:t> ạ.</a:t>
            </a:r>
          </a:p>
        </p:txBody>
      </p:sp>
      <p:sp>
        <p:nvSpPr>
          <p:cNvPr id="38" name="Speech Bubble: Rectangle with Corners Rounded 37">
            <a:extLst>
              <a:ext uri="{FF2B5EF4-FFF2-40B4-BE49-F238E27FC236}">
                <a16:creationId xmlns:a16="http://schemas.microsoft.com/office/drawing/2014/main" id="{7A357C34-F76C-985C-BD5C-8B37310009A8}"/>
              </a:ext>
            </a:extLst>
          </p:cNvPr>
          <p:cNvSpPr/>
          <p:nvPr/>
        </p:nvSpPr>
        <p:spPr>
          <a:xfrm>
            <a:off x="4164376" y="4869456"/>
            <a:ext cx="3481330" cy="1244905"/>
          </a:xfrm>
          <a:prstGeom prst="wedgeRoundRectCallout">
            <a:avLst>
              <a:gd name="adj1" fmla="val 45682"/>
              <a:gd name="adj2" fmla="val -6826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2,52 kg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a:t>
            </a:r>
          </a:p>
        </p:txBody>
      </p:sp>
      <p:pic>
        <p:nvPicPr>
          <p:cNvPr id="39" name="Picture 4" descr="Không có mô tả.">
            <a:extLst>
              <a:ext uri="{FF2B5EF4-FFF2-40B4-BE49-F238E27FC236}">
                <a16:creationId xmlns:a16="http://schemas.microsoft.com/office/drawing/2014/main" id="{25BB5AA8-6235-40A2-8B8D-59F10925D0D7}"/>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0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Khi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mười</a:t>
            </a:r>
            <a:r>
              <a:rPr lang="en-US" dirty="0">
                <a:latin typeface="Cambria" panose="02040503050406030204" pitchFamily="18" charset="0"/>
                <a:ea typeface="Cambria" panose="02040503050406030204" pitchFamily="18" charset="0"/>
              </a:rPr>
              <a:t>, ta 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607241" y="2266261"/>
            <a:ext cx="501967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2</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xuống</a:t>
            </a:r>
            <a:endParaRPr lang="en-US" sz="2400" dirty="0">
              <a:solidFill>
                <a:srgbClr val="FF0066"/>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2,5</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a:t>
            </a:r>
            <a:r>
              <a:rPr lang="en-US" sz="3200" u="sng" dirty="0">
                <a:latin typeface="Cambria" panose="02040503050406030204" pitchFamily="18" charset="0"/>
                <a:ea typeface="Cambria" panose="02040503050406030204" pitchFamily="18" charset="0"/>
              </a:rPr>
              <a:t>2</a:t>
            </a:r>
            <a:r>
              <a:rPr lang="en-US" sz="3200" dirty="0">
                <a:solidFill>
                  <a:srgbClr val="FF0066"/>
                </a:solidFill>
                <a:latin typeface="Cambria" panose="02040503050406030204" pitchFamily="18" charset="0"/>
                <a:ea typeface="Cambria" panose="02040503050406030204" pitchFamily="18" charset="0"/>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5</a:t>
            </a:r>
            <a:r>
              <a:rPr lang="en-US" sz="2400" dirty="0">
                <a:latin typeface="Cambria" panose="02040503050406030204" pitchFamily="18" charset="0"/>
                <a:ea typeface="Cambria" panose="02040503050406030204" pitchFamily="18" charset="0"/>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7</a:t>
            </a:r>
            <a:r>
              <a:rPr lang="en-US" sz="2400" dirty="0">
                <a:latin typeface="Cambria" panose="02040503050406030204" pitchFamily="18" charset="0"/>
                <a:ea typeface="Cambria" panose="02040503050406030204" pitchFamily="18" charset="0"/>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1,6</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mười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6153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924</Words>
  <Application>Microsoft Office PowerPoint</Application>
  <PresentationFormat>Widescreen</PresentationFormat>
  <Paragraphs>115</Paragraphs>
  <Slides>21</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等线 Light</vt:lpstr>
      <vt:lpstr>#9Slide07 Stormtrooper</vt:lpstr>
      <vt:lpstr>Arial</vt:lpstr>
      <vt:lpstr>Calibri</vt:lpstr>
      <vt:lpstr>Calibri Light</vt:lpstr>
      <vt:lpstr>Cambria</vt:lpstr>
      <vt:lpstr>Times New Roman</vt:lpstr>
      <vt:lpstr>Times New Roman</vt:lpstr>
      <vt:lpstr>UVN Banh Mi</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2024-07-19T08:15:29Z</dcterms:created>
  <dcterms:modified xsi:type="dcterms:W3CDTF">2024-10-13T11:08:23Z</dcterms:modified>
</cp:coreProperties>
</file>