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2"/>
  </p:notesMasterIdLst>
  <p:sldIdLst>
    <p:sldId id="293" r:id="rId5"/>
    <p:sldId id="2007577297" r:id="rId6"/>
    <p:sldId id="263" r:id="rId7"/>
    <p:sldId id="438" r:id="rId8"/>
    <p:sldId id="266" r:id="rId9"/>
    <p:sldId id="314" r:id="rId10"/>
    <p:sldId id="2007577291" r:id="rId11"/>
    <p:sldId id="2007577292" r:id="rId12"/>
    <p:sldId id="2007577293" r:id="rId13"/>
    <p:sldId id="435" r:id="rId14"/>
    <p:sldId id="2007577300" r:id="rId15"/>
    <p:sldId id="2007577301" r:id="rId16"/>
    <p:sldId id="2007577296" r:id="rId17"/>
    <p:sldId id="2007577298" r:id="rId18"/>
    <p:sldId id="291" r:id="rId19"/>
    <p:sldId id="2007577299"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67" d="100"/>
          <a:sy n="67" d="100"/>
        </p:scale>
        <p:origin x="9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GV cung cấp</a:t>
            </a:r>
            <a:r>
              <a:rPr lang="en-US" sz="1200" b="0" i="0" kern="1200" baseline="0">
                <a:solidFill>
                  <a:schemeClr val="tx1"/>
                </a:solidFill>
                <a:effectLst/>
                <a:latin typeface="+mn-lt"/>
                <a:ea typeface="+mn-ea"/>
                <a:cs typeface="+mn-cs"/>
              </a:rPr>
              <a:t> khái niệm: </a:t>
            </a:r>
            <a:r>
              <a:rPr lang="vi-VN" sz="1200" b="1" i="0" kern="1200">
                <a:solidFill>
                  <a:schemeClr val="tx1"/>
                </a:solidFill>
                <a:effectLst/>
                <a:latin typeface="+mn-lt"/>
                <a:ea typeface="+mn-ea"/>
                <a:cs typeface="+mn-cs"/>
              </a:rPr>
              <a:t>Báo cáo công việc</a:t>
            </a:r>
            <a:r>
              <a:rPr lang="vi-VN" sz="1200" b="0" i="0" kern="1200">
                <a:solidFill>
                  <a:schemeClr val="tx1"/>
                </a:solidFill>
                <a:effectLst/>
                <a:latin typeface="+mn-lt"/>
                <a:ea typeface="+mn-ea"/>
                <a:cs typeface="+mn-cs"/>
              </a:rPr>
              <a:t>: Đây là loại báo cáo được sử dụng để tổng hợp kết quả thực hiện công việc của một cá nhân, một nhóm hoặc một tổ chức. Báo cáo công việc thường được báo cáo theo định kỳ (hàng ngày, hàng tuần, hàng tháng, hàng quý, hàng năm) hoặc đột xuất.</a:t>
            </a:r>
          </a:p>
        </p:txBody>
      </p:sp>
      <p:sp>
        <p:nvSpPr>
          <p:cNvPr id="4" name="Slide Number Placeholder 3"/>
          <p:cNvSpPr>
            <a:spLocks noGrp="1"/>
          </p:cNvSpPr>
          <p:nvPr>
            <p:ph type="sldNum" sz="quarter" idx="10"/>
          </p:nvPr>
        </p:nvSpPr>
        <p:spPr/>
        <p:txBody>
          <a:bodyPr/>
          <a:lstStyle/>
          <a:p>
            <a:fld id="{0F90BDEE-0513-4E68-8383-7912ACCB8B30}" type="slidenum">
              <a:rPr lang="en-US" smtClean="0"/>
              <a:t>5</a:t>
            </a:fld>
            <a:endParaRPr lang="en-US"/>
          </a:p>
        </p:txBody>
      </p:sp>
    </p:spTree>
    <p:extLst>
      <p:ext uri="{BB962C8B-B14F-4D97-AF65-F5344CB8AC3E}">
        <p14:creationId xmlns:p14="http://schemas.microsoft.com/office/powerpoint/2010/main" val="202464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nhiều loại báo cáo. Đây là cấu trúc chung của 1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8</a:t>
            </a:fld>
            <a:endParaRPr lang="en-US"/>
          </a:p>
        </p:txBody>
      </p:sp>
    </p:spTree>
    <p:extLst>
      <p:ext uri="{BB962C8B-B14F-4D97-AF65-F5344CB8AC3E}">
        <p14:creationId xmlns:p14="http://schemas.microsoft.com/office/powerpoint/2010/main" val="1012771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a:solidFill>
                  <a:schemeClr val="tx1"/>
                </a:solidFill>
                <a:effectLst/>
                <a:latin typeface="+mn-lt"/>
                <a:ea typeface="+mn-ea"/>
                <a:cs typeface="+mn-cs"/>
              </a:rPr>
              <a:t>Mục đích của báo cáo sẽ quyết định nội dung và cách trình bày của báo cáo.</a:t>
            </a:r>
            <a:endParaRPr lang="en-US" sz="1200" b="0" i="0" kern="1200">
              <a:solidFill>
                <a:schemeClr val="tx1"/>
              </a:solidFill>
              <a:effectLst/>
              <a:latin typeface="+mn-lt"/>
              <a:ea typeface="+mn-ea"/>
              <a:cs typeface="+mn-cs"/>
            </a:endParaRPr>
          </a:p>
          <a:p>
            <a:pPr marL="228600" indent="-228600">
              <a:buAutoNum type="arabicPeriod"/>
            </a:pPr>
            <a:r>
              <a:rPr lang="en-US" sz="1200" b="0" i="0"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Việc nghiên cứu và thu thập thông tin kỹ lưỡng sẽ giúp có được cơ sở </a:t>
            </a:r>
            <a:r>
              <a:rPr lang="en-US" sz="1200" b="0" i="0" kern="1200">
                <a:solidFill>
                  <a:schemeClr val="tx1"/>
                </a:solidFill>
                <a:effectLst/>
                <a:latin typeface="+mn-lt"/>
                <a:ea typeface="+mn-ea"/>
                <a:cs typeface="+mn-cs"/>
              </a:rPr>
              <a:t>chắc</a:t>
            </a:r>
            <a:r>
              <a:rPr lang="vi-VN" sz="1200" b="0" i="0" kern="1200">
                <a:solidFill>
                  <a:schemeClr val="tx1"/>
                </a:solidFill>
                <a:effectLst/>
                <a:latin typeface="+mn-lt"/>
                <a:ea typeface="+mn-ea"/>
                <a:cs typeface="+mn-cs"/>
              </a:rPr>
              <a:t> chắ</a:t>
            </a:r>
            <a:r>
              <a:rPr lang="en-US" sz="1200" b="0" i="0" kern="1200">
                <a:solidFill>
                  <a:schemeClr val="tx1"/>
                </a:solidFill>
                <a:effectLst/>
                <a:latin typeface="+mn-lt"/>
                <a:ea typeface="+mn-ea"/>
                <a:cs typeface="+mn-cs"/>
              </a:rPr>
              <a:t>n</a:t>
            </a:r>
            <a:r>
              <a:rPr lang="vi-VN" sz="1200" b="0" i="0" kern="1200">
                <a:solidFill>
                  <a:schemeClr val="tx1"/>
                </a:solidFill>
                <a:effectLst/>
                <a:latin typeface="+mn-lt"/>
                <a:ea typeface="+mn-ea"/>
                <a:cs typeface="+mn-cs"/>
              </a:rPr>
              <a:t> để viết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10</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Quốc hiệu là tên chính thức của một quốc gia,</a:t>
            </a:r>
            <a:r>
              <a:rPr lang="en-US" sz="1200" b="0" i="0" kern="1200" baseline="0">
                <a:solidFill>
                  <a:schemeClr val="tx1"/>
                </a:solidFill>
                <a:effectLst/>
                <a:latin typeface="+mn-lt"/>
                <a:ea typeface="+mn-ea"/>
                <a:cs typeface="+mn-cs"/>
              </a:rPr>
              <a:t> đại diện cho quốc gia và thể hiện sự chính thức của văn bản, cần được viết in hoa. Tiêu ngữ viết ở căn giữa, viết hoa chữ cái đầu từ, giữa 2 từ có dấu gạch nối </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11</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12</a:t>
            </a:fld>
            <a:endParaRPr lang="en-US"/>
          </a:p>
        </p:txBody>
      </p:sp>
    </p:spTree>
    <p:extLst>
      <p:ext uri="{BB962C8B-B14F-4D97-AF65-F5344CB8AC3E}">
        <p14:creationId xmlns:p14="http://schemas.microsoft.com/office/powerpoint/2010/main" val="31258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sv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86.png"/><Relationship Id="rId4" Type="http://schemas.openxmlformats.org/officeDocument/2006/relationships/image" Target="../media/image31.png"/><Relationship Id="rId9" Type="http://schemas.openxmlformats.org/officeDocument/2006/relationships/image" Target="../media/image85.svg"/></Relationships>
</file>

<file path=ppt/slides/_rels/slide1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39.svg"/><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8.png"/><Relationship Id="rId5" Type="http://schemas.openxmlformats.org/officeDocument/2006/relationships/image" Target="../media/image32.svg"/><Relationship Id="rId10" Type="http://schemas.openxmlformats.org/officeDocument/2006/relationships/image" Target="../media/image87.svg"/><Relationship Id="rId4" Type="http://schemas.openxmlformats.org/officeDocument/2006/relationships/image" Target="../media/image31.png"/><Relationship Id="rId9"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jp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1.xml"/><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6.xml.rels><?xml version="1.0" encoding="UTF-8" standalone="yes"?>
<Relationships xmlns="http://schemas.openxmlformats.org/package/2006/relationships"><Relationship Id="rId3" Type="http://schemas.openxmlformats.org/officeDocument/2006/relationships/image" Target="../media/image79.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81.png"/><Relationship Id="rId5" Type="http://schemas.microsoft.com/office/2007/relationships/hdphoto" Target="../media/hdphoto3.wdp"/><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E2AD78A-B8AD-8CB1-236A-257F3FCA9E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1" y="113327"/>
            <a:ext cx="1928833" cy="1928833"/>
          </a:xfrm>
          <a:prstGeom prst="rect">
            <a:avLst/>
          </a:prstGeom>
        </p:spPr>
      </p:pic>
    </p:spTree>
    <p:extLst>
      <p:ext uri="{BB962C8B-B14F-4D97-AF65-F5344CB8AC3E}">
        <p14:creationId xmlns:p14="http://schemas.microsoft.com/office/powerpoint/2010/main" val="4034355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r:embed="rId4"/>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asvg="http://schemas.microsoft.com/office/drawing/2016/SVG/main" r:embed="rId6"/>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7"/>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Vì sao cần lập bảng biểu trong bản </a:t>
              </a:r>
              <a:r>
                <a:rPr kumimoji="0" lang="vi-VN" sz="2400"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báo cáo</a:t>
              </a:r>
              <a:r>
                <a:rPr lang="en-US" sz="2400">
                  <a:ln w="0"/>
                  <a:solidFill>
                    <a:srgbClr val="002060"/>
                  </a:solidFill>
                  <a:latin typeface="Calibri" panose="020F0502020204030204" pitchFamily="34" charset="0"/>
                  <a:cs typeface="Calibri" panose="020F0502020204030204" pitchFamily="34" charset="0"/>
                </a:rPr>
                <a: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1015663"/>
          </a:xfrm>
          <a:prstGeom prst="rect">
            <a:avLst/>
          </a:prstGeom>
          <a:noFill/>
        </p:spPr>
        <p:txBody>
          <a:bodyPr wrap="square" rtlCol="0">
            <a:spAutoFit/>
          </a:bodyPr>
          <a:lstStyle/>
          <a:p>
            <a:r>
              <a:rPr lang="vi-VN" sz="2000">
                <a:solidFill>
                  <a:srgbClr val="FF0000"/>
                </a:solidFill>
              </a:rPr>
              <a:t>Mục đích của báo cáo</a:t>
            </a:r>
            <a:r>
              <a:rPr lang="en-US" sz="2000">
                <a:solidFill>
                  <a:srgbClr val="FF0000"/>
                </a:solidFill>
              </a:rPr>
              <a:t>: </a:t>
            </a:r>
            <a:r>
              <a:rPr lang="vi-VN" sz="2000">
                <a:solidFill>
                  <a:srgbClr val="FF0000"/>
                </a:solidFill>
              </a:rPr>
              <a:t> Báo cáo được viết cho ai?</a:t>
            </a:r>
            <a:r>
              <a:rPr lang="en-US" sz="2000">
                <a:solidFill>
                  <a:srgbClr val="FF0000"/>
                </a:solidFill>
              </a:rPr>
              <a:t> </a:t>
            </a:r>
            <a:r>
              <a:rPr lang="vi-VN" sz="2000">
                <a:solidFill>
                  <a:srgbClr val="FF0000"/>
                </a:solidFill>
              </a:rPr>
              <a:t>Báo cáo được viết để làm gì?</a:t>
            </a:r>
          </a:p>
          <a:p>
            <a:r>
              <a:rPr lang="vi-VN" sz="2000">
                <a:solidFill>
                  <a:srgbClr val="FF0000"/>
                </a:solidFill>
              </a:rPr>
              <a:t>Báo cáo cần cung cấp những thông tin gì?</a:t>
            </a:r>
          </a:p>
        </p:txBody>
      </p:sp>
      <p:sp>
        <p:nvSpPr>
          <p:cNvPr id="10" name="Rectangle 9"/>
          <p:cNvSpPr/>
          <p:nvPr/>
        </p:nvSpPr>
        <p:spPr>
          <a:xfrm>
            <a:off x="6744880" y="4976336"/>
            <a:ext cx="4892076" cy="707886"/>
          </a:xfrm>
          <a:prstGeom prst="rect">
            <a:avLst/>
          </a:prstGeom>
        </p:spPr>
        <p:txBody>
          <a:bodyPr wrap="square">
            <a:spAutoFit/>
          </a:bodyPr>
          <a:lstStyle/>
          <a:p>
            <a:r>
              <a:rPr lang="en-US" sz="2000">
                <a:solidFill>
                  <a:schemeClr val="accent5">
                    <a:lumMod val="75000"/>
                  </a:schemeClr>
                </a:solidFill>
                <a:latin typeface="Arial (Body)"/>
              </a:rPr>
              <a:t>Đ</a:t>
            </a:r>
            <a:r>
              <a:rPr lang="vi-VN" sz="2000">
                <a:solidFill>
                  <a:schemeClr val="accent5">
                    <a:lumMod val="75000"/>
                  </a:schemeClr>
                </a:solidFill>
                <a:latin typeface="Arial (Body)"/>
              </a:rPr>
              <a:t>ể </a:t>
            </a:r>
            <a:r>
              <a:rPr lang="en-US" sz="2000">
                <a:solidFill>
                  <a:schemeClr val="accent5">
                    <a:lumMod val="75000"/>
                  </a:schemeClr>
                </a:solidFill>
                <a:latin typeface="Arial (Body)"/>
              </a:rPr>
              <a:t>báo cáo được ngắn gọn,</a:t>
            </a:r>
            <a:r>
              <a:rPr lang="en-US" sz="2000">
                <a:solidFill>
                  <a:schemeClr val="accent5">
                    <a:lumMod val="75000"/>
                  </a:schemeClr>
                </a:solidFill>
              </a:rPr>
              <a:t> </a:t>
            </a:r>
            <a:r>
              <a:rPr lang="vi-VN" sz="2000">
                <a:solidFill>
                  <a:schemeClr val="accent5">
                    <a:lumMod val="75000"/>
                  </a:schemeClr>
                </a:solidFill>
              </a:rPr>
              <a:t>giúp người đọc dễ dàng theo dõi nội dung.</a:t>
            </a:r>
            <a:endParaRPr lang="en-US" sz="2000">
              <a:solidFill>
                <a:schemeClr val="accent5">
                  <a:lumMod val="75000"/>
                </a:schemeClr>
              </a:solidFill>
            </a:endParaRPr>
          </a:p>
        </p:txBody>
      </p:sp>
      <p:sp>
        <p:nvSpPr>
          <p:cNvPr id="24" name="TextBox 23"/>
          <p:cNvSpPr txBox="1"/>
          <p:nvPr/>
        </p:nvSpPr>
        <p:spPr>
          <a:xfrm>
            <a:off x="6744880" y="3961038"/>
            <a:ext cx="4842749" cy="1015663"/>
          </a:xfrm>
          <a:prstGeom prst="rect">
            <a:avLst/>
          </a:prstGeom>
          <a:noFill/>
        </p:spPr>
        <p:txBody>
          <a:bodyPr wrap="square" rtlCol="0">
            <a:spAutoFit/>
          </a:bodyPr>
          <a:lstStyle/>
          <a:p>
            <a:pPr lvl="0"/>
            <a:r>
              <a:rPr lang="en-US" sz="2000">
                <a:solidFill>
                  <a:srgbClr val="7030A0"/>
                </a:solidFill>
              </a:rPr>
              <a:t>T</a:t>
            </a:r>
            <a:r>
              <a:rPr lang="vi-VN" sz="2000">
                <a:solidFill>
                  <a:srgbClr val="7030A0"/>
                </a:solidFill>
              </a:rPr>
              <a:t>hu thập thông tin từ các nguồn khác nhau, như tài liệu, dữ liệu thực </a:t>
            </a:r>
            <a:r>
              <a:rPr lang="en-US" sz="2000">
                <a:solidFill>
                  <a:srgbClr val="7030A0"/>
                </a:solidFill>
              </a:rPr>
              <a:t>tế</a:t>
            </a:r>
            <a:r>
              <a:rPr lang="vi-VN" sz="2000">
                <a:solidFill>
                  <a:srgbClr val="7030A0"/>
                </a:solidFill>
              </a:rPr>
              <a:t>, phỏng vấn.</a:t>
            </a:r>
            <a:endParaRPr lang="en-US" sz="2000">
              <a:solidFill>
                <a:srgbClr val="7030A0"/>
              </a:solidFill>
            </a:endParaRPr>
          </a:p>
        </p:txBody>
      </p:sp>
      <p:sp>
        <p:nvSpPr>
          <p:cNvPr id="30" name="Hình chữ nhật 30">
            <a:extLst>
              <a:ext uri="{FF2B5EF4-FFF2-40B4-BE49-F238E27FC236}">
                <a16:creationId xmlns:a16="http://schemas.microsoft.com/office/drawing/2014/main" id="{6628342A-20A8-612F-EE97-8BB1B6D98DFD}"/>
              </a:ext>
            </a:extLst>
          </p:cNvPr>
          <p:cNvSpPr/>
          <p:nvPr/>
        </p:nvSpPr>
        <p:spPr>
          <a:xfrm>
            <a:off x="6510690" y="2413988"/>
            <a:ext cx="4843758" cy="301621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9168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r:embed="rId4"/>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3" y="1713835"/>
            <a:ext cx="5897822"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asvg="http://schemas.microsoft.com/office/drawing/2016/SVG/main" r:embed="rId6"/>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7"/>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Tr</a:t>
              </a:r>
              <a:r>
                <a:rPr kumimoji="0" lang="en-US" sz="2400" b="1"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ong</a:t>
              </a:r>
              <a:r>
                <a:rPr kumimoji="0" lang="vi-VN" sz="2400" b="1"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khi viết:</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Cần chú ý điều gì khi viết quốc hiệu, tiêu ngữ (hoặc tên tổ chức)?</a:t>
              </a:r>
              <a:endParaRPr lang="en-US" sz="2400">
                <a:ln w="0"/>
                <a:solidFill>
                  <a:srgbClr val="002060"/>
                </a:solidFill>
                <a:latin typeface="Calibri" panose="020F0502020204030204" pitchFamily="34" charset="0"/>
                <a:cs typeface="Calibri" panose="020F0502020204030204" pitchFamily="34" charset="0"/>
              </a:endParaRP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Trình bày các công việc như thế nào để dễ theo dõi?</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Làm thế nào để trình bày bảng biểu khoa học, đẹp mắt?</a:t>
              </a:r>
              <a:endParaRPr lang="en-US" sz="2400" dirty="0">
                <a:ln w="0"/>
                <a:solidFill>
                  <a:srgbClr val="002060"/>
                </a:solidFill>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536292"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655602" y="2514717"/>
            <a:ext cx="5162280" cy="1200329"/>
          </a:xfrm>
          <a:prstGeom prst="rect">
            <a:avLst/>
          </a:prstGeom>
          <a:noFill/>
        </p:spPr>
        <p:txBody>
          <a:bodyPr wrap="square" rtlCol="0">
            <a:spAutoFit/>
          </a:bodyPr>
          <a:lstStyle/>
          <a:p>
            <a:r>
              <a:rPr lang="en-US" sz="2400">
                <a:solidFill>
                  <a:srgbClr val="FF0000"/>
                </a:solidFill>
              </a:rPr>
              <a:t>Quốc hiệu viết in hoa. Tiêu ngữ viết ở căn giữa, viết hoa chữ cái đầu từ, giữa 2 từ có dấu gạch nối. Tên tổ chức viết hoa</a:t>
            </a:r>
          </a:p>
        </p:txBody>
      </p:sp>
      <p:sp>
        <p:nvSpPr>
          <p:cNvPr id="10" name="Rectangle 9"/>
          <p:cNvSpPr/>
          <p:nvPr/>
        </p:nvSpPr>
        <p:spPr>
          <a:xfrm>
            <a:off x="6655602" y="4702752"/>
            <a:ext cx="4892076" cy="1200329"/>
          </a:xfrm>
          <a:prstGeom prst="rect">
            <a:avLst/>
          </a:prstGeom>
        </p:spPr>
        <p:txBody>
          <a:bodyPr wrap="square">
            <a:spAutoFit/>
          </a:bodyPr>
          <a:lstStyle/>
          <a:p>
            <a:r>
              <a:rPr lang="en-US" sz="2000">
                <a:solidFill>
                  <a:schemeClr val="accent5">
                    <a:lumMod val="75000"/>
                  </a:schemeClr>
                </a:solidFill>
                <a:latin typeface="Arial (Body)"/>
              </a:rPr>
              <a:t>Dựa vào số liệu, </a:t>
            </a:r>
            <a:r>
              <a:rPr lang="vi-VN" sz="2000">
                <a:solidFill>
                  <a:schemeClr val="accent5">
                    <a:lumMod val="75000"/>
                  </a:schemeClr>
                </a:solidFill>
              </a:rPr>
              <a:t>nội dung</a:t>
            </a:r>
            <a:r>
              <a:rPr lang="en-US" sz="2000">
                <a:solidFill>
                  <a:schemeClr val="accent5">
                    <a:lumMod val="75000"/>
                  </a:schemeClr>
                </a:solidFill>
              </a:rPr>
              <a:t> </a:t>
            </a:r>
            <a:r>
              <a:rPr lang="en-US" sz="2400">
                <a:solidFill>
                  <a:schemeClr val="accent5">
                    <a:lumMod val="75000"/>
                  </a:schemeClr>
                </a:solidFill>
              </a:rPr>
              <a:t>cần báo cáo, chọn bảng biểu thể hiện số liệu ở mỗi cột, hàng theo thứ tự hợp lí</a:t>
            </a:r>
            <a:r>
              <a:rPr lang="vi-VN" sz="2400">
                <a:solidFill>
                  <a:schemeClr val="accent5">
                    <a:lumMod val="75000"/>
                  </a:schemeClr>
                </a:solidFill>
              </a:rPr>
              <a:t>.</a:t>
            </a:r>
            <a:endParaRPr lang="en-US" sz="2400">
              <a:solidFill>
                <a:schemeClr val="accent5">
                  <a:lumMod val="75000"/>
                </a:schemeClr>
              </a:solidFill>
            </a:endParaRPr>
          </a:p>
        </p:txBody>
      </p:sp>
      <p:sp>
        <p:nvSpPr>
          <p:cNvPr id="24" name="TextBox 23"/>
          <p:cNvSpPr txBox="1"/>
          <p:nvPr/>
        </p:nvSpPr>
        <p:spPr>
          <a:xfrm>
            <a:off x="6704930" y="3594756"/>
            <a:ext cx="4999528" cy="1107996"/>
          </a:xfrm>
          <a:prstGeom prst="rect">
            <a:avLst/>
          </a:prstGeom>
          <a:noFill/>
        </p:spPr>
        <p:txBody>
          <a:bodyPr wrap="square" rtlCol="0">
            <a:spAutoFit/>
          </a:bodyPr>
          <a:lstStyle/>
          <a:p>
            <a:pPr lvl="0"/>
            <a:r>
              <a:rPr lang="en-US" sz="2200">
                <a:solidFill>
                  <a:srgbClr val="7030A0"/>
                </a:solidFill>
                <a:latin typeface="Aarial"/>
                <a:ea typeface="Cambria" panose="02040503050406030204" pitchFamily="18" charset="0"/>
              </a:rPr>
              <a:t>N</a:t>
            </a:r>
            <a:r>
              <a:rPr lang="vi-VN" sz="2200">
                <a:solidFill>
                  <a:srgbClr val="7030A0"/>
                </a:solidFill>
                <a:latin typeface="Aarial"/>
                <a:ea typeface="Cambria" panose="02040503050406030204" pitchFamily="18" charset="0"/>
              </a:rPr>
              <a:t>êu công việc đã thực hiện theo</a:t>
            </a:r>
            <a:r>
              <a:rPr lang="en-US" sz="2200">
                <a:solidFill>
                  <a:srgbClr val="7030A0"/>
                </a:solidFill>
                <a:latin typeface="Aarial"/>
                <a:ea typeface="Cambria" panose="02040503050406030204" pitchFamily="18" charset="0"/>
              </a:rPr>
              <a:t> </a:t>
            </a:r>
            <a:r>
              <a:rPr lang="vi-VN" sz="2200">
                <a:solidFill>
                  <a:srgbClr val="7030A0"/>
                </a:solidFill>
                <a:latin typeface="Aarial"/>
                <a:ea typeface="Cambria" panose="02040503050406030204" pitchFamily="18" charset="0"/>
              </a:rPr>
              <a:t>từng lĩnh vực, được sắp xếp theo mục để dễ theo dõi</a:t>
            </a:r>
            <a:r>
              <a:rPr lang="en-US" sz="2200">
                <a:solidFill>
                  <a:srgbClr val="7030A0"/>
                </a:solidFill>
                <a:latin typeface="Aarial"/>
                <a:ea typeface="Cambria" panose="02040503050406030204" pitchFamily="18" charset="0"/>
              </a:rPr>
              <a:t>.</a:t>
            </a:r>
            <a:endParaRPr lang="en-US" sz="2200">
              <a:solidFill>
                <a:srgbClr val="7030A0"/>
              </a:solidFill>
              <a:latin typeface="Aarial"/>
            </a:endParaRPr>
          </a:p>
        </p:txBody>
      </p:sp>
      <p:sp>
        <p:nvSpPr>
          <p:cNvPr id="30" name="Hình chữ nhật 30">
            <a:extLst>
              <a:ext uri="{FF2B5EF4-FFF2-40B4-BE49-F238E27FC236}">
                <a16:creationId xmlns:a16="http://schemas.microsoft.com/office/drawing/2014/main" id="{6628342A-20A8-612F-EE97-8BB1B6D98DFD}"/>
              </a:ext>
            </a:extLst>
          </p:cNvPr>
          <p:cNvSpPr/>
          <p:nvPr/>
        </p:nvSpPr>
        <p:spPr>
          <a:xfrm>
            <a:off x="6508773" y="2156616"/>
            <a:ext cx="4335238" cy="3016210"/>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Tr</a:t>
            </a:r>
            <a:r>
              <a:rPr lang="en-US" sz="2400" b="1">
                <a:ln w="0"/>
                <a:solidFill>
                  <a:srgbClr val="FF0000"/>
                </a:solidFill>
                <a:latin typeface="Calibri" panose="020F0502020204030204" pitchFamily="34" charset="0"/>
                <a:cs typeface="Calibri" panose="020F0502020204030204" pitchFamily="34" charset="0"/>
              </a:rPr>
              <a:t>ong</a:t>
            </a:r>
            <a:r>
              <a:rPr kumimoji="0" lang="vi-VN" sz="2400" b="1"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436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asvg="http://schemas.microsoft.com/office/drawing/2016/SVG/main" r:embed="rId4"/>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5">
            <a:duotone>
              <a:schemeClr val="accent6">
                <a:shade val="45000"/>
                <a:satMod val="135000"/>
              </a:schemeClr>
              <a:prstClr val="white"/>
            </a:duotone>
            <a:extLst>
              <a:ext uri="{96DAC541-7B7A-43D3-8B79-37D633B846F1}">
                <asvg:svgBlip xmlns:asvg="http://schemas.microsoft.com/office/drawing/2016/SVG/main" r:embed="rId6"/>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7"/>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ình chữ nhật: Góc Tròn 29">
            <a:extLst>
              <a:ext uri="{FF2B5EF4-FFF2-40B4-BE49-F238E27FC236}">
                <a16:creationId xmlns:a16="http://schemas.microsoft.com/office/drawing/2014/main" id="{96635CE1-7905-B745-3C8C-10BB0881B323}"/>
              </a:ext>
            </a:extLst>
          </p:cNvPr>
          <p:cNvSpPr/>
          <p:nvPr/>
        </p:nvSpPr>
        <p:spPr>
          <a:xfrm>
            <a:off x="465272" y="2085510"/>
            <a:ext cx="5215468" cy="4167356"/>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Hình chữ nhật: Góc Tròn 29">
            <a:extLst>
              <a:ext uri="{FF2B5EF4-FFF2-40B4-BE49-F238E27FC236}">
                <a16:creationId xmlns:a16="http://schemas.microsoft.com/office/drawing/2014/main"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830997"/>
          </a:xfrm>
          <a:prstGeom prst="rect">
            <a:avLst/>
          </a:prstGeom>
          <a:noFill/>
        </p:spPr>
        <p:txBody>
          <a:bodyPr wrap="square" rtlCol="0">
            <a:spAutoFit/>
          </a:bodyPr>
          <a:lstStyle/>
          <a:p>
            <a:r>
              <a:rPr lang="en-US" sz="2400">
                <a:solidFill>
                  <a:srgbClr val="FF0000"/>
                </a:solidFill>
              </a:rPr>
              <a:t>Kiểm tra lỗi chính tả, ngữ pháp, các thông tin, số liệu đã chính xác chưa.</a:t>
            </a:r>
            <a:endParaRPr lang="vi-VN" sz="2400">
              <a:solidFill>
                <a:srgbClr val="FF0000"/>
              </a:solidFill>
            </a:endParaRPr>
          </a:p>
        </p:txBody>
      </p:sp>
      <p:sp>
        <p:nvSpPr>
          <p:cNvPr id="24" name="TextBox 23"/>
          <p:cNvSpPr txBox="1"/>
          <p:nvPr/>
        </p:nvSpPr>
        <p:spPr>
          <a:xfrm>
            <a:off x="6733270" y="3756717"/>
            <a:ext cx="4842749" cy="1200329"/>
          </a:xfrm>
          <a:prstGeom prst="rect">
            <a:avLst/>
          </a:prstGeom>
          <a:noFill/>
        </p:spPr>
        <p:txBody>
          <a:bodyPr wrap="square" rtlCol="0">
            <a:spAutoFit/>
          </a:bodyPr>
          <a:lstStyle/>
          <a:p>
            <a:pPr lvl="0"/>
            <a:r>
              <a:rPr lang="en-US" sz="2400">
                <a:solidFill>
                  <a:srgbClr val="7030A0"/>
                </a:solidFill>
              </a:rPr>
              <a:t>Căn cứ vào mẫu báo cáo, mục đích báo cáo </a:t>
            </a:r>
            <a:r>
              <a:rPr lang="vi-VN" sz="2400">
                <a:ln w="0"/>
                <a:solidFill>
                  <a:srgbClr val="7030A0"/>
                </a:solidFill>
                <a:latin typeface="Calibri" panose="020F0502020204030204" pitchFamily="34" charset="0"/>
                <a:cs typeface="Calibri" panose="020F0502020204030204" pitchFamily="34" charset="0"/>
              </a:rPr>
              <a:t>để biết bản báo cáo được trình bày đúng yêu cầu</a:t>
            </a:r>
            <a:r>
              <a:rPr lang="en-US" sz="2400">
                <a:ln w="0"/>
                <a:solidFill>
                  <a:srgbClr val="7030A0"/>
                </a:solidFill>
                <a:latin typeface="Calibri" panose="020F0502020204030204" pitchFamily="34" charset="0"/>
                <a:cs typeface="Calibri" panose="020F0502020204030204" pitchFamily="34" charset="0"/>
              </a:rPr>
              <a:t>.</a:t>
            </a:r>
            <a:r>
              <a:rPr lang="en-US" sz="2400">
                <a:solidFill>
                  <a:srgbClr val="7030A0"/>
                </a:solidFill>
              </a:rPr>
              <a:t> </a:t>
            </a:r>
          </a:p>
        </p:txBody>
      </p:sp>
      <p:sp>
        <p:nvSpPr>
          <p:cNvPr id="30" name="Hình chữ nhật 30">
            <a:extLst>
              <a:ext uri="{FF2B5EF4-FFF2-40B4-BE49-F238E27FC236}">
                <a16:creationId xmlns:a16="http://schemas.microsoft.com/office/drawing/2014/main" id="{6628342A-20A8-612F-EE97-8BB1B6D98DFD}"/>
              </a:ext>
            </a:extLst>
          </p:cNvPr>
          <p:cNvSpPr/>
          <p:nvPr/>
        </p:nvSpPr>
        <p:spPr>
          <a:xfrm>
            <a:off x="6510690" y="2413988"/>
            <a:ext cx="4843758" cy="2646878"/>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endParaRPr>
          </a:p>
          <a:p>
            <a:pPr marR="0" lvl="0" algn="just" defTabSz="60963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
        <p:nvSpPr>
          <p:cNvPr id="18" name="Hình chữ nhật 30">
            <a:extLst>
              <a:ext uri="{FF2B5EF4-FFF2-40B4-BE49-F238E27FC236}">
                <a16:creationId xmlns:a16="http://schemas.microsoft.com/office/drawing/2014/main" id="{6628342A-20A8-612F-EE97-8BB1B6D98DFD}"/>
              </a:ext>
            </a:extLst>
          </p:cNvPr>
          <p:cNvSpPr/>
          <p:nvPr/>
        </p:nvSpPr>
        <p:spPr>
          <a:xfrm>
            <a:off x="564024" y="2511710"/>
            <a:ext cx="4788264" cy="2277547"/>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Căn cứ vào đâu để biết bản báo cáo được trình bày đúng yêu cầu?</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a:ln w="0"/>
                <a:solidFill>
                  <a:srgbClr val="00206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717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24"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2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id="{64DF6BAD-4446-E6BA-EBDF-E058D15EB428}"/>
              </a:ext>
            </a:extLst>
          </p:cNvPr>
          <p:cNvGrpSpPr/>
          <p:nvPr/>
        </p:nvGrpSpPr>
        <p:grpSpPr>
          <a:xfrm>
            <a:off x="2389911" y="313775"/>
            <a:ext cx="6097941" cy="1043280"/>
            <a:chOff x="7302752" y="161947"/>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7302752" y="161947"/>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7543800" y="391199"/>
              <a:ext cx="4067175" cy="584775"/>
            </a:xfrm>
            <a:prstGeom prst="rect">
              <a:avLst/>
            </a:prstGeom>
            <a:noFill/>
          </p:spPr>
          <p:txBody>
            <a:bodyPr wrap="square" rtlCol="0">
              <a:spAutoFit/>
            </a:bodyPr>
            <a:lstStyle/>
            <a:p>
              <a:pPr algn="ctr"/>
              <a:r>
                <a:rPr lang="en-US" sz="3200" b="1">
                  <a:latin typeface="Cambria" panose="02040503050406030204" pitchFamily="18" charset="0"/>
                  <a:ea typeface="Cambria" panose="02040503050406030204" pitchFamily="18" charset="0"/>
                </a:rPr>
                <a:t>Lưu ý khi báo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2172750" y="1273996"/>
            <a:ext cx="2272082" cy="7174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492636" y="1630340"/>
            <a:ext cx="3036375" cy="1068480"/>
            <a:chOff x="-736089" y="1468415"/>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736089" y="1468415"/>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482682" y="1881756"/>
              <a:ext cx="2737013"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Trước khi viết</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132553" y="1273996"/>
            <a:ext cx="3106822" cy="9167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8059844" y="1523054"/>
            <a:ext cx="3123450" cy="1175766"/>
            <a:chOff x="1083488" y="1164089"/>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1083488" y="1164089"/>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421805" y="1622562"/>
              <a:ext cx="2496717" cy="418893"/>
            </a:xfrm>
            <a:prstGeom prst="rect">
              <a:avLst/>
            </a:prstGeom>
            <a:noFill/>
          </p:spPr>
          <p:txBody>
            <a:bodyPr wrap="square" rtlCol="0">
              <a:spAutoFit/>
            </a:bodyPr>
            <a:lstStyle/>
            <a:p>
              <a:pPr algn="ctr"/>
              <a:r>
                <a:rPr lang="en-US" sz="2800" b="1">
                  <a:latin typeface="Cambria" panose="02040503050406030204" pitchFamily="18" charset="0"/>
                  <a:ea typeface="Cambria" panose="02040503050406030204" pitchFamily="18" charset="0"/>
                </a:rPr>
                <a:t>Sau khi viết</a:t>
              </a:r>
              <a:endParaRPr lang="en-US" sz="2800" b="1" dirty="0">
                <a:latin typeface="Cambria" panose="02040503050406030204" pitchFamily="18" charset="0"/>
                <a:ea typeface="Cambria" panose="02040503050406030204" pitchFamily="18" charset="0"/>
              </a:endParaRP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a:off x="2114551" y="2698820"/>
            <a:ext cx="0" cy="75875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5788692" y="2623814"/>
            <a:ext cx="0" cy="787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5">
            <a:extLst>
              <a:ext uri="{FF2B5EF4-FFF2-40B4-BE49-F238E27FC236}">
                <a16:creationId xmlns:a16="http://schemas.microsoft.com/office/drawing/2014/main" id="{2D7C7A60-7F10-6D16-2F68-B81A33F07B29}"/>
              </a:ext>
            </a:extLst>
          </p:cNvPr>
          <p:cNvSpPr/>
          <p:nvPr/>
        </p:nvSpPr>
        <p:spPr>
          <a:xfrm>
            <a:off x="4444832" y="3271631"/>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9839326" y="2677365"/>
            <a:ext cx="24726" cy="7337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Freeform 5">
            <a:extLst>
              <a:ext uri="{FF2B5EF4-FFF2-40B4-BE49-F238E27FC236}">
                <a16:creationId xmlns:a16="http://schemas.microsoft.com/office/drawing/2014/main" id="{943AAD28-96C9-3FCF-689E-3F8AE5DCBDE5}"/>
              </a:ext>
            </a:extLst>
          </p:cNvPr>
          <p:cNvSpPr/>
          <p:nvPr/>
        </p:nvSpPr>
        <p:spPr>
          <a:xfrm>
            <a:off x="8663646" y="3241558"/>
            <a:ext cx="2549175"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0" name="Freeform 10">
            <a:extLst>
              <a:ext uri="{FF2B5EF4-FFF2-40B4-BE49-F238E27FC236}">
                <a16:creationId xmlns:a16="http://schemas.microsoft.com/office/drawing/2014/main" id="{32A88873-89B3-EEC1-45C5-009E75927594}"/>
              </a:ext>
            </a:extLst>
          </p:cNvPr>
          <p:cNvSpPr/>
          <p:nvPr/>
        </p:nvSpPr>
        <p:spPr>
          <a:xfrm>
            <a:off x="4096178" y="1508739"/>
            <a:ext cx="3193972" cy="1168626"/>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id="{3AF2EB8C-BB0D-33E5-9054-3EED85F51FAE}"/>
              </a:ext>
            </a:extLst>
          </p:cNvPr>
          <p:cNvSpPr txBox="1"/>
          <p:nvPr/>
        </p:nvSpPr>
        <p:spPr>
          <a:xfrm>
            <a:off x="4444832" y="1991403"/>
            <a:ext cx="2687721"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Trong khi viết</a:t>
            </a:r>
            <a:endParaRPr lang="en-US" sz="2800" b="1" dirty="0">
              <a:latin typeface="Cambria" panose="02040503050406030204" pitchFamily="18" charset="0"/>
              <a:ea typeface="Cambria" panose="02040503050406030204" pitchFamily="18" charset="0"/>
            </a:endParaRPr>
          </a:p>
        </p:txBody>
      </p:sp>
      <p:sp>
        <p:nvSpPr>
          <p:cNvPr id="14" name="Rectangle 13"/>
          <p:cNvSpPr/>
          <p:nvPr/>
        </p:nvSpPr>
        <p:spPr>
          <a:xfrm>
            <a:off x="998894" y="3700088"/>
            <a:ext cx="2353906" cy="2308324"/>
          </a:xfrm>
          <a:prstGeom prst="rect">
            <a:avLst/>
          </a:prstGeom>
        </p:spPr>
        <p:txBody>
          <a:bodyPr wrap="square">
            <a:spAutoFit/>
          </a:bodyPr>
          <a:lstStyle/>
          <a:p>
            <a:r>
              <a:rPr lang="nl-NL" sz="2400">
                <a:latin typeface="Times New Roman" pitchFamily="18" charset="0"/>
                <a:cs typeface="Times New Roman" pitchFamily="18" charset="0"/>
              </a:rPr>
              <a:t>Xác dịnh nội dung báo cáo, thu thập số liệu thực tế, lựa chọn cách trình bày số liệu khoa học.</a:t>
            </a:r>
            <a:endParaRPr lang="en-US" sz="2400">
              <a:latin typeface="Times New Roman" pitchFamily="18" charset="0"/>
              <a:cs typeface="Times New Roman" pitchFamily="18" charset="0"/>
            </a:endParaRPr>
          </a:p>
        </p:txBody>
      </p:sp>
      <p:sp>
        <p:nvSpPr>
          <p:cNvPr id="18" name="Rectangle 17"/>
          <p:cNvSpPr/>
          <p:nvPr/>
        </p:nvSpPr>
        <p:spPr>
          <a:xfrm>
            <a:off x="4909302" y="3701479"/>
            <a:ext cx="2380848" cy="1569660"/>
          </a:xfrm>
          <a:prstGeom prst="rect">
            <a:avLst/>
          </a:prstGeom>
        </p:spPr>
        <p:txBody>
          <a:bodyPr wrap="square">
            <a:spAutoFit/>
          </a:bodyPr>
          <a:lstStyle/>
          <a:p>
            <a:r>
              <a:rPr lang="nl-NL" sz="2400">
                <a:latin typeface="Times New Roman" pitchFamily="18" charset="0"/>
                <a:cs typeface="Times New Roman" pitchFamily="18" charset="0"/>
              </a:rPr>
              <a:t>Hình thức trình bày cho rõ ràng, tiện theo dõi, đẹp mắt.</a:t>
            </a:r>
            <a:endParaRPr lang="en-US" sz="2400">
              <a:latin typeface="Times New Roman" pitchFamily="18" charset="0"/>
              <a:cs typeface="Times New Roman" pitchFamily="18" charset="0"/>
            </a:endParaRPr>
          </a:p>
        </p:txBody>
      </p:sp>
      <p:sp>
        <p:nvSpPr>
          <p:cNvPr id="27" name="Rectangle 26"/>
          <p:cNvSpPr/>
          <p:nvPr/>
        </p:nvSpPr>
        <p:spPr>
          <a:xfrm>
            <a:off x="9041084" y="3798622"/>
            <a:ext cx="2171737" cy="1569660"/>
          </a:xfrm>
          <a:prstGeom prst="rect">
            <a:avLst/>
          </a:prstGeom>
        </p:spPr>
        <p:txBody>
          <a:bodyPr wrap="square">
            <a:spAutoFit/>
          </a:bodyPr>
          <a:lstStyle/>
          <a:p>
            <a:r>
              <a:rPr lang="nl-NL" sz="2400">
                <a:latin typeface="Times New Roman" pitchFamily="18" charset="0"/>
                <a:cs typeface="Times New Roman" pitchFamily="18" charset="0"/>
              </a:rPr>
              <a:t>Kiểm tra lại về nội dung, hình thức cho đúng yêu cầu.</a:t>
            </a:r>
            <a:endParaRPr lang="en-US" sz="2400">
              <a:latin typeface="Times New Roman" pitchFamily="18" charset="0"/>
              <a:cs typeface="Times New Roman" pitchFamily="18" charset="0"/>
            </a:endParaRPr>
          </a:p>
        </p:txBody>
      </p:sp>
      <p:cxnSp>
        <p:nvCxnSpPr>
          <p:cNvPr id="44" name="Straight Connector 43">
            <a:extLst>
              <a:ext uri="{FF2B5EF4-FFF2-40B4-BE49-F238E27FC236}">
                <a16:creationId xmlns:a16="http://schemas.microsoft.com/office/drawing/2014/main" id="{79749DC7-E065-D061-F488-790FF5A4F326}"/>
              </a:ext>
            </a:extLst>
          </p:cNvPr>
          <p:cNvCxnSpPr>
            <a:cxnSpLocks/>
          </p:cNvCxnSpPr>
          <p:nvPr/>
        </p:nvCxnSpPr>
        <p:spPr>
          <a:xfrm>
            <a:off x="5693164" y="1357055"/>
            <a:ext cx="0" cy="52311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1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1000"/>
                                        <p:tgtEl>
                                          <p:spTgt spid="47"/>
                                        </p:tgtEl>
                                      </p:cBhvr>
                                    </p:animEffect>
                                    <p:anim calcmode="lin" valueType="num">
                                      <p:cBhvr>
                                        <p:cTn id="80" dur="1000" fill="hold"/>
                                        <p:tgtEl>
                                          <p:spTgt spid="47"/>
                                        </p:tgtEl>
                                        <p:attrNameLst>
                                          <p:attrName>ppt_x</p:attrName>
                                        </p:attrNameLst>
                                      </p:cBhvr>
                                      <p:tavLst>
                                        <p:tav tm="0">
                                          <p:val>
                                            <p:strVal val="#ppt_x"/>
                                          </p:val>
                                        </p:tav>
                                        <p:tav tm="100000">
                                          <p:val>
                                            <p:strVal val="#ppt_x"/>
                                          </p:val>
                                        </p:tav>
                                      </p:tavLst>
                                    </p:anim>
                                    <p:anim calcmode="lin" valueType="num">
                                      <p:cBhvr>
                                        <p:cTn id="8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7" grpId="0" animBg="1"/>
      <p:bldP spid="30" grpId="0" animBg="1"/>
      <p:bldP spid="31" grpId="0"/>
      <p:bldP spid="14" grpId="0"/>
      <p:bldP spid="18"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id="{18BAD8E1-EAA6-4C40-989C-5C62E7BEE159}"/>
              </a:ext>
            </a:extLst>
          </p:cNvPr>
          <p:cNvSpPr txBox="1"/>
          <p:nvPr/>
        </p:nvSpPr>
        <p:spPr>
          <a:xfrm>
            <a:off x="896679" y="355326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Trong vai tổ trưởng, </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thầy cô về các hoạt động của tổ em tuần qua.</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1499813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down)">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830997"/>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a:solidFill>
                  <a:srgbClr val="002060"/>
                </a:solidFill>
                <a:latin typeface="Cambria" panose="02040503050406030204" pitchFamily="18" charset="0"/>
                <a:ea typeface="思源黑体 CN Normal" panose="020B0400000000000000" pitchFamily="34" charset="-122"/>
                <a:sym typeface="思源黑体 CN Normal" panose="020B0400000000000000" pitchFamily="34" charset="-122"/>
              </a:rPr>
              <a:t>ĐỊNH HƯỚNG HỌC TẬP TIẾP THEO</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id="{18BAD8E1-EAA6-4C40-989C-5C62E7BEE159}"/>
              </a:ext>
            </a:extLst>
          </p:cNvPr>
          <p:cNvSpPr txBox="1"/>
          <p:nvPr/>
        </p:nvSpPr>
        <p:spPr>
          <a:xfrm>
            <a:off x="896679" y="3553266"/>
            <a:ext cx="10887739" cy="304698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800" b="1">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Thu thập các thông tin, số liệu về các hoạt động của tổ hoặc của lớp trong tháng qua để chuẩn bị cho viết </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thầy cô  </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286713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down)">
                                      <p:cBhvr>
                                        <p:cTn id="10" dur="500"/>
                                        <p:tgtEl>
                                          <p:spTgt spid="12">
                                            <p:txEl>
                                              <p:pRg st="0" end="0"/>
                                            </p:txEl>
                                          </p:spTgt>
                                        </p:tgtEl>
                                      </p:cBhvr>
                                    </p:animEffect>
                                  </p:childTnLst>
                                </p:cTn>
                              </p:par>
                              <p:par>
                                <p:cTn id="11" presetID="22" presetClass="entr" presetSubtype="4" fill="hold" grpId="0" nodeType="withEffect">
                                  <p:stCondLst>
                                    <p:cond delay="2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7"/>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8"/>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580743"/>
            <a:ext cx="4414039" cy="800219"/>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5"/>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637552"/>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6"/>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8"/>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7" y="704164"/>
            <a:ext cx="4414039"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TotalTime>
  <Words>1258</Words>
  <Application>Microsoft Office PowerPoint</Application>
  <PresentationFormat>Widescreen</PresentationFormat>
  <Paragraphs>107</Paragraphs>
  <Slides>17</Slides>
  <Notes>9</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17</vt:i4>
      </vt:variant>
    </vt:vector>
  </HeadingPairs>
  <TitlesOfParts>
    <vt:vector size="35" baseType="lpstr">
      <vt:lpstr>#9Slide07 HoneyCream</vt:lpstr>
      <vt:lpstr>Aarial</vt:lpstr>
      <vt:lpstr>Arial</vt:lpstr>
      <vt:lpstr>Arial (Body)</vt:lpstr>
      <vt:lpstr>Calibri</vt:lpstr>
      <vt:lpstr>Cambria</vt:lpstr>
      <vt:lpstr>Coming Soon</vt:lpstr>
      <vt:lpstr>Itim</vt:lpstr>
      <vt:lpstr>Livvic</vt:lpstr>
      <vt:lpstr>Montserrat Light</vt:lpstr>
      <vt:lpstr>Roboto Condensed Light</vt:lpstr>
      <vt:lpstr>Times New Roman</vt:lpstr>
      <vt:lpstr>UTM Avo</vt:lpstr>
      <vt:lpstr>Wingdings</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35</cp:revision>
  <dcterms:created xsi:type="dcterms:W3CDTF">2024-06-21T09:14:40Z</dcterms:created>
  <dcterms:modified xsi:type="dcterms:W3CDTF">2024-09-22T15:42:34Z</dcterms:modified>
</cp:coreProperties>
</file>