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4" r:id="rId4"/>
    <p:sldMasterId id="2147483747" r:id="rId5"/>
  </p:sldMasterIdLst>
  <p:notesMasterIdLst>
    <p:notesMasterId r:id="rId24"/>
  </p:notesMasterIdLst>
  <p:sldIdLst>
    <p:sldId id="256" r:id="rId6"/>
    <p:sldId id="257" r:id="rId7"/>
    <p:sldId id="558" r:id="rId8"/>
    <p:sldId id="261" r:id="rId9"/>
    <p:sldId id="268" r:id="rId10"/>
    <p:sldId id="259" r:id="rId11"/>
    <p:sldId id="269" r:id="rId12"/>
    <p:sldId id="2893" r:id="rId13"/>
    <p:sldId id="2894" r:id="rId14"/>
    <p:sldId id="2895" r:id="rId15"/>
    <p:sldId id="2896" r:id="rId16"/>
    <p:sldId id="279" r:id="rId17"/>
    <p:sldId id="280" r:id="rId18"/>
    <p:sldId id="264" r:id="rId19"/>
    <p:sldId id="281" r:id="rId20"/>
    <p:sldId id="2892" r:id="rId21"/>
    <p:sldId id="2897"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t>‹#›</a:t>
            </a:fld>
            <a:endParaRPr lang="en-US"/>
          </a:p>
        </p:txBody>
      </p:sp>
    </p:spTree>
    <p:extLst>
      <p:ext uri="{BB962C8B-B14F-4D97-AF65-F5344CB8AC3E}">
        <p14:creationId xmlns:p14="http://schemas.microsoft.com/office/powerpoint/2010/main" val="6983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34FA5-0BD4-4D44-81DD-5903EB7FE0F9}" type="slidenum">
              <a:rPr lang="en-US" smtClean="0"/>
              <a:t>4</a:t>
            </a:fld>
            <a:endParaRPr lang="en-US"/>
          </a:p>
        </p:txBody>
      </p:sp>
    </p:spTree>
    <p:extLst>
      <p:ext uri="{BB962C8B-B14F-4D97-AF65-F5344CB8AC3E}">
        <p14:creationId xmlns:p14="http://schemas.microsoft.com/office/powerpoint/2010/main" val="18803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7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9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0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20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18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972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6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85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52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4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4275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980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0973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90059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722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164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643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58881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733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266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25230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75894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1753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5727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9437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936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42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6802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61950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2924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7516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3914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7957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504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04309"/>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5632259"/>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54257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8919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10491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87521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198745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2322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449084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8716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9160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621133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10/9/2024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84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8457CF31-853D-3A13-2187-E8AC267226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4762"/>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2514037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298615058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9" r:id="rId4"/>
    <p:sldLayoutId id="2147483680" r:id="rId5"/>
    <p:sldLayoutId id="2147483681" r:id="rId6"/>
    <p:sldLayoutId id="2147483682" r:id="rId7"/>
    <p:sldLayoutId id="2147483698" r:id="rId8"/>
    <p:sldLayoutId id="2147483699" r:id="rId9"/>
    <p:sldLayoutId id="2147483700" r:id="rId10"/>
    <p:sldLayoutId id="2147483701" r:id="rId11"/>
    <p:sldLayoutId id="2147483702" r:id="rId12"/>
    <p:sldLayoutId id="214748370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2024/10/9</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67952147"/>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37"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404818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5.png"/><Relationship Id="rId5" Type="http://schemas.openxmlformats.org/officeDocument/2006/relationships/image" Target="../media/image32.sv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184946" y="2002367"/>
            <a:ext cx="7401778" cy="8471277"/>
          </a:xfrm>
          <a:custGeom>
            <a:avLst/>
            <a:gdLst/>
            <a:ahLst/>
            <a:cxnLst/>
            <a:rect l="l" t="t" r="r" b="b"/>
            <a:pathLst>
              <a:path w="7401778" h="8471277">
                <a:moveTo>
                  <a:pt x="0" y="0"/>
                </a:moveTo>
                <a:lnTo>
                  <a:pt x="7401778" y="0"/>
                </a:lnTo>
                <a:lnTo>
                  <a:pt x="7401778" y="8471276"/>
                </a:lnTo>
                <a:lnTo>
                  <a:pt x="0" y="8471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169699" y="699262"/>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561DF1E-24CE-F5D7-74C3-823632146266}"/>
              </a:ext>
            </a:extLst>
          </p:cNvPr>
          <p:cNvPicPr>
            <a:picLocks noChangeAspect="1"/>
          </p:cNvPicPr>
          <p:nvPr/>
        </p:nvPicPr>
        <p:blipFill>
          <a:blip r:embed="rId10"/>
          <a:stretch>
            <a:fillRect/>
          </a:stretch>
        </p:blipFill>
        <p:spPr>
          <a:xfrm>
            <a:off x="2209800" y="0"/>
            <a:ext cx="5104411" cy="1330494"/>
          </a:xfrm>
          <a:prstGeom prst="rect">
            <a:avLst/>
          </a:prstGeom>
        </p:spPr>
      </p:pic>
      <p:pic>
        <p:nvPicPr>
          <p:cNvPr id="11" name="Picture 10">
            <a:extLst>
              <a:ext uri="{FF2B5EF4-FFF2-40B4-BE49-F238E27FC236}">
                <a16:creationId xmlns:a16="http://schemas.microsoft.com/office/drawing/2014/main" id="{0461379F-D7C7-967D-6FEE-C9C8FF6053E1}"/>
              </a:ext>
            </a:extLst>
          </p:cNvPr>
          <p:cNvPicPr>
            <a:picLocks noChangeAspect="1"/>
          </p:cNvPicPr>
          <p:nvPr/>
        </p:nvPicPr>
        <p:blipFill>
          <a:blip r:embed="rId11"/>
          <a:stretch>
            <a:fillRect/>
          </a:stretch>
        </p:blipFill>
        <p:spPr>
          <a:xfrm>
            <a:off x="990600" y="2628900"/>
            <a:ext cx="7980356" cy="4578493"/>
          </a:xfrm>
          <a:prstGeom prst="rect">
            <a:avLst/>
          </a:prstGeom>
        </p:spPr>
      </p:pic>
      <p:pic>
        <p:nvPicPr>
          <p:cNvPr id="13" name="Picture 12">
            <a:extLst>
              <a:ext uri="{FF2B5EF4-FFF2-40B4-BE49-F238E27FC236}">
                <a16:creationId xmlns:a16="http://schemas.microsoft.com/office/drawing/2014/main" id="{C1A04FC9-7E0E-9AFD-4515-8276481C8B15}"/>
              </a:ext>
            </a:extLst>
          </p:cNvPr>
          <p:cNvPicPr>
            <a:picLocks noChangeAspect="1"/>
          </p:cNvPicPr>
          <p:nvPr/>
        </p:nvPicPr>
        <p:blipFill>
          <a:blip r:embed="rId12"/>
          <a:stretch>
            <a:fillRect/>
          </a:stretch>
        </p:blipFill>
        <p:spPr>
          <a:xfrm>
            <a:off x="228600" y="1943100"/>
            <a:ext cx="3036071" cy="1072989"/>
          </a:xfrm>
          <a:prstGeom prst="rect">
            <a:avLst/>
          </a:prstGeom>
        </p:spPr>
      </p:pic>
      <p:pic>
        <p:nvPicPr>
          <p:cNvPr id="7" name="Picture 6">
            <a:extLst>
              <a:ext uri="{FF2B5EF4-FFF2-40B4-BE49-F238E27FC236}">
                <a16:creationId xmlns:a16="http://schemas.microsoft.com/office/drawing/2014/main" id="{D228A821-C086-2934-5F86-DA3B07610959}"/>
              </a:ext>
            </a:extLst>
          </p:cNvPr>
          <p:cNvPicPr>
            <a:picLocks noChangeAspect="1"/>
          </p:cNvPicPr>
          <p:nvPr/>
        </p:nvPicPr>
        <p:blipFill>
          <a:blip r:embed="rId13"/>
          <a:stretch>
            <a:fillRect/>
          </a:stretch>
        </p:blipFill>
        <p:spPr>
          <a:xfrm>
            <a:off x="3962400" y="6515100"/>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òng đời của chó_v720P">
            <a:hlinkClick r:id="" action="ppaction://media"/>
            <a:extLst>
              <a:ext uri="{FF2B5EF4-FFF2-40B4-BE49-F238E27FC236}">
                <a16:creationId xmlns:a16="http://schemas.microsoft.com/office/drawing/2014/main" id="{8C5821C6-08AC-3FE3-A11D-5446EE2F92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
            <a:ext cx="18247360" cy="10264140"/>
          </a:xfrm>
          <a:prstGeom prst="rect">
            <a:avLst/>
          </a:prstGeom>
        </p:spPr>
      </p:pic>
    </p:spTree>
    <p:extLst>
      <p:ext uri="{BB962C8B-B14F-4D97-AF65-F5344CB8AC3E}">
        <p14:creationId xmlns:p14="http://schemas.microsoft.com/office/powerpoint/2010/main" val="295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logo with a black background&#10;&#10;Description automatically generated">
            <a:extLst>
              <a:ext uri="{FF2B5EF4-FFF2-40B4-BE49-F238E27FC236}">
                <a16:creationId xmlns:a16="http://schemas.microsoft.com/office/drawing/2014/main" id="{BEFEABFC-F809-C23B-5FAF-53675D210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extLst>
      <p:ext uri="{BB962C8B-B14F-4D97-AF65-F5344CB8AC3E}">
        <p14:creationId xmlns:p14="http://schemas.microsoft.com/office/powerpoint/2010/main" val="24655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pic>
        <p:nvPicPr>
          <p:cNvPr id="7" name="Picture 6">
            <a:extLst>
              <a:ext uri="{FF2B5EF4-FFF2-40B4-BE49-F238E27FC236}">
                <a16:creationId xmlns:a16="http://schemas.microsoft.com/office/drawing/2014/main" id="{0C0BB1BD-1C8F-E20E-872F-B59AB2D90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228600" y="419100"/>
            <a:ext cx="13106401" cy="9897918"/>
          </a:xfrm>
          <a:prstGeom prst="rect">
            <a:avLst/>
          </a:prstGeom>
        </p:spPr>
      </p:pic>
      <p:pic>
        <p:nvPicPr>
          <p:cNvPr id="10" name="Picture 9">
            <a:extLst>
              <a:ext uri="{FF2B5EF4-FFF2-40B4-BE49-F238E27FC236}">
                <a16:creationId xmlns:a16="http://schemas.microsoft.com/office/drawing/2014/main" id="{412B27A4-C86E-EDCA-A230-BD6A6D97B3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751" r="12638"/>
          <a:stretch/>
        </p:blipFill>
        <p:spPr>
          <a:xfrm flipH="1">
            <a:off x="11277600" y="2705100"/>
            <a:ext cx="8080022" cy="8347116"/>
          </a:xfrm>
          <a:prstGeom prst="rect">
            <a:avLst/>
          </a:prstGeom>
        </p:spPr>
      </p:pic>
      <p:sp>
        <p:nvSpPr>
          <p:cNvPr id="11" name="TextBox 10">
            <a:extLst>
              <a:ext uri="{FF2B5EF4-FFF2-40B4-BE49-F238E27FC236}">
                <a16:creationId xmlns:a16="http://schemas.microsoft.com/office/drawing/2014/main" id="{27B56120-C581-5F91-79A1-63C1E6767E2F}"/>
              </a:ext>
            </a:extLst>
          </p:cNvPr>
          <p:cNvSpPr txBox="1"/>
          <p:nvPr/>
        </p:nvSpPr>
        <p:spPr>
          <a:xfrm>
            <a:off x="2209800" y="2628900"/>
            <a:ext cx="9677400" cy="5530296"/>
          </a:xfrm>
          <a:prstGeom prst="rect">
            <a:avLst/>
          </a:prstGeom>
          <a:noFill/>
        </p:spPr>
        <p:txBody>
          <a:bodyPr wrap="square" rtlCol="0">
            <a:spAutoFit/>
          </a:bodyPr>
          <a:lstStyle/>
          <a:p>
            <a:pPr algn="just">
              <a:lnSpc>
                <a:spcPct val="120000"/>
              </a:lnSpc>
            </a:pPr>
            <a:r>
              <a:rPr lang="en-US" sz="6000" b="1" dirty="0" err="1">
                <a:latin typeface="Cambria" panose="02040503050406030204" pitchFamily="18" charset="0"/>
                <a:ea typeface="Cambria" panose="02040503050406030204" pitchFamily="18" charset="0"/>
              </a:rPr>
              <a:t>Tìm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hiểu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sự</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phát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triển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con </a:t>
            </a:r>
            <a:r>
              <a:rPr lang="en-US" sz="6000" b="1" dirty="0" err="1">
                <a:latin typeface="Cambria" panose="02040503050406030204" pitchFamily="18" charset="0"/>
                <a:ea typeface="Cambria" panose="02040503050406030204" pitchFamily="18" charset="0"/>
              </a:rPr>
              <a:t>vật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theo</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gợi</a:t>
            </a:r>
            <a:r>
              <a:rPr lang="en-US" sz="6000" b="1" dirty="0">
                <a:latin typeface="Cambria" panose="02040503050406030204" pitchFamily="18" charset="0"/>
                <a:ea typeface="Cambria" panose="02040503050406030204" pitchFamily="18" charset="0"/>
              </a:rPr>
              <a:t> ý:</a:t>
            </a: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Tên</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endParaRPr lang="en-US" sz="6000"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đoạn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trong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286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B7531EC-03B2-1F83-D332-AF84C445B9F1}"/>
              </a:ext>
            </a:extLst>
          </p:cNvPr>
          <p:cNvPicPr>
            <a:picLocks noChangeAspect="1"/>
          </p:cNvPicPr>
          <p:nvPr/>
        </p:nvPicPr>
        <p:blipFill>
          <a:blip r:embed="rId9"/>
          <a:stretch>
            <a:fillRect/>
          </a:stretch>
        </p:blipFill>
        <p:spPr>
          <a:xfrm>
            <a:off x="2819400" y="1028700"/>
            <a:ext cx="14281751" cy="8763000"/>
          </a:xfrm>
          <a:prstGeom prst="rect">
            <a:avLst/>
          </a:prstGeom>
        </p:spPr>
      </p:pic>
    </p:spTree>
    <p:extLst>
      <p:ext uri="{BB962C8B-B14F-4D97-AF65-F5344CB8AC3E}">
        <p14:creationId xmlns:p14="http://schemas.microsoft.com/office/powerpoint/2010/main" val="15570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32463E7-E8CE-C7C1-B46F-709A6706F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extLst>
      <p:ext uri="{BB962C8B-B14F-4D97-AF65-F5344CB8AC3E}">
        <p14:creationId xmlns:p14="http://schemas.microsoft.com/office/powerpoint/2010/main" val="24363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828800" y="1638300"/>
            <a:ext cx="14935200"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8000" dirty="0">
                <a:solidFill>
                  <a:prstClr val="black"/>
                </a:solidFill>
                <a:latin typeface="Cambria" panose="02040503050406030204" pitchFamily="18" charset="0"/>
                <a:ea typeface="Cambria" panose="02040503050406030204" pitchFamily="18" charset="0"/>
              </a:rPr>
              <a:t>V</a:t>
            </a:r>
            <a:r>
              <a:rPr lang="vi-VN" sz="8000" dirty="0">
                <a:solidFill>
                  <a:prstClr val="black"/>
                </a:solidFill>
                <a:latin typeface="Cambria" panose="02040503050406030204" pitchFamily="18" charset="0"/>
                <a:ea typeface="Cambria" panose="02040503050406030204" pitchFamily="18" charset="0"/>
              </a:rPr>
              <a:t>ẽ và trình bày được vòng đời của một số động vật.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13716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541328"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trứng, con non nở ra từ trứng phát triển thành con trưởng thành hoặc ấu trùng nở ra từ trứng phát triển thành nhộng, nhộng phát triển thành con trưởng thành.</a:t>
            </a: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con, con non mới được sinh ra thường được nuôi bằng sữa mẹ cho đến khi có thể tự kiếm ăn và phát triển thành con trưởng thành.</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rot="-10800000">
            <a:off x="-469833" y="6647251"/>
            <a:ext cx="19832644" cy="5659135"/>
          </a:xfrm>
          <a:custGeom>
            <a:avLst/>
            <a:gdLst/>
            <a:ahLst/>
            <a:cxnLst/>
            <a:rect l="l" t="t" r="r" b="b"/>
            <a:pathLst>
              <a:path w="19832644" h="5659135">
                <a:moveTo>
                  <a:pt x="0" y="0"/>
                </a:moveTo>
                <a:lnTo>
                  <a:pt x="19832644" y="0"/>
                </a:lnTo>
                <a:lnTo>
                  <a:pt x="19832644" y="5659135"/>
                </a:lnTo>
                <a:lnTo>
                  <a:pt x="0" y="5659135"/>
                </a:lnTo>
                <a:lnTo>
                  <a:pt x="0" y="0"/>
                </a:lnTo>
                <a:close/>
              </a:path>
            </a:pathLst>
          </a:custGeom>
          <a:blipFill>
            <a:blip r:embed="rId2">
              <a:extLst>
                <a:ext uri="{96DAC541-7B7A-43D3-8B79-37D633B846F1}">
                  <asvg:svgBlip xmlns:asvg="http://schemas.microsoft.com/office/drawing/2016/SVG/main" r:embed="rId3"/>
                </a:ext>
              </a:extLst>
            </a:blip>
            <a:stretch>
              <a:fillRect t="-148822"/>
            </a:stretch>
          </a:blipFill>
        </p:spPr>
        <p:txBody>
          <a:bodyPr/>
          <a:lstStyle/>
          <a:p>
            <a:endParaRPr lang="en-US"/>
          </a:p>
        </p:txBody>
      </p:sp>
      <p:sp>
        <p:nvSpPr>
          <p:cNvPr id="5" name="Freeform 5"/>
          <p:cNvSpPr/>
          <p:nvPr/>
        </p:nvSpPr>
        <p:spPr>
          <a:xfrm>
            <a:off x="-469833" y="6647251"/>
            <a:ext cx="5091545" cy="5222098"/>
          </a:xfrm>
          <a:custGeom>
            <a:avLst/>
            <a:gdLst/>
            <a:ahLst/>
            <a:cxnLst/>
            <a:rect l="l" t="t" r="r" b="b"/>
            <a:pathLst>
              <a:path w="5091545" h="5222098">
                <a:moveTo>
                  <a:pt x="0" y="0"/>
                </a:moveTo>
                <a:lnTo>
                  <a:pt x="5091545" y="0"/>
                </a:lnTo>
                <a:lnTo>
                  <a:pt x="5091545" y="5222098"/>
                </a:lnTo>
                <a:lnTo>
                  <a:pt x="0" y="5222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713527" y="6647251"/>
            <a:ext cx="5091545" cy="5222098"/>
          </a:xfrm>
          <a:custGeom>
            <a:avLst/>
            <a:gdLst/>
            <a:ahLst/>
            <a:cxnLst/>
            <a:rect l="l" t="t" r="r" b="b"/>
            <a:pathLst>
              <a:path w="5091545" h="5222098">
                <a:moveTo>
                  <a:pt x="0" y="0"/>
                </a:moveTo>
                <a:lnTo>
                  <a:pt x="5091546" y="0"/>
                </a:lnTo>
                <a:lnTo>
                  <a:pt x="5091546" y="5222098"/>
                </a:lnTo>
                <a:lnTo>
                  <a:pt x="0" y="5222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EEE65D3-6102-439B-1FE9-37BDE2D12E59}"/>
              </a:ext>
            </a:extLst>
          </p:cNvPr>
          <p:cNvPicPr>
            <a:picLocks noChangeAspect="1"/>
          </p:cNvPicPr>
          <p:nvPr/>
        </p:nvPicPr>
        <p:blipFill>
          <a:blip r:embed="rId6"/>
          <a:stretch>
            <a:fillRect/>
          </a:stretch>
        </p:blipFill>
        <p:spPr>
          <a:xfrm>
            <a:off x="990599" y="1416516"/>
            <a:ext cx="15655027" cy="625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6F2DA599-D65A-9638-04F1-71B35001F3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2877800" y="723900"/>
            <a:ext cx="4715680" cy="9919046"/>
          </a:xfrm>
          <a:custGeom>
            <a:avLst/>
            <a:gdLst/>
            <a:ahLst/>
            <a:cxnLst/>
            <a:rect l="l" t="t" r="r" b="b"/>
            <a:pathLst>
              <a:path w="4715680" h="9919046">
                <a:moveTo>
                  <a:pt x="0" y="0"/>
                </a:moveTo>
                <a:lnTo>
                  <a:pt x="4715679" y="0"/>
                </a:lnTo>
                <a:lnTo>
                  <a:pt x="4715679" y="9919046"/>
                </a:lnTo>
                <a:lnTo>
                  <a:pt x="0" y="9919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10" name="TextBox 9">
            <a:extLst>
              <a:ext uri="{FF2B5EF4-FFF2-40B4-BE49-F238E27FC236}">
                <a16:creationId xmlns:a16="http://schemas.microsoft.com/office/drawing/2014/main" id="{10E3BE2F-E4DB-B252-6F5C-AC0A4104C12E}"/>
              </a:ext>
            </a:extLst>
          </p:cNvPr>
          <p:cNvSpPr txBox="1"/>
          <p:nvPr/>
        </p:nvSpPr>
        <p:spPr>
          <a:xfrm>
            <a:off x="3810000" y="1132828"/>
            <a:ext cx="11201400" cy="7478970"/>
          </a:xfrm>
          <a:prstGeom prst="rect">
            <a:avLst/>
          </a:prstGeom>
          <a:solidFill>
            <a:schemeClr val="accent6">
              <a:lumMod val="20000"/>
              <a:lumOff val="80000"/>
            </a:schemeClr>
          </a:solidFill>
          <a:ln w="38100">
            <a:solidFill>
              <a:srgbClr val="0070C0"/>
            </a:solidFill>
            <a:prstDash val="dash"/>
          </a:ln>
        </p:spPr>
        <p:txBody>
          <a:bodyPr wrap="square" rtlCol="0">
            <a:spAutoFit/>
          </a:bodyPr>
          <a:lstStyle/>
          <a:p>
            <a:pPr lvl="0" algn="just" defTabSz="1371600"/>
            <a:r>
              <a:rPr lang="vi-VN" sz="4800" dirty="0">
                <a:solidFill>
                  <a:prstClr val="black"/>
                </a:solidFill>
                <a:latin typeface="Cambria" panose="02040503050406030204" pitchFamily="18" charset="0"/>
                <a:ea typeface="Cambria" panose="02040503050406030204" pitchFamily="18" charset="0"/>
              </a:rPr>
              <a:t>+ GV cho 2 đội chơi, mỗi đội 4 – 5 em.</a:t>
            </a:r>
            <a:endParaRPr lang="en-US" sz="4800" dirty="0">
              <a:solidFill>
                <a:prstClr val="black"/>
              </a:solidFill>
              <a:latin typeface="Cambria" panose="02040503050406030204" pitchFamily="18" charset="0"/>
              <a:ea typeface="Cambria" panose="02040503050406030204" pitchFamily="18" charset="0"/>
            </a:endParaRPr>
          </a:p>
          <a:p>
            <a:pPr lvl="0" algn="just" defTabSz="1371600"/>
            <a:r>
              <a:rPr lang="vi-VN" sz="4800" dirty="0">
                <a:solidFill>
                  <a:prstClr val="black"/>
                </a:solidFill>
                <a:latin typeface="Cambria" panose="02040503050406030204" pitchFamily="18" charset="0"/>
                <a:ea typeface="Cambria" panose="02040503050406030204" pitchFamily="18" charset="0"/>
              </a:rPr>
              <a:t>+ GV sẽ nêu tên một con vật rồi chạm tay vào vai 1 HS trong nhóm, HS trong nhóm ngay lập tức sẽ nêu tên một giai đoạn trong vòng đời của động vật đó rồi chạm vào HS tiếp theo trong nhóm, HS tiếp</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theo sẽ nêu tên giai đoạn phát triển kế tiếp trong vòng đời của động vật đó trong thời gian không quá 5 giây, cứ như thế đến giai đoạn ban đầu thì dừng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7814387-DC11-9502-9D6E-53EF5D0057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extLst>
      <p:ext uri="{BB962C8B-B14F-4D97-AF65-F5344CB8AC3E}">
        <p14:creationId xmlns:p14="http://schemas.microsoft.com/office/powerpoint/2010/main" val="33649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70F8322-CBDC-FBFE-ECF0-45623488D60C}"/>
              </a:ext>
            </a:extLst>
          </p:cNvPr>
          <p:cNvSpPr txBox="1"/>
          <p:nvPr/>
        </p:nvSpPr>
        <p:spPr>
          <a:xfrm>
            <a:off x="762000" y="495300"/>
            <a:ext cx="16992600" cy="2554545"/>
          </a:xfrm>
          <a:prstGeom prst="rect">
            <a:avLst/>
          </a:prstGeom>
          <a:solidFill>
            <a:srgbClr val="FFC000"/>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Quan sát hình 4, đọc thông tin và thực hiện:</a:t>
            </a:r>
          </a:p>
          <a:p>
            <a:pPr lvl="0" algn="just"/>
            <a:r>
              <a:rPr lang="vi-VN" sz="4000" dirty="0">
                <a:solidFill>
                  <a:prstClr val="black"/>
                </a:solidFill>
                <a:latin typeface="Cambria" panose="02040503050406030204" pitchFamily="18" charset="0"/>
                <a:ea typeface="Cambria" panose="02040503050406030204" pitchFamily="18" charset="0"/>
              </a:rPr>
              <a:t>- Nêu tên các giai đoạn phát triển chính trong vòng đời của chó.</a:t>
            </a:r>
          </a:p>
          <a:p>
            <a:pPr lvl="0" algn="just"/>
            <a:r>
              <a:rPr lang="vi-VN" sz="4000" dirty="0">
                <a:solidFill>
                  <a:prstClr val="black"/>
                </a:solidFill>
                <a:latin typeface="Cambria" panose="02040503050406030204" pitchFamily="18" charset="0"/>
                <a:ea typeface="Cambria" panose="02040503050406030204" pitchFamily="18" charset="0"/>
              </a:rPr>
              <a:t>- Nhận xét về hình dạng của chó con so với chó trưởng thành.</a:t>
            </a:r>
          </a:p>
          <a:p>
            <a:pPr lvl="0" algn="just"/>
            <a:r>
              <a:rPr lang="vi-VN" sz="4000" dirty="0">
                <a:solidFill>
                  <a:prstClr val="black"/>
                </a:solidFill>
                <a:latin typeface="Cambria" panose="02040503050406030204" pitchFamily="18" charset="0"/>
                <a:ea typeface="Cambria" panose="02040503050406030204" pitchFamily="18" charset="0"/>
              </a:rPr>
              <a:t>- Trình bày sự phát triển của chó con mới sinh đến khi trưởng thành.</a:t>
            </a:r>
          </a:p>
        </p:txBody>
      </p:sp>
      <p:pic>
        <p:nvPicPr>
          <p:cNvPr id="5" name="Picture 4">
            <a:extLst>
              <a:ext uri="{FF2B5EF4-FFF2-40B4-BE49-F238E27FC236}">
                <a16:creationId xmlns:a16="http://schemas.microsoft.com/office/drawing/2014/main" id="{AA61E8F9-4E8B-3B70-F18E-F3A41C96AD30}"/>
              </a:ext>
            </a:extLst>
          </p:cNvPr>
          <p:cNvPicPr>
            <a:picLocks noChangeAspect="1"/>
          </p:cNvPicPr>
          <p:nvPr/>
        </p:nvPicPr>
        <p:blipFill>
          <a:blip r:embed="rId9"/>
          <a:stretch>
            <a:fillRect/>
          </a:stretch>
        </p:blipFill>
        <p:spPr>
          <a:xfrm>
            <a:off x="5562600" y="3238499"/>
            <a:ext cx="8610600" cy="665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2628900"/>
            <a:ext cx="8534400" cy="556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p>
          <a:p>
            <a:pPr lvl="0" algn="just" defTabSz="1371600"/>
            <a:r>
              <a:rPr lang="vi-VN" sz="4800" dirty="0">
                <a:solidFill>
                  <a:srgbClr val="FF0000"/>
                </a:solidFill>
                <a:latin typeface="Cambria" panose="02040503050406030204" pitchFamily="18" charset="0"/>
                <a:ea typeface="Cambria" panose="02040503050406030204" pitchFamily="18" charset="0"/>
              </a:rPr>
              <a:t>+ Thai.</a:t>
            </a:r>
          </a:p>
          <a:p>
            <a:pPr lvl="0" algn="just" defTabSz="1371600"/>
            <a:r>
              <a:rPr lang="vi-VN" sz="4800" dirty="0">
                <a:solidFill>
                  <a:srgbClr val="FF0000"/>
                </a:solidFill>
                <a:latin typeface="Cambria" panose="02040503050406030204" pitchFamily="18" charset="0"/>
                <a:ea typeface="Cambria" panose="02040503050406030204" pitchFamily="18" charset="0"/>
              </a:rPr>
              <a:t>+ Chó con mới được sinh ra.</a:t>
            </a:r>
          </a:p>
          <a:p>
            <a:pPr lvl="0" algn="just" defTabSz="1371600"/>
            <a:r>
              <a:rPr lang="vi-VN" sz="4800" dirty="0">
                <a:solidFill>
                  <a:srgbClr val="FF0000"/>
                </a:solidFill>
                <a:latin typeface="Cambria" panose="02040503050406030204" pitchFamily="18" charset="0"/>
                <a:ea typeface="Cambria" panose="02040503050406030204" pitchFamily="18" charset="0"/>
              </a:rPr>
              <a:t>+ Chó con.</a:t>
            </a:r>
          </a:p>
          <a:p>
            <a:pPr lvl="0" algn="just" defTabSz="1371600"/>
            <a:r>
              <a:rPr lang="vi-VN" sz="4800" dirty="0">
                <a:solidFill>
                  <a:srgbClr val="FF0000"/>
                </a:solidFill>
                <a:latin typeface="Cambria" panose="02040503050406030204" pitchFamily="18" charset="0"/>
                <a:ea typeface="Cambria" panose="02040503050406030204" pitchFamily="18" charset="0"/>
              </a:rPr>
              <a:t>+ Chó trưởng thành.</a:t>
            </a: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442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4000500"/>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4243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1638300"/>
            <a:ext cx="8534400" cy="6858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48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015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459</Words>
  <Application>Microsoft Office PowerPoint</Application>
  <PresentationFormat>Custom</PresentationFormat>
  <Paragraphs>25</Paragraphs>
  <Slides>18</Slides>
  <Notes>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18</vt:i4>
      </vt:variant>
    </vt:vector>
  </HeadingPairs>
  <TitlesOfParts>
    <vt:vector size="30" baseType="lpstr">
      <vt:lpstr>字魂59号-创粗黑</vt:lpstr>
      <vt:lpstr>Aptos</vt:lpstr>
      <vt:lpstr>Arial</vt:lpstr>
      <vt:lpstr>Calibri</vt:lpstr>
      <vt:lpstr>Calibri Light</vt:lpstr>
      <vt:lpstr>Cambria</vt:lpstr>
      <vt:lpstr>Times New Roman</vt:lpstr>
      <vt:lpstr>Office Theme</vt:lpstr>
      <vt:lpstr>1_Office Theme</vt:lpstr>
      <vt:lpstr>3_Office Theme</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Thao Tran</cp:lastModifiedBy>
  <cp:revision>35</cp:revision>
  <dcterms:created xsi:type="dcterms:W3CDTF">2006-08-16T00:00:00Z</dcterms:created>
  <dcterms:modified xsi:type="dcterms:W3CDTF">2024-10-09T05:35:22Z</dcterms:modified>
  <dc:identifier>DAGR2Yeb-4Y</dc:identifier>
</cp:coreProperties>
</file>