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310" r:id="rId2"/>
    <p:sldId id="311" r:id="rId3"/>
    <p:sldId id="309" r:id="rId4"/>
    <p:sldId id="356" r:id="rId5"/>
    <p:sldId id="357" r:id="rId6"/>
    <p:sldId id="316" r:id="rId7"/>
    <p:sldId id="364" r:id="rId8"/>
    <p:sldId id="380" r:id="rId9"/>
    <p:sldId id="381" r:id="rId10"/>
    <p:sldId id="382" r:id="rId11"/>
    <p:sldId id="383" r:id="rId12"/>
    <p:sldId id="384" r:id="rId13"/>
    <p:sldId id="385" r:id="rId14"/>
    <p:sldId id="386" r:id="rId15"/>
    <p:sldId id="354" r:id="rId16"/>
  </p:sldIdLst>
  <p:sldSz cx="12192000" cy="6858000"/>
  <p:notesSz cx="6858000" cy="9144000"/>
  <p:embeddedFontLst>
    <p:embeddedFont>
      <p:font typeface="等线" panose="02010600030101010101" pitchFamily="2" charset="-122"/>
      <p:regular r:id="rId18"/>
      <p:bold r:id="rId19"/>
    </p:embeddedFont>
    <p:embeddedFont>
      <p:font typeface="等线 Light" panose="02010600030101010101" pitchFamily="2" charset="-122"/>
      <p:regular r:id="rId20"/>
    </p:embeddedFont>
    <p:embeddedFont>
      <p:font typeface="#9Slide05 SVNSteady" panose="020B0604020202020204" charset="0"/>
      <p:regular r:id="rId21"/>
    </p:embeddedFont>
    <p:embeddedFont>
      <p:font typeface="#9Slide07 Altus" panose="020B0604020202020204" charset="0"/>
      <p:regular r:id="rId22"/>
    </p:embeddedFont>
    <p:embeddedFont>
      <p:font typeface="#9Slide07 HoneyCream" panose="020B0604020202020204" charset="0"/>
      <p:regular r:id="rId23"/>
    </p:embeddedFont>
    <p:embeddedFont>
      <p:font typeface="#9Slide07 SVNZiclets" panose="02000603000000000000" charset="0"/>
      <p:regular r:id="rId24"/>
    </p:embeddedFont>
    <p:embeddedFont>
      <p:font typeface="Cambria" panose="02040503050406030204" pitchFamily="18" charset="0"/>
      <p:regular r:id="rId25"/>
      <p:bold r:id="rId26"/>
      <p:italic r:id="rId27"/>
      <p:boldItalic r:id="rId28"/>
    </p:embeddedFont>
    <p:embeddedFont>
      <p:font typeface="SVN-Poky's" panose="020B0604020202020204" charset="0"/>
      <p:regular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1E0F00"/>
    <a:srgbClr val="FED301"/>
    <a:srgbClr val="FFFC00"/>
    <a:srgbClr val="706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660"/>
  </p:normalViewPr>
  <p:slideViewPr>
    <p:cSldViewPr snapToGrid="0" showGuides="1">
      <p:cViewPr varScale="1">
        <p:scale>
          <a:sx n="76" d="100"/>
          <a:sy n="76" d="100"/>
        </p:scale>
        <p:origin x="480"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E2AB-4A4C-44EE-8CFF-543568C47CCC}"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DE41B-9AEB-467E-870E-D8331A7F475A}" type="slidenum">
              <a:rPr lang="zh-CN" altLang="en-US" smtClean="0"/>
              <a:t>‹#›</a:t>
            </a:fld>
            <a:endParaRPr lang="zh-CN" altLang="en-US"/>
          </a:p>
        </p:txBody>
      </p:sp>
    </p:spTree>
    <p:extLst>
      <p:ext uri="{BB962C8B-B14F-4D97-AF65-F5344CB8AC3E}">
        <p14:creationId xmlns:p14="http://schemas.microsoft.com/office/powerpoint/2010/main" val="336758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C253E6-F4A4-444D-B58C-4D137C8920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3EDB7B6-0236-48D9-87A4-DFE1B9A9F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70E70C-0647-42DB-8A54-CCCBCB8866B9}"/>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C8877682-267C-4ABC-9EF1-92971199AD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9644A-8C80-4F8B-A601-6528F071850A}"/>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684964636"/>
      </p:ext>
    </p:extLst>
  </p:cSld>
  <p:clrMapOvr>
    <a:masterClrMapping/>
  </p:clrMapOvr>
  <p:transition spd="med" advClick="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E36B-4FA5-4B35-A934-A4524BD803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ACB8B5-9088-4430-A73E-C1D0788ACD3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1F70DD-A88F-4F7C-BA9E-7F4B1A510CBF}"/>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25D35DDA-F4C4-40B1-A9B3-E0A88399B0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4B718D-7FED-4271-AEF2-653419396BD1}"/>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768729741"/>
      </p:ext>
    </p:extLst>
  </p:cSld>
  <p:clrMapOvr>
    <a:masterClrMapping/>
  </p:clrMapOvr>
  <p:transition spd="med" advClick="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F137EDE-70A1-4462-83D5-18C4F59626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C66C7D-42E0-4578-898D-CEE625181D5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92A0CD-135C-459E-BE65-BCA0189CEB28}"/>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98B3D954-9D05-4258-A858-8F268756B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D3F83B-36AF-4933-A915-56F87C7D3C8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36122231"/>
      </p:ext>
    </p:extLst>
  </p:cSld>
  <p:clrMapOvr>
    <a:masterClrMapping/>
  </p:clrMapOvr>
  <p:transition spd="med" advClick="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5C552-90CB-454E-9F23-700F9F55EC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B9C5AB-06D4-4AE8-9115-CFCF8BD02C7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582C7B-F3B6-46B9-A1C4-B1897E39036A}"/>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C9F40532-E60A-452A-97AF-D08B8FF300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FC4B1-5836-467C-842B-72E767EBCC6D}"/>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895564573"/>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C72051-2485-4E26-9438-5B20BC49F48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DB208E-BC33-48F4-BC4C-F8C948822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869F09-DF23-4C49-8F73-2703F4890CFD}"/>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AFD69D9C-AB37-4E56-A686-7EA3A034F7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75F848-C657-455E-AD0A-E562004A5939}"/>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56550278"/>
      </p:ext>
    </p:extLst>
  </p:cSld>
  <p:clrMapOvr>
    <a:masterClrMapping/>
  </p:clrMapOvr>
  <p:transition spd="med" advClick="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C61BC5-FE48-44F8-B05A-8F8604DB98D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F45BEA-8C23-40AD-9054-AA3D8D91E75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232EDDA-88A2-441C-AD88-60CFC8094A7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9AC5552-F661-4394-ACDB-01198EA2078B}"/>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C18D7C8B-E12D-482A-A0FD-84C881A78F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5A4B85-369B-49C1-933D-BD356DE9A1A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363424960"/>
      </p:ext>
    </p:extLst>
  </p:cSld>
  <p:clrMapOvr>
    <a:masterClrMapping/>
  </p:clrMapOvr>
  <p:transition spd="med" advClick="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42C76-5952-496A-839D-338E90C9F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74431-5195-4B91-BE18-38074F6AD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356291-84A8-4671-92D5-C7B3D819F9A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445D14-7CE0-4911-A1AA-2DE921890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681601B-33E2-4EA2-8D11-D8DFB6DD9D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5231CE-D009-41EE-9CDB-EB314B21C4A9}"/>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8" name="页脚占位符 7">
            <a:extLst>
              <a:ext uri="{FF2B5EF4-FFF2-40B4-BE49-F238E27FC236}">
                <a16:creationId xmlns:a16="http://schemas.microsoft.com/office/drawing/2014/main" id="{8840AB78-1E29-473D-8A11-6AFAD00AAF8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88C87-658C-436B-B4B1-2CED74B40FE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617371721"/>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4239F-C7C8-428E-9F1C-8B05897F70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7EFCB11-A9E5-40B5-AAE5-775D90D2AEBF}"/>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4" name="页脚占位符 3">
            <a:extLst>
              <a:ext uri="{FF2B5EF4-FFF2-40B4-BE49-F238E27FC236}">
                <a16:creationId xmlns:a16="http://schemas.microsoft.com/office/drawing/2014/main" id="{0C599970-118D-4140-BED8-0BA3D8438B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DB02198-C616-46C3-BEB7-8BCC7EA1C1E6}"/>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932499982"/>
      </p:ext>
    </p:extLst>
  </p:cSld>
  <p:clrMapOvr>
    <a:masterClrMapping/>
  </p:clrMapOvr>
  <p:transition spd="med" advClick="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04827CE-93E0-4622-A7B9-2A6F4F3C883D}"/>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id="{F9BF9514-8E04-4ECA-94BB-A1DA17EF8B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55FA55-D40B-49B7-B9CE-E3B489380F0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65117342"/>
      </p:ext>
    </p:extLst>
  </p:cSld>
  <p:clrMapOvr>
    <a:masterClrMapping/>
  </p:clrMapOvr>
  <p:transition spd="med" advClick="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284E83-EC58-4349-A536-9775958388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66598F-F51F-49C9-99EB-8964E44EF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850132-0C67-47E7-814F-15AA9A81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A9D7D4-7CE9-475D-861B-2FC494F13755}"/>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D3F87C66-B09A-4D70-8921-4647939C83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EF293C-D3BC-4F01-ABAA-B0352DABE35C}"/>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43581146"/>
      </p:ext>
    </p:extLst>
  </p:cSld>
  <p:clrMapOvr>
    <a:masterClrMapping/>
  </p:clrMapOvr>
  <p:transition spd="med" advClick="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1DCEB2-7E65-4A6D-8517-AE20A8FA47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52144D-1832-4E9B-9816-F904B094C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32A0C3-DCE4-4EFB-A652-83B8E6CF2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1DDD49-6A0A-4863-BB81-898D3DD15113}"/>
              </a:ext>
            </a:extLst>
          </p:cNvPr>
          <p:cNvSpPr>
            <a:spLocks noGrp="1"/>
          </p:cNvSpPr>
          <p:nvPr>
            <p:ph type="dt" sz="half" idx="10"/>
          </p:nvPr>
        </p:nvSpPr>
        <p:spPr/>
        <p:txBody>
          <a:bodyPr/>
          <a:lstStyle/>
          <a:p>
            <a:fld id="{1EDBFD78-BBAB-4219-A6B5-B808C8360C8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40A832F1-2984-4606-A88B-F445AB9C5A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F23B08-9A06-4259-9611-1B93C5A035D8}"/>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816896347"/>
      </p:ext>
    </p:extLst>
  </p:cSld>
  <p:clrMapOvr>
    <a:masterClrMapping/>
  </p:clrMapOvr>
  <p:transition spd="med" advClick="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9E2458D-400C-4A58-A79D-350FE609A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F64C4BA-1720-4DE1-80E6-927835409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5C4FB9-7994-4DBA-B892-18FA7EBE0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BFD78-BBAB-4219-A6B5-B808C8360C8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62C8E146-294E-4EBA-B29B-9344272EE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0EBE8E-ABFA-4E06-83C3-469FF109B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A58A1-B489-44B1-96D3-21D6000AB215}"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56658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515156" y="193121"/>
            <a:ext cx="11412701" cy="6730567"/>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4">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4">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pic>
        <p:nvPicPr>
          <p:cNvPr id="9" name="图片 8">
            <a:extLst>
              <a:ext uri="{FF2B5EF4-FFF2-40B4-BE49-F238E27FC236}">
                <a16:creationId xmlns:a16="http://schemas.microsoft.com/office/drawing/2014/main" id="{516BF2D4-86F2-4900-856F-4C2E78E11A16}"/>
              </a:ext>
            </a:extLst>
          </p:cNvPr>
          <p:cNvPicPr>
            <a:picLocks noChangeAspect="1"/>
          </p:cNvPicPr>
          <p:nvPr/>
        </p:nvPicPr>
        <p:blipFill>
          <a:blip r:embed="rId4">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1407" y="65688"/>
            <a:ext cx="1408258" cy="1408258"/>
          </a:xfrm>
          <a:prstGeom prst="rect">
            <a:avLst/>
          </a:prstGeom>
        </p:spPr>
      </p:pic>
    </p:spTree>
    <p:extLst>
      <p:ext uri="{BB962C8B-B14F-4D97-AF65-F5344CB8AC3E}">
        <p14:creationId xmlns:p14="http://schemas.microsoft.com/office/powerpoint/2010/main" val="3061902419"/>
      </p:ext>
    </p:extLst>
  </p:cSld>
  <p:clrMapOvr>
    <a:masterClrMapping/>
  </p:clrMapOvr>
  <p:transition spd="med" advClick="0">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10000"/>
          </a:stretch>
        </a:blipFill>
        <a:effectLst/>
      </p:bgPr>
    </p:bg>
    <p:spTree>
      <p:nvGrpSpPr>
        <p:cNvPr id="1" name=""/>
        <p:cNvGrpSpPr/>
        <p:nvPr/>
      </p:nvGrpSpPr>
      <p:grpSpPr>
        <a:xfrm>
          <a:off x="0" y="0"/>
          <a:ext cx="0" cy="0"/>
          <a:chOff x="0" y="0"/>
          <a:chExt cx="0" cy="0"/>
        </a:xfrm>
      </p:grpSpPr>
      <p:sp>
        <p:nvSpPr>
          <p:cNvPr id="10" name="文本框 51">
            <a:extLst>
              <a:ext uri="{FF2B5EF4-FFF2-40B4-BE49-F238E27FC236}">
                <a16:creationId xmlns:a16="http://schemas.microsoft.com/office/drawing/2014/main" id="{1295BF3D-41DF-471A-995C-CE36CDEB9AEE}"/>
              </a:ext>
            </a:extLst>
          </p:cNvPr>
          <p:cNvSpPr txBox="1"/>
          <p:nvPr/>
        </p:nvSpPr>
        <p:spPr>
          <a:xfrm>
            <a:off x="620307" y="1449991"/>
            <a:ext cx="9560013" cy="1323439"/>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c.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thích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loài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Vì</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sao</a:t>
            </a:r>
            <a:r>
              <a:rPr lang="en-US" sz="4000" b="1" dirty="0">
                <a:solidFill>
                  <a:srgbClr val="C00000"/>
                </a:solidFill>
                <a:latin typeface="Cambria" panose="02040503050406030204" pitchFamily="18" charset="0"/>
                <a:ea typeface="Cambria" panose="02040503050406030204" pitchFamily="18" charset="0"/>
              </a:rPr>
              <a:t>?</a:t>
            </a:r>
          </a:p>
        </p:txBody>
      </p:sp>
      <p:sp>
        <p:nvSpPr>
          <p:cNvPr id="2" name="Rectangle 1"/>
          <p:cNvSpPr/>
          <p:nvPr/>
        </p:nvSpPr>
        <p:spPr>
          <a:xfrm>
            <a:off x="4328160" y="3364716"/>
            <a:ext cx="7180305" cy="255454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Em thích đặc điểm: chiếc “tạp dề” cườm biếc lấp lánh. Vì nó làm em liên tưởng đến những trang sức lấp lánh, đẹp đẽ. </a:t>
            </a:r>
            <a:endParaRPr lang="en-US" sz="413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613235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a:solidFill>
                <a:srgbClr val="002060"/>
              </a:solidFill>
              <a:latin typeface="Cambria" panose="02040503050406030204" pitchFamily="18" charset="0"/>
              <a:ea typeface="Cambria" panose="02040503050406030204" pitchFamily="18" charset="0"/>
            </a:endParaRPr>
          </a:p>
          <a:p>
            <a:r>
              <a:rPr lang="vi-VN" sz="4000" b="1" i="1" dirty="0">
                <a:solidFill>
                  <a:srgbClr val="002060"/>
                </a:solidFill>
                <a:latin typeface="Cambria" panose="02040503050406030204" pitchFamily="18" charset="0"/>
                <a:ea typeface="Cambria" panose="02040503050406030204" pitchFamily="18" charset="0"/>
              </a:rPr>
              <a:t>Đàn chim gáy</a:t>
            </a:r>
            <a:r>
              <a:rPr lang="vi-VN" sz="4000" b="1" dirty="0">
                <a:solidFill>
                  <a:srgbClr val="002060"/>
                </a:solidFill>
                <a:latin typeface="Cambria" panose="02040503050406030204" pitchFamily="18" charset="0"/>
                <a:ea typeface="Cambria" panose="02040503050406030204" pitchFamily="18" charset="0"/>
              </a:rPr>
              <a:t> theo 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c.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tính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tình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phẩm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679051" y="1895818"/>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282561" y="5890502"/>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b.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hình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a.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màu</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3005" y="5544189"/>
            <a:ext cx="2508040" cy="1149790"/>
          </a:xfrm>
          <a:prstGeom prst="rect">
            <a:avLst/>
          </a:prstGeom>
        </p:spPr>
      </p:pic>
    </p:spTree>
    <p:extLst>
      <p:ext uri="{BB962C8B-B14F-4D97-AF65-F5344CB8AC3E}">
        <p14:creationId xmlns:p14="http://schemas.microsoft.com/office/powerpoint/2010/main" val="282369310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par>
                                <p:cTn id="18" presetID="10" presetClass="entr" presetSubtype="0" fill="hold" nodeType="with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fade">
                                      <p:cBhvr>
                                        <p:cTn id="20" dur="500"/>
                                        <p:tgtEl>
                                          <p:spTgt spid="205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14" grpId="0" animBg="1"/>
      <p:bldP spid="1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a:solidFill>
                <a:srgbClr val="002060"/>
              </a:solidFill>
              <a:latin typeface="Cambria" panose="02040503050406030204" pitchFamily="18" charset="0"/>
              <a:ea typeface="Cambria" panose="02040503050406030204" pitchFamily="18" charset="0"/>
            </a:endParaRPr>
          </a:p>
          <a:p>
            <a:r>
              <a:rPr lang="vi-VN" sz="4000" b="1" i="1" dirty="0">
                <a:solidFill>
                  <a:srgbClr val="002060"/>
                </a:solidFill>
                <a:latin typeface="Cambria" panose="02040503050406030204" pitchFamily="18" charset="0"/>
                <a:ea typeface="Cambria" panose="02040503050406030204" pitchFamily="18" charset="0"/>
              </a:rPr>
              <a:t>Đàn chim gáy</a:t>
            </a:r>
            <a:r>
              <a:rPr lang="vi-VN" sz="4000" b="1" dirty="0">
                <a:solidFill>
                  <a:srgbClr val="002060"/>
                </a:solidFill>
                <a:latin typeface="Cambria" panose="02040503050406030204" pitchFamily="18" charset="0"/>
                <a:ea typeface="Cambria" panose="02040503050406030204" pitchFamily="18" charset="0"/>
              </a:rPr>
              <a:t> theo 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c.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tính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tình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phẩm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722819" y="1626686"/>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26329" y="5621370"/>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b.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hình</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solidFill>
                  <a:sysClr val="windowText" lastClr="000000"/>
                </a:solidFill>
                <a:latin typeface="Cambria" panose="02040503050406030204" pitchFamily="18" charset="0"/>
                <a:ea typeface="Cambria" panose="02040503050406030204" pitchFamily="18" charset="0"/>
              </a:rPr>
              <a:t>a. </a:t>
            </a:r>
            <a:r>
              <a:rPr lang="en-US" sz="2800" dirty="0" err="1">
                <a:solidFill>
                  <a:sysClr val="windowText" lastClr="000000"/>
                </a:solidFill>
                <a:latin typeface="Cambria" panose="02040503050406030204" pitchFamily="18" charset="0"/>
                <a:ea typeface="Cambria" panose="02040503050406030204" pitchFamily="18" charset="0"/>
              </a:rPr>
              <a:t>Đặc</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điểm</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về</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màu</a:t>
            </a:r>
            <a:r>
              <a:rPr lang="en-US" sz="2800" dirty="0">
                <a:solidFill>
                  <a:sysClr val="windowText" lastClr="000000"/>
                </a:solidFill>
                <a:latin typeface="Cambria" panose="02040503050406030204" pitchFamily="18" charset="0"/>
                <a:ea typeface="Cambria" panose="02040503050406030204" pitchFamily="18" charset="0"/>
              </a:rPr>
              <a:t> </a:t>
            </a:r>
            <a:r>
              <a:rPr lang="en-US" sz="2800" dirty="0" err="1">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sp>
        <p:nvSpPr>
          <p:cNvPr id="2" name="Rectangle 1"/>
          <p:cNvSpPr/>
          <p:nvPr/>
        </p:nvSpPr>
        <p:spPr>
          <a:xfrm>
            <a:off x="178049" y="5486930"/>
            <a:ext cx="4093493" cy="523220"/>
          </a:xfrm>
          <a:prstGeom prst="rect">
            <a:avLst/>
          </a:prstGeom>
        </p:spPr>
        <p:txBody>
          <a:bodyPr wrap="none">
            <a:spAutoFit/>
          </a:bodyPr>
          <a:lstStyle/>
          <a:p>
            <a:r>
              <a:rPr lang="en-US" sz="2800" b="1" dirty="0" err="1">
                <a:solidFill>
                  <a:schemeClr val="tx1">
                    <a:lumMod val="95000"/>
                    <a:lumOff val="5000"/>
                  </a:schemeClr>
                </a:solidFill>
                <a:latin typeface="Cambria" panose="02040503050406030204" pitchFamily="18" charset="0"/>
                <a:ea typeface="Cambria" panose="02040503050406030204" pitchFamily="18" charset="0"/>
              </a:rPr>
              <a:t>đôi</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mắt</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nâu</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trầm</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ngâm</a:t>
            </a:r>
            <a:r>
              <a:rPr lang="en-US" sz="2800" b="1"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6" name="Rectangle 5"/>
          <p:cNvSpPr/>
          <p:nvPr/>
        </p:nvSpPr>
        <p:spPr>
          <a:xfrm>
            <a:off x="-60960" y="6178643"/>
            <a:ext cx="13151937" cy="461665"/>
          </a:xfrm>
          <a:prstGeom prst="rect">
            <a:avLst/>
          </a:prstGeom>
        </p:spPr>
        <p:txBody>
          <a:bodyPr wrap="square">
            <a:spAutoFit/>
          </a:bodyPr>
          <a:lstStyle/>
          <a:p>
            <a:r>
              <a:rPr lang="vi-VN" sz="2300" b="1" dirty="0">
                <a:solidFill>
                  <a:srgbClr val="000000"/>
                </a:solidFill>
                <a:latin typeface="Cambria" panose="02040503050406030204" pitchFamily="18" charset="0"/>
                <a:ea typeface="Cambria" panose="02040503050406030204" pitchFamily="18" charset="0"/>
              </a:rPr>
              <a:t>béo nục, cái bụng mịn mượt, cổ quàng chiếc tạp dề công nhân đầy cườm lấp lánh biêng biếc</a:t>
            </a:r>
            <a:endParaRPr lang="en-US" sz="2300" b="1" dirty="0">
              <a:latin typeface="Cambria" panose="02040503050406030204" pitchFamily="18" charset="0"/>
              <a:ea typeface="Cambria" panose="02040503050406030204" pitchFamily="18" charset="0"/>
            </a:endParaRPr>
          </a:p>
        </p:txBody>
      </p:sp>
      <p:sp>
        <p:nvSpPr>
          <p:cNvPr id="7" name="Rectangle 6"/>
          <p:cNvSpPr/>
          <p:nvPr/>
        </p:nvSpPr>
        <p:spPr>
          <a:xfrm>
            <a:off x="9218752" y="5290942"/>
            <a:ext cx="1731564" cy="523220"/>
          </a:xfrm>
          <a:prstGeom prst="rect">
            <a:avLst/>
          </a:prstGeom>
        </p:spPr>
        <p:txBody>
          <a:bodyPr wrap="none">
            <a:spAutoFit/>
          </a:bodyPr>
          <a:lstStyle/>
          <a:p>
            <a:r>
              <a:rPr lang="en-US" sz="2800" b="1" dirty="0" err="1">
                <a:solidFill>
                  <a:srgbClr val="000000"/>
                </a:solidFill>
                <a:latin typeface="Cambria" panose="02040503050406030204" pitchFamily="18" charset="0"/>
                <a:ea typeface="Cambria" panose="02040503050406030204" pitchFamily="18" charset="0"/>
              </a:rPr>
              <a:t>hiền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lành</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2243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1+#ppt_w/2"/>
                                          </p:val>
                                        </p:tav>
                                        <p:tav tm="100000">
                                          <p:val>
                                            <p:strVal val="#ppt_x"/>
                                          </p:val>
                                        </p:tav>
                                      </p:tavLst>
                                    </p:anim>
                                    <p:anim calcmode="lin" valueType="num">
                                      <p:cBhvr additive="base">
                                        <p:cTn id="23" dur="500" fill="hold"/>
                                        <p:tgtEl>
                                          <p:spTgt spid="2052"/>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1+#ppt_w/2"/>
                                          </p:val>
                                        </p:tav>
                                        <p:tav tm="100000">
                                          <p:val>
                                            <p:strVal val="#ppt_x"/>
                                          </p:val>
                                        </p:tav>
                                      </p:tavLst>
                                    </p:anim>
                                    <p:anim calcmode="lin" valueType="num">
                                      <p:cBhvr additive="base">
                                        <p:cTn id="38" dur="500" fill="hold"/>
                                        <p:tgtEl>
                                          <p:spTgt spid="205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5" grpId="0" animBg="1"/>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2357045" y="22956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Tìm từ có nghĩa giống với mỗi từ dưới đây:</a:t>
            </a:r>
            <a:endParaRPr lang="vi-VN" sz="3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1">
              <a:lumMod val="60000"/>
              <a:lumOff val="4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4</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14" name="TextBox 13"/>
          <p:cNvSpPr txBox="1"/>
          <p:nvPr/>
        </p:nvSpPr>
        <p:spPr>
          <a:xfrm>
            <a:off x="2380165" y="2445996"/>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a:solidFill>
                  <a:sysClr val="windowText" lastClr="000000"/>
                </a:solidFill>
                <a:latin typeface="Cambria" panose="02040503050406030204" pitchFamily="18" charset="0"/>
                <a:ea typeface="Cambria" panose="02040503050406030204" pitchFamily="18" charset="0"/>
              </a:rPr>
              <a:t>Tốt</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bụng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2150595" y="1380385"/>
            <a:ext cx="2220480"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a:solidFill>
                  <a:sysClr val="windowText" lastClr="000000"/>
                </a:solidFill>
                <a:latin typeface="Cambria" panose="02040503050406030204" pitchFamily="18" charset="0"/>
                <a:ea typeface="Cambria" panose="02040503050406030204" pitchFamily="18" charset="0"/>
              </a:rPr>
              <a:t>hiền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lành</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7" name="TextBox 16"/>
          <p:cNvSpPr txBox="1"/>
          <p:nvPr/>
        </p:nvSpPr>
        <p:spPr>
          <a:xfrm>
            <a:off x="5378761" y="1380385"/>
            <a:ext cx="2135521"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a:solidFill>
                  <a:sysClr val="windowText" lastClr="000000"/>
                </a:solidFill>
                <a:latin typeface="Cambria" panose="02040503050406030204" pitchFamily="18" charset="0"/>
                <a:ea typeface="Cambria" panose="02040503050406030204" pitchFamily="18" charset="0"/>
              </a:rPr>
              <a:t>chăm</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chỉ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8" name="TextBox 17"/>
          <p:cNvSpPr txBox="1"/>
          <p:nvPr/>
        </p:nvSpPr>
        <p:spPr>
          <a:xfrm>
            <a:off x="8497176" y="1377468"/>
            <a:ext cx="2190023"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a:solidFill>
                  <a:sysClr val="windowText" lastClr="000000"/>
                </a:solidFill>
                <a:latin typeface="Cambria" panose="02040503050406030204" pitchFamily="18" charset="0"/>
                <a:ea typeface="Cambria" panose="02040503050406030204" pitchFamily="18" charset="0"/>
              </a:rPr>
              <a:t>đông</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đúc</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9" name="TextBox 18"/>
          <p:cNvSpPr txBox="1"/>
          <p:nvPr/>
        </p:nvSpPr>
        <p:spPr>
          <a:xfrm>
            <a:off x="203653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a:solidFill>
                  <a:sysClr val="windowText" lastClr="000000"/>
                </a:solidFill>
                <a:latin typeface="Cambria" panose="02040503050406030204" pitchFamily="18" charset="0"/>
                <a:ea typeface="Cambria" panose="02040503050406030204" pitchFamily="18" charset="0"/>
              </a:rPr>
              <a:t>Lương</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thiện</a:t>
            </a:r>
            <a:endParaRPr lang="en-US" sz="3600" dirty="0">
              <a:solidFill>
                <a:sysClr val="windowText" lastClr="00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6" y="5062976"/>
            <a:ext cx="11712237" cy="1398784"/>
          </a:xfrm>
          <a:prstGeom prst="rect">
            <a:avLst/>
          </a:prstGeom>
        </p:spPr>
      </p:pic>
      <p:sp>
        <p:nvSpPr>
          <p:cNvPr id="21" name="TextBox 20"/>
          <p:cNvSpPr txBox="1"/>
          <p:nvPr/>
        </p:nvSpPr>
        <p:spPr>
          <a:xfrm>
            <a:off x="5229316" y="2446380"/>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a:solidFill>
                  <a:sysClr val="windowText" lastClr="000000"/>
                </a:solidFill>
                <a:latin typeface="Cambria" panose="02040503050406030204" pitchFamily="18" charset="0"/>
                <a:ea typeface="Cambria" panose="02040503050406030204" pitchFamily="18" charset="0"/>
              </a:rPr>
              <a:t>Siêng</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năng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3" name="TextBox 22"/>
          <p:cNvSpPr txBox="1"/>
          <p:nvPr/>
        </p:nvSpPr>
        <p:spPr>
          <a:xfrm>
            <a:off x="555459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a:solidFill>
                  <a:sysClr val="windowText" lastClr="000000"/>
                </a:solidFill>
                <a:latin typeface="Cambria" panose="02040503050406030204" pitchFamily="18" charset="0"/>
                <a:ea typeface="Cambria" panose="02040503050406030204" pitchFamily="18" charset="0"/>
              </a:rPr>
              <a:t>Cần</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cù</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4" name="TextBox 23"/>
          <p:cNvSpPr txBox="1"/>
          <p:nvPr/>
        </p:nvSpPr>
        <p:spPr>
          <a:xfrm>
            <a:off x="8732782" y="2445996"/>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a:solidFill>
                  <a:sysClr val="windowText" lastClr="000000"/>
                </a:solidFill>
                <a:latin typeface="Cambria" panose="02040503050406030204" pitchFamily="18" charset="0"/>
                <a:ea typeface="Cambria" panose="02040503050406030204" pitchFamily="18" charset="0"/>
              </a:rPr>
              <a:t>Tấp</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nập</a:t>
            </a:r>
            <a:endParaRPr lang="en-US" sz="36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305500"/>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1943787" y="44622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lumMod val="95000"/>
                    <a:lumOff val="5000"/>
                  </a:schemeClr>
                </a:solidFill>
                <a:latin typeface="Cambria" panose="02040503050406030204" pitchFamily="18" charset="0"/>
                <a:ea typeface="Cambria" panose="02040503050406030204" pitchFamily="18" charset="0"/>
              </a:rPr>
              <a:t>Dựa vào tranh dưới đây, đặt câu có hình ảnh so sánh (theo mẫu). </a:t>
            </a:r>
            <a:endParaRPr lang="vi-VN"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55292" y="316275"/>
            <a:ext cx="1837630" cy="692110"/>
          </a:xfrm>
          <a:prstGeom prst="roundRect">
            <a:avLst/>
          </a:prstGeom>
          <a:solidFill>
            <a:schemeClr val="accent2">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5</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3" name="TextBox 22"/>
          <p:cNvSpPr txBox="1"/>
          <p:nvPr/>
        </p:nvSpPr>
        <p:spPr>
          <a:xfrm>
            <a:off x="1302633" y="5545960"/>
            <a:ext cx="1012736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a:solidFill>
                  <a:sysClr val="windowText" lastClr="000000"/>
                </a:solidFill>
                <a:latin typeface="Cambria" panose="02040503050406030204" pitchFamily="18" charset="0"/>
                <a:ea typeface="Cambria" panose="02040503050406030204" pitchFamily="18" charset="0"/>
              </a:rPr>
              <a:t>M: </a:t>
            </a:r>
            <a:r>
              <a:rPr lang="en-US" sz="3600" dirty="0" err="1">
                <a:solidFill>
                  <a:sysClr val="windowText" lastClr="000000"/>
                </a:solidFill>
                <a:latin typeface="Cambria" panose="02040503050406030204" pitchFamily="18" charset="0"/>
                <a:ea typeface="Cambria" panose="02040503050406030204" pitchFamily="18" charset="0"/>
              </a:rPr>
              <a:t>Vầng</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trăng</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khuyết</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trông</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như</a:t>
            </a:r>
            <a:r>
              <a:rPr lang="en-US" sz="3600" dirty="0">
                <a:solidFill>
                  <a:sysClr val="windowText" lastClr="000000"/>
                </a:solidFill>
                <a:latin typeface="Cambria" panose="02040503050406030204" pitchFamily="18" charset="0"/>
                <a:ea typeface="Cambria" panose="02040503050406030204" pitchFamily="18" charset="0"/>
              </a:rPr>
              <a:t> con </a:t>
            </a:r>
            <a:r>
              <a:rPr lang="en-US" sz="3600" dirty="0" err="1">
                <a:solidFill>
                  <a:sysClr val="windowText" lastClr="000000"/>
                </a:solidFill>
                <a:latin typeface="Cambria" panose="02040503050406030204" pitchFamily="18" charset="0"/>
                <a:ea typeface="Cambria" panose="02040503050406030204" pitchFamily="18" charset="0"/>
              </a:rPr>
              <a:t>thuyền</a:t>
            </a:r>
            <a:r>
              <a:rPr lang="en-US" sz="3600" dirty="0">
                <a:solidFill>
                  <a:sysClr val="windowText" lastClr="000000"/>
                </a:solidFill>
                <a:latin typeface="Cambria" panose="02040503050406030204" pitchFamily="18" charset="0"/>
                <a:ea typeface="Cambria" panose="02040503050406030204" pitchFamily="18" charset="0"/>
              </a:rPr>
              <a:t> </a:t>
            </a:r>
            <a:r>
              <a:rPr lang="en-US" sz="3600" dirty="0" err="1">
                <a:solidFill>
                  <a:sysClr val="windowText" lastClr="000000"/>
                </a:solidFill>
                <a:latin typeface="Cambria" panose="02040503050406030204" pitchFamily="18" charset="0"/>
                <a:ea typeface="Cambria" panose="02040503050406030204" pitchFamily="18" charset="0"/>
              </a:rPr>
              <a:t>trôi</a:t>
            </a:r>
            <a:r>
              <a:rPr lang="en-US" sz="3600" dirty="0">
                <a:solidFill>
                  <a:sysClr val="windowText" lastClr="00000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0766" y1="8584" x2="33126" y2="45064"/>
                        <a14:foregroundMark x1="40166" y1="9442" x2="10352" y2="37768"/>
                        <a14:foregroundMark x1="1863" y1="6867" x2="1863" y2="42060"/>
                        <a14:foregroundMark x1="30228" y1="57940" x2="64596" y2="87124"/>
                        <a14:foregroundMark x1="45342" y1="58798" x2="28364" y2="86695"/>
                        <a14:foregroundMark x1="26087" y1="56652" x2="25673" y2="89270"/>
                        <a14:foregroundMark x1="42443" y1="82833" x2="47412" y2="84979"/>
                      </a14:backgroundRemoval>
                    </a14:imgEffect>
                  </a14:imgLayer>
                </a14:imgProps>
              </a:ext>
            </a:extLst>
          </a:blip>
          <a:stretch>
            <a:fillRect/>
          </a:stretch>
        </p:blipFill>
        <p:spPr>
          <a:xfrm>
            <a:off x="2575815" y="1473527"/>
            <a:ext cx="7361558" cy="3551228"/>
          </a:xfrm>
          <a:prstGeom prst="rect">
            <a:avLst/>
          </a:prstGeom>
        </p:spPr>
      </p:pic>
      <p:sp>
        <p:nvSpPr>
          <p:cNvPr id="3" name="Rectangle 2"/>
          <p:cNvSpPr/>
          <p:nvPr/>
        </p:nvSpPr>
        <p:spPr>
          <a:xfrm>
            <a:off x="652234" y="4892100"/>
            <a:ext cx="11292839" cy="1569660"/>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 Những chiếc lá bay trong gió như những chú cá đang tung tăng dưới đại dương</a:t>
            </a:r>
            <a:r>
              <a:rPr lang="en-US" sz="3200"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Tán lá cọ xòe trong như ông mặt trời chói chang giữa trưa hè</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77564380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p:bldP spid="23" grpId="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id="{155ECE1A-9D2D-4F61-9CD8-E29988957BC5}"/>
              </a:ext>
            </a:extLst>
          </p:cNvPr>
          <p:cNvGrpSpPr/>
          <p:nvPr/>
        </p:nvGrpSpPr>
        <p:grpSpPr>
          <a:xfrm>
            <a:off x="381475" y="650746"/>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a:ln>
                    <a:solidFill>
                      <a:schemeClr val="tx1"/>
                    </a:solidFill>
                  </a:ln>
                  <a:solidFill>
                    <a:srgbClr val="00B0F0"/>
                  </a:solidFill>
                  <a:latin typeface="#9Slide07 SVNZiclets" panose="02000603000000000000" pitchFamily="2" charset="0"/>
                </a:rPr>
                <a:t>TẠM BIỆT CÁC EM</a:t>
              </a:r>
              <a:endParaRPr lang="zh-CN" altLang="en-US" sz="8800" dirty="0">
                <a:ln>
                  <a:solidFill>
                    <a:schemeClr val="tx1"/>
                  </a:solidFill>
                </a:ln>
                <a:solidFill>
                  <a:srgbClr val="00B0F0"/>
                </a:solidFill>
                <a:latin typeface="#9Slide07 SVNZiclets" panose="02000603000000000000" pitchFamily="2" charset="0"/>
              </a:endParaRPr>
            </a:p>
          </p:txBody>
        </p:sp>
      </p:grpSp>
      <p:pic>
        <p:nvPicPr>
          <p:cNvPr id="9" name="图片 8">
            <a:extLst>
              <a:ext uri="{FF2B5EF4-FFF2-40B4-BE49-F238E27FC236}">
                <a16:creationId xmlns:a16="http://schemas.microsoft.com/office/drawing/2014/main" id="{516BF2D4-86F2-4900-856F-4C2E78E11A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spTree>
    <p:extLst>
      <p:ext uri="{BB962C8B-B14F-4D97-AF65-F5344CB8AC3E}">
        <p14:creationId xmlns:p14="http://schemas.microsoft.com/office/powerpoint/2010/main" val="2943298632"/>
      </p:ext>
    </p:extLst>
  </p:cSld>
  <p:clrMapOvr>
    <a:masterClrMapping/>
  </p:clrMapOvr>
  <p:transition spd="med" advClick="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id="{155ECE1A-9D2D-4F61-9CD8-E29988957BC5}"/>
              </a:ext>
            </a:extLst>
          </p:cNvPr>
          <p:cNvGrpSpPr/>
          <p:nvPr/>
        </p:nvGrpSpPr>
        <p:grpSpPr>
          <a:xfrm>
            <a:off x="749806" y="885361"/>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2" name="图片 1">
            <a:extLst>
              <a:ext uri="{FF2B5EF4-FFF2-40B4-BE49-F238E27FC236}">
                <a16:creationId xmlns:a16="http://schemas.microsoft.com/office/drawing/2014/main" id="{5EC16E4D-D24F-4632-9A45-5F97A6F23C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sp>
        <p:nvSpPr>
          <p:cNvPr id="4" name="文本框 3">
            <a:extLst>
              <a:ext uri="{FF2B5EF4-FFF2-40B4-BE49-F238E27FC236}">
                <a16:creationId xmlns:a16="http://schemas.microsoft.com/office/drawing/2014/main" id="{366B75D3-AFBE-480F-95F8-54413974ED06}"/>
              </a:ext>
            </a:extLst>
          </p:cNvPr>
          <p:cNvSpPr txBox="1"/>
          <p:nvPr/>
        </p:nvSpPr>
        <p:spPr>
          <a:xfrm rot="243172">
            <a:off x="2329945" y="850578"/>
            <a:ext cx="7923285" cy="4154984"/>
          </a:xfrm>
          <a:prstGeom prst="rect">
            <a:avLst/>
          </a:prstGeom>
          <a:noFill/>
        </p:spPr>
        <p:txBody>
          <a:bodyPr wrap="square" rtlCol="0">
            <a:spAutoFit/>
          </a:bodyPr>
          <a:lstStyle/>
          <a:p>
            <a:pPr algn="ct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Nêu</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tên</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tác</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giả</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các</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dưới</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đây</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Đọc</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thuộc</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2-3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khổ</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trong</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một</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em</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đã</a:t>
            </a:r>
            <a:r>
              <a:rPr lang="en-US" altLang="zh-CN"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học</a:t>
            </a:r>
            <a:endParaRPr lang="zh-CN" altLang="en-US"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endParaRPr>
          </a:p>
        </p:txBody>
      </p:sp>
      <p:sp>
        <p:nvSpPr>
          <p:cNvPr id="9" name="矩形: 圆角 8">
            <a:extLst>
              <a:ext uri="{FF2B5EF4-FFF2-40B4-BE49-F238E27FC236}">
                <a16:creationId xmlns:a16="http://schemas.microsoft.com/office/drawing/2014/main" id="{DB483DCD-AC20-40E4-A906-75A820E1E1BB}"/>
              </a:ext>
            </a:extLst>
          </p:cNvPr>
          <p:cNvSpPr/>
          <p:nvPr/>
        </p:nvSpPr>
        <p:spPr>
          <a:xfrm rot="20902942">
            <a:off x="8572328" y="556539"/>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1</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Tree>
    <p:extLst>
      <p:ext uri="{BB962C8B-B14F-4D97-AF65-F5344CB8AC3E}">
        <p14:creationId xmlns:p14="http://schemas.microsoft.com/office/powerpoint/2010/main" val="67842463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1" y="378971"/>
            <a:ext cx="7867364" cy="5165206"/>
          </a:xfrm>
          <a:prstGeom prst="rect">
            <a:avLst/>
          </a:prstGeom>
        </p:spPr>
      </p:pic>
      <p:sp>
        <p:nvSpPr>
          <p:cNvPr id="4" name="TextBox 3"/>
          <p:cNvSpPr txBox="1"/>
          <p:nvPr/>
        </p:nvSpPr>
        <p:spPr>
          <a:xfrm>
            <a:off x="2308424" y="1493467"/>
            <a:ext cx="4935893" cy="3416320"/>
          </a:xfrm>
          <a:prstGeom prst="rect">
            <a:avLst/>
          </a:prstGeom>
          <a:noFill/>
        </p:spPr>
        <p:txBody>
          <a:bodyPr wrap="square" rtlCol="0">
            <a:spAutoFit/>
          </a:bodyPr>
          <a:lstStyle/>
          <a:p>
            <a:r>
              <a:rPr lang="en-US" sz="3600" b="1" i="1" dirty="0" err="1">
                <a:solidFill>
                  <a:srgbClr val="C00000"/>
                </a:solidFill>
                <a:latin typeface="Cambria" panose="02040503050406030204" pitchFamily="18" charset="0"/>
                <a:ea typeface="Cambria" panose="02040503050406030204" pitchFamily="18" charset="0"/>
              </a:rPr>
              <a:t>Đất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nước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a:p>
            <a:r>
              <a:rPr lang="en-US" sz="3600" b="1" i="1" dirty="0">
                <a:solidFill>
                  <a:schemeClr val="tx1">
                    <a:lumMod val="75000"/>
                    <a:lumOff val="25000"/>
                  </a:schemeClr>
                </a:solidFill>
                <a:latin typeface="Cambria" panose="02040503050406030204" pitchFamily="18" charset="0"/>
                <a:ea typeface="Cambria" panose="02040503050406030204" pitchFamily="18" charset="0"/>
              </a:rPr>
              <a:t>Cho con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hỏi</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nhé</a:t>
            </a:r>
            <a:endParaRPr lang="en-US" sz="3600" b="1" i="1" dirty="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gì</a:t>
            </a:r>
            <a:endParaRPr lang="en-US" sz="3600" b="1" i="1" dirty="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Vẽ</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bằng</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bút</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chì</a:t>
            </a:r>
            <a:endParaRPr lang="en-US" sz="3600" b="1" i="1" dirty="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vừa</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trang</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giấy</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p>
          <a:p>
            <a:r>
              <a:rPr lang="en-US" sz="36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220858" y="4407712"/>
            <a:ext cx="4935893" cy="1015663"/>
          </a:xfrm>
          <a:prstGeom prst="rect">
            <a:avLst/>
          </a:prstGeom>
          <a:noFill/>
        </p:spPr>
        <p:txBody>
          <a:bodyPr wrap="square" rtlCol="0">
            <a:spAutoFit/>
          </a:bodyPr>
          <a:lstStyle/>
          <a:p>
            <a:pPr algn="ctr"/>
            <a:r>
              <a:rPr lang="en-US" sz="6000" b="1" dirty="0" err="1">
                <a:solidFill>
                  <a:schemeClr val="accent4">
                    <a:lumMod val="75000"/>
                  </a:schemeClr>
                </a:solidFill>
                <a:latin typeface="#9Slide05 SVNSteady" pitchFamily="2" charset="0"/>
                <a:ea typeface="Cambria" panose="02040503050406030204" pitchFamily="18" charset="0"/>
              </a:rPr>
              <a:t>Huỳnh</a:t>
            </a:r>
            <a:r>
              <a:rPr lang="en-US" sz="6000" b="1" dirty="0">
                <a:solidFill>
                  <a:schemeClr val="accent4">
                    <a:lumMod val="75000"/>
                  </a:schemeClr>
                </a:solidFill>
                <a:latin typeface="#9Slide05 SVNSteady" pitchFamily="2" charset="0"/>
                <a:ea typeface="Cambria" panose="02040503050406030204" pitchFamily="18" charset="0"/>
              </a:rPr>
              <a:t> Mai </a:t>
            </a:r>
            <a:r>
              <a:rPr lang="en-US" sz="6000" b="1" dirty="0" err="1">
                <a:solidFill>
                  <a:schemeClr val="accent4">
                    <a:lumMod val="75000"/>
                  </a:schemeClr>
                </a:solidFill>
                <a:latin typeface="#9Slide05 SVNSteady" pitchFamily="2" charset="0"/>
                <a:ea typeface="Cambria" panose="02040503050406030204" pitchFamily="18" charset="0"/>
              </a:rPr>
              <a:t>Liên</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412495612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80">
                                          <p:stCondLst>
                                            <p:cond delay="0"/>
                                          </p:stCondLst>
                                        </p:cTn>
                                        <p:tgtEl>
                                          <p:spTgt spid="6"/>
                                        </p:tgtEl>
                                      </p:cBhvr>
                                    </p:animEffect>
                                    <p:anim calcmode="lin" valueType="num">
                                      <p:cBhvr>
                                        <p:cTn id="5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7" dur="26">
                                          <p:stCondLst>
                                            <p:cond delay="650"/>
                                          </p:stCondLst>
                                        </p:cTn>
                                        <p:tgtEl>
                                          <p:spTgt spid="6"/>
                                        </p:tgtEl>
                                      </p:cBhvr>
                                      <p:to x="100000" y="60000"/>
                                    </p:animScale>
                                    <p:animScale>
                                      <p:cBhvr>
                                        <p:cTn id="58" dur="166" decel="50000">
                                          <p:stCondLst>
                                            <p:cond delay="676"/>
                                          </p:stCondLst>
                                        </p:cTn>
                                        <p:tgtEl>
                                          <p:spTgt spid="6"/>
                                        </p:tgtEl>
                                      </p:cBhvr>
                                      <p:to x="100000" y="100000"/>
                                    </p:animScale>
                                    <p:animScale>
                                      <p:cBhvr>
                                        <p:cTn id="59" dur="26">
                                          <p:stCondLst>
                                            <p:cond delay="1312"/>
                                          </p:stCondLst>
                                        </p:cTn>
                                        <p:tgtEl>
                                          <p:spTgt spid="6"/>
                                        </p:tgtEl>
                                      </p:cBhvr>
                                      <p:to x="100000" y="80000"/>
                                    </p:animScale>
                                    <p:animScale>
                                      <p:cBhvr>
                                        <p:cTn id="60" dur="166" decel="50000">
                                          <p:stCondLst>
                                            <p:cond delay="1338"/>
                                          </p:stCondLst>
                                        </p:cTn>
                                        <p:tgtEl>
                                          <p:spTgt spid="6"/>
                                        </p:tgtEl>
                                      </p:cBhvr>
                                      <p:to x="100000" y="100000"/>
                                    </p:animScale>
                                    <p:animScale>
                                      <p:cBhvr>
                                        <p:cTn id="61" dur="26">
                                          <p:stCondLst>
                                            <p:cond delay="1642"/>
                                          </p:stCondLst>
                                        </p:cTn>
                                        <p:tgtEl>
                                          <p:spTgt spid="6"/>
                                        </p:tgtEl>
                                      </p:cBhvr>
                                      <p:to x="100000" y="90000"/>
                                    </p:animScale>
                                    <p:animScale>
                                      <p:cBhvr>
                                        <p:cTn id="62" dur="166" decel="50000">
                                          <p:stCondLst>
                                            <p:cond delay="1668"/>
                                          </p:stCondLst>
                                        </p:cTn>
                                        <p:tgtEl>
                                          <p:spTgt spid="6"/>
                                        </p:tgtEl>
                                      </p:cBhvr>
                                      <p:to x="100000" y="100000"/>
                                    </p:animScale>
                                    <p:animScale>
                                      <p:cBhvr>
                                        <p:cTn id="63" dur="26">
                                          <p:stCondLst>
                                            <p:cond delay="1808"/>
                                          </p:stCondLst>
                                        </p:cTn>
                                        <p:tgtEl>
                                          <p:spTgt spid="6"/>
                                        </p:tgtEl>
                                      </p:cBhvr>
                                      <p:to x="100000" y="95000"/>
                                    </p:animScale>
                                    <p:animScale>
                                      <p:cBhvr>
                                        <p:cTn id="6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399399"/>
            <a:ext cx="6814135" cy="5058426"/>
          </a:xfrm>
          <a:prstGeom prst="rect">
            <a:avLst/>
          </a:prstGeom>
        </p:spPr>
      </p:pic>
      <p:sp>
        <p:nvSpPr>
          <p:cNvPr id="4" name="TextBox 3"/>
          <p:cNvSpPr txBox="1"/>
          <p:nvPr/>
        </p:nvSpPr>
        <p:spPr>
          <a:xfrm>
            <a:off x="971550" y="1616065"/>
            <a:ext cx="5745191" cy="3416320"/>
          </a:xfrm>
          <a:prstGeom prst="rect">
            <a:avLst/>
          </a:prstGeom>
          <a:noFill/>
        </p:spPr>
        <p:txBody>
          <a:bodyPr wrap="square" rtlCol="0">
            <a:spAutoFit/>
          </a:bodyPr>
          <a:lstStyle/>
          <a:p>
            <a:pPr algn="ctr"/>
            <a:r>
              <a:rPr lang="en-US" sz="3600" b="1" i="1" dirty="0" err="1">
                <a:solidFill>
                  <a:srgbClr val="C00000"/>
                </a:solidFill>
                <a:latin typeface="Cambria" panose="02040503050406030204" pitchFamily="18" charset="0"/>
                <a:ea typeface="Cambria" panose="02040503050406030204" pitchFamily="18" charset="0"/>
              </a:rPr>
              <a:t>Tiếng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nước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mình</a:t>
            </a:r>
            <a:endParaRPr lang="en-US" sz="3600" b="1" i="1" dirty="0">
              <a:solidFill>
                <a:srgbClr val="C00000"/>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Tiếng</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dấu</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sắc</a:t>
            </a:r>
            <a:endParaRPr lang="en-US" sz="3600" b="1" i="1" dirty="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phải</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ơi</a:t>
            </a:r>
            <a:r>
              <a:rPr lang="en-US" sz="3600" b="1" i="1" dirty="0">
                <a:solidFill>
                  <a:schemeClr val="tx1">
                    <a:lumMod val="75000"/>
                    <a:lumOff val="25000"/>
                  </a:schemeClr>
                </a:solidFill>
                <a:latin typeface="Cambria" panose="02040503050406030204" pitchFamily="18" charset="0"/>
                <a:ea typeface="Cambria" panose="02040503050406030204" pitchFamily="18" charset="0"/>
              </a:rPr>
              <a:t>?</a:t>
            </a:r>
          </a:p>
          <a:p>
            <a:r>
              <a:rPr lang="en-US" sz="3600" b="1" i="1" dirty="0">
                <a:solidFill>
                  <a:schemeClr val="tx1">
                    <a:lumMod val="75000"/>
                    <a:lumOff val="25000"/>
                  </a:schemeClr>
                </a:solidFill>
                <a:latin typeface="Cambria" panose="02040503050406030204" pitchFamily="18" charset="0"/>
                <a:ea typeface="Cambria" panose="02040503050406030204" pitchFamily="18" charset="0"/>
              </a:rPr>
              <a:t>Cao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đỉnh</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núi</a:t>
            </a:r>
            <a:endParaRPr lang="en-US" sz="3600" b="1" i="1" dirty="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a:solidFill>
                  <a:schemeClr val="tx1">
                    <a:lumMod val="75000"/>
                    <a:lumOff val="25000"/>
                  </a:schemeClr>
                </a:solidFill>
                <a:latin typeface="Cambria" panose="02040503050406030204" pitchFamily="18" charset="0"/>
                <a:ea typeface="Cambria" panose="02040503050406030204" pitchFamily="18" charset="0"/>
              </a:rPr>
              <a:t>Bát</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ngát</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trùng</a:t>
            </a:r>
            <a:r>
              <a:rPr lang="en-US" sz="3600" b="1" i="1" dirty="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a:solidFill>
                  <a:schemeClr val="tx1">
                    <a:lumMod val="75000"/>
                    <a:lumOff val="25000"/>
                  </a:schemeClr>
                </a:solidFill>
                <a:latin typeface="Cambria" panose="02040503050406030204" pitchFamily="18" charset="0"/>
                <a:ea typeface="Cambria" panose="02040503050406030204" pitchFamily="18" charset="0"/>
              </a:rPr>
              <a:t>khơi</a:t>
            </a:r>
            <a:r>
              <a:rPr lang="en-US" sz="3600" b="1" i="1" dirty="0">
                <a:solidFill>
                  <a:schemeClr val="tx1">
                    <a:lumMod val="75000"/>
                    <a:lumOff val="25000"/>
                  </a:schemeClr>
                </a:solidFill>
                <a:latin typeface="Cambria" panose="02040503050406030204" pitchFamily="18" charset="0"/>
                <a:ea typeface="Cambria" panose="02040503050406030204" pitchFamily="18" charset="0"/>
              </a:rPr>
              <a:t>.</a:t>
            </a:r>
          </a:p>
          <a:p>
            <a:r>
              <a:rPr lang="en-US" sz="36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120423" y="4268160"/>
            <a:ext cx="4935893" cy="1015663"/>
          </a:xfrm>
          <a:prstGeom prst="rect">
            <a:avLst/>
          </a:prstGeom>
          <a:noFill/>
        </p:spPr>
        <p:txBody>
          <a:bodyPr wrap="square" rtlCol="0">
            <a:spAutoFit/>
          </a:bodyPr>
          <a:lstStyle/>
          <a:p>
            <a:pPr algn="ctr"/>
            <a:r>
              <a:rPr lang="en-US" sz="6000" b="1" dirty="0" err="1">
                <a:solidFill>
                  <a:schemeClr val="accent4">
                    <a:lumMod val="75000"/>
                  </a:schemeClr>
                </a:solidFill>
                <a:latin typeface="#9Slide05 SVNSteady" pitchFamily="2" charset="0"/>
                <a:ea typeface="Cambria" panose="02040503050406030204" pitchFamily="18" charset="0"/>
              </a:rPr>
              <a:t>Trúc</a:t>
            </a:r>
            <a:r>
              <a:rPr lang="en-US" sz="6000" b="1" dirty="0">
                <a:solidFill>
                  <a:schemeClr val="accent4">
                    <a:lumMod val="75000"/>
                  </a:schemeClr>
                </a:solidFill>
                <a:latin typeface="#9Slide05 SVNSteady" pitchFamily="2" charset="0"/>
                <a:ea typeface="Cambria" panose="02040503050406030204" pitchFamily="18" charset="0"/>
              </a:rPr>
              <a:t> </a:t>
            </a:r>
            <a:r>
              <a:rPr lang="en-US" sz="6000" b="1" dirty="0" err="1">
                <a:solidFill>
                  <a:schemeClr val="accent4">
                    <a:lumMod val="75000"/>
                  </a:schemeClr>
                </a:solidFill>
                <a:latin typeface="#9Slide05 SVNSteady" pitchFamily="2" charset="0"/>
                <a:ea typeface="Cambria" panose="02040503050406030204" pitchFamily="18" charset="0"/>
              </a:rPr>
              <a:t>Lâm</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5991" y="-319693"/>
            <a:ext cx="3584759" cy="4395597"/>
          </a:xfrm>
          <a:prstGeom prst="rect">
            <a:avLst/>
          </a:prstGeom>
        </p:spPr>
      </p:pic>
    </p:spTree>
    <p:extLst>
      <p:ext uri="{BB962C8B-B14F-4D97-AF65-F5344CB8AC3E}">
        <p14:creationId xmlns:p14="http://schemas.microsoft.com/office/powerpoint/2010/main" val="429292202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05" y="0"/>
            <a:ext cx="6814135" cy="5058426"/>
          </a:xfrm>
          <a:prstGeom prst="rect">
            <a:avLst/>
          </a:prstGeom>
        </p:spPr>
      </p:pic>
      <p:sp>
        <p:nvSpPr>
          <p:cNvPr id="4" name="TextBox 3"/>
          <p:cNvSpPr txBox="1"/>
          <p:nvPr/>
        </p:nvSpPr>
        <p:spPr>
          <a:xfrm>
            <a:off x="1197720" y="1130290"/>
            <a:ext cx="5312324" cy="3416320"/>
          </a:xfrm>
          <a:prstGeom prst="rect">
            <a:avLst/>
          </a:prstGeom>
          <a:noFill/>
        </p:spPr>
        <p:txBody>
          <a:bodyPr wrap="square" rtlCol="0">
            <a:spAutoFit/>
          </a:bodyPr>
          <a:lstStyle/>
          <a:p>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Một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mái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nhà</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chung</a:t>
            </a:r>
            <a:endParaRPr lang="en-US" sz="3600" b="1" i="1" dirty="0">
              <a:solidFill>
                <a:srgbClr val="C00000"/>
              </a:solidFill>
              <a:latin typeface="Cambria" panose="02040503050406030204" pitchFamily="18" charset="0"/>
              <a:ea typeface="Cambria" panose="02040503050406030204" pitchFamily="18" charset="0"/>
            </a:endParaRPr>
          </a:p>
          <a:p>
            <a:r>
              <a:rPr lang="en-US" sz="3600" b="1" i="1" dirty="0" err="1">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chim</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a:solidFill>
                  <a:schemeClr val="tx1">
                    <a:lumMod val="85000"/>
                    <a:lumOff val="15000"/>
                  </a:schemeClr>
                </a:solidFill>
                <a:latin typeface="Cambria" panose="02040503050406030204" pitchFamily="18" charset="0"/>
                <a:ea typeface="Cambria" panose="02040503050406030204" pitchFamily="18" charset="0"/>
              </a:rPr>
              <a:t>Lợp</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nghìn</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lá</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biếc</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cá</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a:solidFill>
                  <a:schemeClr val="tx1">
                    <a:lumMod val="85000"/>
                    <a:lumOff val="15000"/>
                  </a:schemeClr>
                </a:solidFill>
                <a:latin typeface="Cambria" panose="02040503050406030204" pitchFamily="18" charset="0"/>
                <a:ea typeface="Cambria" panose="02040503050406030204" pitchFamily="18" charset="0"/>
              </a:rPr>
              <a:t>Sóng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xanh</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rập</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rình</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a:solidFill>
                  <a:schemeClr val="tx1">
                    <a:lumMod val="85000"/>
                    <a:lumOff val="1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055240" y="4452271"/>
            <a:ext cx="4935893" cy="1015663"/>
          </a:xfrm>
          <a:prstGeom prst="rect">
            <a:avLst/>
          </a:prstGeom>
          <a:noFill/>
        </p:spPr>
        <p:txBody>
          <a:bodyPr wrap="square" rtlCol="0">
            <a:spAutoFit/>
          </a:bodyPr>
          <a:lstStyle/>
          <a:p>
            <a:pPr algn="ctr"/>
            <a:r>
              <a:rPr lang="en-US" sz="6000" b="1" dirty="0" err="1">
                <a:solidFill>
                  <a:schemeClr val="accent4">
                    <a:lumMod val="75000"/>
                  </a:schemeClr>
                </a:solidFill>
                <a:latin typeface="#9Slide05 SVNSteady" pitchFamily="2" charset="0"/>
                <a:ea typeface="Cambria" panose="02040503050406030204" pitchFamily="18" charset="0"/>
              </a:rPr>
              <a:t>Định</a:t>
            </a:r>
            <a:r>
              <a:rPr lang="en-US" sz="6000" b="1" dirty="0">
                <a:solidFill>
                  <a:schemeClr val="accent4">
                    <a:lumMod val="75000"/>
                  </a:schemeClr>
                </a:solidFill>
                <a:latin typeface="#9Slide05 SVNSteady" pitchFamily="2" charset="0"/>
                <a:ea typeface="Cambria" panose="02040503050406030204" pitchFamily="18" charset="0"/>
              </a:rPr>
              <a:t> </a:t>
            </a:r>
            <a:r>
              <a:rPr lang="en-US" sz="6000" b="1" dirty="0" err="1">
                <a:solidFill>
                  <a:schemeClr val="accent4">
                    <a:lumMod val="75000"/>
                  </a:schemeClr>
                </a:solidFill>
                <a:latin typeface="#9Slide05 SVNSteady" pitchFamily="2" charset="0"/>
                <a:ea typeface="Cambria" panose="02040503050406030204" pitchFamily="18" charset="0"/>
              </a:rPr>
              <a:t>Hải</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171097864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59283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357045" y="0"/>
            <a:ext cx="816178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a:solidFill>
                  <a:schemeClr val="accent1">
                    <a:lumMod val="75000"/>
                  </a:schemeClr>
                </a:solidFill>
                <a:latin typeface="Cambria" panose="02040503050406030204" pitchFamily="18" charset="0"/>
                <a:ea typeface="Cambria" panose="02040503050406030204" pitchFamily="18" charset="0"/>
              </a:rPr>
              <a:t>Đọc</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bài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dưới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đây</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và</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thực</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hiện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yêu</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cầu</a:t>
            </a:r>
            <a:endParaRPr lang="en-US" sz="3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2</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 name="Rectangle 1"/>
          <p:cNvSpPr/>
          <p:nvPr/>
        </p:nvSpPr>
        <p:spPr>
          <a:xfrm>
            <a:off x="347241" y="772578"/>
            <a:ext cx="11287153" cy="6001643"/>
          </a:xfrm>
          <a:prstGeom prst="rect">
            <a:avLst/>
          </a:prstGeom>
        </p:spPr>
        <p:txBody>
          <a:bodyPr wrap="square">
            <a:spAutoFit/>
          </a:bodyPr>
          <a:lstStyle/>
          <a:p>
            <a:pPr algn="ctr"/>
            <a:r>
              <a:rPr lang="en-US" sz="2400" b="1" dirty="0">
                <a:solidFill>
                  <a:schemeClr val="accent2">
                    <a:lumMod val="75000"/>
                  </a:schemeClr>
                </a:solidFill>
                <a:latin typeface="Cambria" panose="02040503050406030204" pitchFamily="18" charset="0"/>
                <a:ea typeface="Cambria" panose="02040503050406030204" pitchFamily="18" charset="0"/>
              </a:rPr>
              <a:t>	ĐÀN CHIM GÁY</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Bây giờ đang là mùa gặt tháng Mười, hàng đàn chim gáy cắn đuôi nhau, lượn vòng rồi xà xuống ruộng gặt.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rất thích chim gáy. Con chim gáy phúc hậu và chăm chỉ, con chim gáy mơ màng, con chim gáy no ấm của mùa gặt hái tháng Mười.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(Theo Tô Hoài)</a:t>
            </a:r>
          </a:p>
        </p:txBody>
      </p:sp>
    </p:spTree>
    <p:extLst>
      <p:ext uri="{BB962C8B-B14F-4D97-AF65-F5344CB8AC3E}">
        <p14:creationId xmlns:p14="http://schemas.microsoft.com/office/powerpoint/2010/main" val="219916991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TỪ NGỮ</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703943" y="1669299"/>
            <a:ext cx="6287166" cy="4154984"/>
          </a:xfrm>
          <a:prstGeom prst="rect">
            <a:avLst/>
          </a:prstGeom>
        </p:spPr>
        <p:txBody>
          <a:bodyPr wrap="square">
            <a:spAutoFit/>
          </a:bodyPr>
          <a:lstStyle/>
          <a:p>
            <a:pPr marL="571500" indent="-571500" algn="just">
              <a:buFont typeface="Arial" panose="020B0604020202020204" pitchFamily="34" charset="0"/>
              <a:buChar char="•"/>
            </a:pPr>
            <a:r>
              <a:rPr lang="en-US" sz="4400" dirty="0" err="1">
                <a:solidFill>
                  <a:srgbClr val="000000"/>
                </a:solidFill>
                <a:latin typeface="Cambria" panose="02040503050406030204" pitchFamily="18" charset="0"/>
                <a:ea typeface="Cambria" panose="02040503050406030204" pitchFamily="18" charset="0"/>
              </a:rPr>
              <a:t>Thủng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thỉnh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chậm</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rãi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có</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gì</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vội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vàng</a:t>
            </a:r>
            <a:r>
              <a:rPr lang="en-US" sz="4400" dirty="0">
                <a:solidFill>
                  <a:srgbClr val="00000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4400" dirty="0" err="1">
                <a:solidFill>
                  <a:srgbClr val="000000"/>
                </a:solidFill>
                <a:latin typeface="Cambria" panose="02040503050406030204" pitchFamily="18" charset="0"/>
                <a:ea typeface="Cambria" panose="02040503050406030204" pitchFamily="18" charset="0"/>
              </a:rPr>
              <a:t>Tha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thẩn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a:t>
            </a:r>
            <a:r>
              <a:rPr lang="en-US" sz="4400" dirty="0">
                <a:solidFill>
                  <a:srgbClr val="000000"/>
                </a:solidFill>
                <a:latin typeface="Cambria" panose="02040503050406030204" pitchFamily="18" charset="0"/>
                <a:ea typeface="Cambria" panose="02040503050406030204" pitchFamily="18" charset="0"/>
              </a:rPr>
              <a:t>) thong </a:t>
            </a:r>
            <a:r>
              <a:rPr lang="en-US" sz="4400" dirty="0" err="1">
                <a:solidFill>
                  <a:srgbClr val="000000"/>
                </a:solidFill>
                <a:latin typeface="Cambria" panose="02040503050406030204" pitchFamily="18" charset="0"/>
                <a:ea typeface="Cambria" panose="02040503050406030204" pitchFamily="18" charset="0"/>
              </a:rPr>
              <a:t>thả</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lặng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lẽ</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đến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khác</a:t>
            </a:r>
            <a:r>
              <a:rPr lang="en-US" sz="4400" dirty="0">
                <a:solidFill>
                  <a:srgbClr val="00000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stretch>
            <a:fillRect/>
          </a:stretch>
        </p:blipFill>
        <p:spPr>
          <a:xfrm>
            <a:off x="7195986" y="1953079"/>
            <a:ext cx="4381380" cy="3587423"/>
          </a:xfrm>
          <a:prstGeom prst="rect">
            <a:avLst/>
          </a:prstGeom>
        </p:spPr>
      </p:pic>
    </p:spTree>
    <p:extLst>
      <p:ext uri="{BB962C8B-B14F-4D97-AF65-F5344CB8AC3E}">
        <p14:creationId xmlns:p14="http://schemas.microsoft.com/office/powerpoint/2010/main" val="376982410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CHIM GÁY</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635547" y="2100688"/>
            <a:ext cx="6287166" cy="3046988"/>
          </a:xfrm>
          <a:prstGeom prst="rect">
            <a:avLst/>
          </a:prstGeom>
        </p:spPr>
        <p:txBody>
          <a:bodyPr wrap="square">
            <a:spAutoFit/>
          </a:bodyPr>
          <a:lstStyle/>
          <a:p>
            <a:pPr algn="just"/>
            <a:r>
              <a:rPr lang="vi-VN" sz="3200" dirty="0"/>
              <a:t>Chim cu gáy </a:t>
            </a:r>
            <a:r>
              <a:rPr lang="vi-VN" sz="3200" b="1" dirty="0"/>
              <a:t>thuộc họ bồ câu</a:t>
            </a:r>
            <a:r>
              <a:rPr lang="vi-VN" sz="3200" dirty="0"/>
              <a:t>. Ở Việt Nam chim sống ven rừng, các vùng đồng bằng từ Bắc đến Nam, thức ăn chủ yếu là các hạt thưc vật: Lúa, ngô, kê, đậu, hạt cỏ dại.</a:t>
            </a:r>
            <a:endParaRPr lang="en-US" sz="6600" dirty="0">
              <a:solidFill>
                <a:srgbClr val="000000"/>
              </a:solidFill>
              <a:latin typeface="Cambria" panose="02040503050406030204" pitchFamily="18" charset="0"/>
              <a:ea typeface="Cambria" panose="02040503050406030204" pitchFamily="18" charset="0"/>
            </a:endParaRPr>
          </a:p>
        </p:txBody>
      </p:sp>
      <p:pic>
        <p:nvPicPr>
          <p:cNvPr id="1026" name="Picture 2" descr="Cu cườm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05" y="1816682"/>
            <a:ext cx="4476343" cy="358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8045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635547" y="550831"/>
            <a:ext cx="10314577"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 </a:t>
            </a:r>
            <a:r>
              <a:rPr lang="en-US" sz="4000" b="1" dirty="0" err="1">
                <a:solidFill>
                  <a:srgbClr val="C00000"/>
                </a:solidFill>
                <a:latin typeface="Cambria" panose="02040503050406030204" pitchFamily="18" charset="0"/>
                <a:ea typeface="Cambria" panose="02040503050406030204" pitchFamily="18" charset="0"/>
              </a:rPr>
              <a:t>Khi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bay </a:t>
            </a:r>
            <a:r>
              <a:rPr lang="en-US" sz="4000" b="1" dirty="0" err="1">
                <a:solidFill>
                  <a:srgbClr val="C00000"/>
                </a:solidFill>
                <a:latin typeface="Cambria" panose="02040503050406030204" pitchFamily="18" charset="0"/>
                <a:ea typeface="Cambria" panose="02040503050406030204" pitchFamily="18" charset="0"/>
              </a:rPr>
              <a:t>về</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cánh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làng</a:t>
            </a:r>
            <a:r>
              <a:rPr lang="en-US" sz="4000" b="1" dirty="0">
                <a:solidFill>
                  <a:srgbClr val="C00000"/>
                </a:solidFill>
                <a:latin typeface="Cambria" panose="02040503050406030204" pitchFamily="18" charset="0"/>
                <a:ea typeface="Cambria" panose="02040503050406030204" pitchFamily="18" charset="0"/>
              </a:rPr>
              <a:t>?</a:t>
            </a:r>
          </a:p>
        </p:txBody>
      </p:sp>
      <p:sp>
        <p:nvSpPr>
          <p:cNvPr id="2" name="Rectangle 1"/>
          <p:cNvSpPr/>
          <p:nvPr/>
        </p:nvSpPr>
        <p:spPr>
          <a:xfrm>
            <a:off x="790212" y="1258717"/>
            <a:ext cx="10611573"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Mùa gặt tháng Mười chim gáy bay về cánh đồng làng</a:t>
            </a:r>
            <a:r>
              <a:rPr lang="en-US" sz="4000" dirty="0">
                <a:latin typeface="Cambria" panose="02040503050406030204" pitchFamily="18" charset="0"/>
                <a:ea typeface="Cambria" panose="02040503050406030204" pitchFamily="18" charset="0"/>
              </a:rPr>
              <a:t>.</a:t>
            </a:r>
            <a:endParaRPr lang="en-US" sz="13800"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790212" y="2777797"/>
            <a:ext cx="10045428" cy="707886"/>
          </a:xfrm>
          <a:prstGeom prst="rect">
            <a:avLst/>
          </a:prstGeom>
        </p:spPr>
        <p:txBody>
          <a:bodyPr wrap="square">
            <a:spAutoFit/>
          </a:bodyPr>
          <a:lstStyle/>
          <a:p>
            <a:pPr algn="just"/>
            <a:r>
              <a:rPr lang="en-US" sz="4000" b="1" dirty="0">
                <a:solidFill>
                  <a:srgbClr val="C00000"/>
                </a:solidFill>
                <a:latin typeface="Cambria" panose="02040503050406030204" pitchFamily="18" charset="0"/>
                <a:ea typeface="Cambria" panose="02040503050406030204" pitchFamily="18" charset="0"/>
              </a:rPr>
              <a:t>b. </a:t>
            </a:r>
            <a:r>
              <a:rPr lang="en-US" sz="4000" b="1" dirty="0" err="1">
                <a:solidFill>
                  <a:srgbClr val="C00000"/>
                </a:solidFill>
                <a:latin typeface="Cambria" panose="02040503050406030204" pitchFamily="18" charset="0"/>
                <a:ea typeface="Cambria" panose="02040503050406030204" pitchFamily="18" charset="0"/>
              </a:rPr>
              <a:t>Nêu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790212" y="3402024"/>
            <a:ext cx="10731228" cy="2308324"/>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Những đặc điểm của chim gáy: hiền lành, béo nục. Đôi mắt nâu trầm ngâm ngơ ngác nhìn xa. Cái bụng mịn mượt, cổ quàng chiếc “tạp dề” công nhân đầy hạt cườm lấp lánh biêng biếc.</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4017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784</Words>
  <Application>Microsoft Office PowerPoint</Application>
  <PresentationFormat>Widescreen</PresentationFormat>
  <Paragraphs>73</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SVN-Poky's</vt:lpstr>
      <vt:lpstr>Cambria</vt:lpstr>
      <vt:lpstr>等线 Light</vt:lpstr>
      <vt:lpstr>SVN-Newton</vt:lpstr>
      <vt:lpstr>SVN-Appleberry</vt:lpstr>
      <vt:lpstr>#9Slide07 Altus</vt:lpstr>
      <vt:lpstr>#9Slide05 SVNSteady</vt:lpstr>
      <vt:lpstr>Times New Roman</vt:lpstr>
      <vt:lpstr>#9Slide07 SVNZiclets</vt:lpstr>
      <vt:lpstr>#9Slide07 HoneyCream</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ong si</cp:lastModifiedBy>
  <cp:revision>225</cp:revision>
  <dcterms:created xsi:type="dcterms:W3CDTF">2020-11-13T07:06:26Z</dcterms:created>
  <dcterms:modified xsi:type="dcterms:W3CDTF">2025-05-13T11:13:57Z</dcterms:modified>
</cp:coreProperties>
</file>