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82" r:id="rId3"/>
    <p:sldId id="285" r:id="rId4"/>
    <p:sldId id="286" r:id="rId5"/>
    <p:sldId id="289" r:id="rId6"/>
    <p:sldId id="290" r:id="rId7"/>
    <p:sldId id="287" r:id="rId8"/>
    <p:sldId id="291" r:id="rId9"/>
    <p:sldId id="292" r:id="rId10"/>
    <p:sldId id="288" r:id="rId11"/>
    <p:sldId id="293" r:id="rId12"/>
    <p:sldId id="283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99E"/>
    <a:srgbClr val="386431"/>
    <a:srgbClr val="C24B29"/>
    <a:srgbClr val="E3B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9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5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76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7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37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0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84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6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7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94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8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5cf0516366c93">
            <a:hlinkClick r:id="" action="ppaction://media"/>
            <a:extLst>
              <a:ext uri="{FF2B5EF4-FFF2-40B4-BE49-F238E27FC236}">
                <a16:creationId xmlns:a16="http://schemas.microsoft.com/office/drawing/2014/main" id="{756EBFCB-7720-4070-A6AB-C94D4F97E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0365" y="-1039588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965" y="296217"/>
            <a:ext cx="1621677" cy="5730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5784" y="2441003"/>
            <a:ext cx="8175941" cy="13854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7024" y="1477752"/>
            <a:ext cx="2017951" cy="9632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9956" y="3939729"/>
            <a:ext cx="4401693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41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223" y="137080"/>
            <a:ext cx="2554445" cy="1828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5603" y="1966039"/>
            <a:ext cx="10935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rgbClr val="C24B29"/>
                </a:solidFill>
              </a:rPr>
              <a:t>       </a:t>
            </a:r>
            <a:r>
              <a:rPr lang="vi-VN" sz="4000" b="1" dirty="0">
                <a:solidFill>
                  <a:srgbClr val="C24B29"/>
                </a:solidFill>
              </a:rPr>
              <a:t>Một cửa hàng văn phòng phẩm, thứ Bảy đã bán 12 hộp bút chì màu, Chủ nhật bán được số hộp bút chì màu gấp 3 lần thứ Bảy. Hỏi sau hai ngày bán, cửa hàng đó bán được bao nhiêu hộp bút chì màu?</a:t>
            </a:r>
            <a:endParaRPr lang="en-US" sz="4000" b="1" dirty="0">
              <a:solidFill>
                <a:srgbClr val="C24B29"/>
              </a:solidFill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349E7EF7-097E-49B3-B10F-C1D76FF209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1" b="14656"/>
          <a:stretch/>
        </p:blipFill>
        <p:spPr>
          <a:xfrm flipH="1">
            <a:off x="8040263" y="3985798"/>
            <a:ext cx="4151737" cy="272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19582" y="476483"/>
            <a:ext cx="2630037" cy="707886"/>
          </a:xfrm>
          <a:prstGeom prst="rect">
            <a:avLst/>
          </a:prstGeom>
          <a:solidFill>
            <a:srgbClr val="16899E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chemeClr val="bg1"/>
                </a:solidFill>
              </a:rPr>
              <a:t>Tóm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tắt</a:t>
            </a:r>
            <a:r>
              <a:rPr lang="en-US" sz="40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9580" y="2931272"/>
            <a:ext cx="2630037" cy="707886"/>
          </a:xfrm>
          <a:prstGeom prst="rect">
            <a:avLst/>
          </a:prstGeom>
          <a:solidFill>
            <a:srgbClr val="16899E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giải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" y="3605476"/>
            <a:ext cx="11689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1689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 nhật cửa hàng bán được số hộp bút chì màu là:</a:t>
            </a:r>
          </a:p>
          <a:p>
            <a:r>
              <a:rPr lang="en-US" sz="3600" dirty="0">
                <a:solidFill>
                  <a:srgbClr val="1689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vi-VN" sz="3600" dirty="0">
                <a:solidFill>
                  <a:srgbClr val="1689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x 3 = 36 (hộp)</a:t>
            </a:r>
          </a:p>
          <a:p>
            <a:r>
              <a:rPr lang="vi-VN" sz="3600" dirty="0">
                <a:solidFill>
                  <a:srgbClr val="1689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hai ngày bán, cửa hàng bán được số hộp bút chì màu là:</a:t>
            </a:r>
          </a:p>
          <a:p>
            <a:r>
              <a:rPr lang="en-US" sz="3600" dirty="0">
                <a:solidFill>
                  <a:srgbClr val="1689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vi-VN" sz="3600" dirty="0">
                <a:solidFill>
                  <a:srgbClr val="1689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+ 36 = 48 (hộp)</a:t>
            </a:r>
          </a:p>
          <a:p>
            <a:r>
              <a:rPr lang="en-US" sz="3600" dirty="0">
                <a:solidFill>
                  <a:srgbClr val="1689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vi-VN" sz="3600" dirty="0">
                <a:solidFill>
                  <a:srgbClr val="1689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48 hộp bút chì màu</a:t>
            </a:r>
          </a:p>
        </p:txBody>
      </p:sp>
      <p:pic>
        <p:nvPicPr>
          <p:cNvPr id="1026" name="Picture 2" descr="https://img.loigiaihay.com/picture/2022/0415/so-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20" y="1228128"/>
            <a:ext cx="10830159" cy="170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84054"/>
            <a:ext cx="2179320" cy="1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635" y="2359059"/>
            <a:ext cx="749873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2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0F832340-B68C-49E9-9556-6DA9070F18E6}"/>
              </a:ext>
            </a:extLst>
          </p:cNvPr>
          <p:cNvGrpSpPr/>
          <p:nvPr/>
        </p:nvGrpSpPr>
        <p:grpSpPr>
          <a:xfrm>
            <a:off x="907143" y="1652849"/>
            <a:ext cx="10377714" cy="3891608"/>
            <a:chOff x="907143" y="1652849"/>
            <a:chExt cx="10377714" cy="3891608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CC1107DE-93B0-47A0-AE15-7731F4BA51BF}"/>
                </a:ext>
              </a:extLst>
            </p:cNvPr>
            <p:cNvSpPr/>
            <p:nvPr/>
          </p:nvSpPr>
          <p:spPr>
            <a:xfrm>
              <a:off x="907143" y="1652849"/>
              <a:ext cx="10377714" cy="38916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normalizeH="0" baseline="0" noProof="0">
                <a:ln>
                  <a:noFill/>
                </a:ln>
                <a:solidFill>
                  <a:srgbClr val="16899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E6EB95D-7C99-4B67-8BCD-9B386FFDA6DD}"/>
                </a:ext>
              </a:extLst>
            </p:cNvPr>
            <p:cNvGrpSpPr/>
            <p:nvPr/>
          </p:nvGrpSpPr>
          <p:grpSpPr>
            <a:xfrm>
              <a:off x="1512286" y="2247834"/>
              <a:ext cx="9445274" cy="2002920"/>
              <a:chOff x="5794000" y="2114399"/>
              <a:chExt cx="9445274" cy="2002920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8897A0C-62DF-44C6-9F9C-2A97253DD080}"/>
                  </a:ext>
                </a:extLst>
              </p:cNvPr>
              <p:cNvSpPr txBox="1"/>
              <p:nvPr/>
            </p:nvSpPr>
            <p:spPr>
              <a:xfrm>
                <a:off x="5806190" y="2114399"/>
                <a:ext cx="94330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000" dirty="0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1. </a:t>
                </a:r>
                <a:r>
                  <a:rPr lang="en-US" altLang="zh-CN" sz="4000" dirty="0" err="1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Ôn</a:t>
                </a:r>
                <a:r>
                  <a:rPr lang="en-US" altLang="zh-CN" sz="4000" dirty="0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 </a:t>
                </a:r>
                <a:r>
                  <a:rPr lang="en-US" altLang="zh-CN" sz="4000" dirty="0" err="1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lại</a:t>
                </a:r>
                <a:r>
                  <a:rPr lang="en-US" altLang="zh-CN" sz="4000" dirty="0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 </a:t>
                </a:r>
                <a:r>
                  <a:rPr lang="en-US" altLang="zh-CN" sz="4000" dirty="0" err="1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cách</a:t>
                </a:r>
                <a:r>
                  <a:rPr lang="en-US" altLang="zh-CN" sz="4000" dirty="0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 </a:t>
                </a:r>
                <a:r>
                  <a:rPr lang="en-US" altLang="zh-CN" sz="4000" dirty="0" err="1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đặt</a:t>
                </a:r>
                <a:r>
                  <a:rPr lang="en-US" altLang="zh-CN" sz="4000" dirty="0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 </a:t>
                </a:r>
                <a:r>
                  <a:rPr lang="en-US" altLang="zh-CN" sz="4000" dirty="0" err="1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tính</a:t>
                </a:r>
                <a:r>
                  <a:rPr lang="en-US" altLang="zh-CN" sz="4000" dirty="0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 </a:t>
                </a:r>
                <a:r>
                  <a:rPr lang="en-US" altLang="zh-CN" sz="4000" dirty="0" err="1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cộng</a:t>
                </a:r>
                <a:r>
                  <a:rPr lang="en-US" altLang="zh-CN" sz="4000" dirty="0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, </a:t>
                </a:r>
                <a:r>
                  <a:rPr lang="en-US" altLang="zh-CN" sz="4000" dirty="0" err="1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trừ</a:t>
                </a:r>
                <a:r>
                  <a:rPr lang="en-US" altLang="zh-CN" sz="4000" dirty="0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, </a:t>
                </a:r>
                <a:r>
                  <a:rPr lang="en-US" altLang="zh-CN" sz="4000" dirty="0" err="1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nhân</a:t>
                </a:r>
                <a:r>
                  <a:rPr lang="en-US" altLang="zh-CN" sz="4000" dirty="0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, chia </a:t>
                </a:r>
                <a:r>
                  <a:rPr lang="en-US" altLang="zh-CN" sz="4000" dirty="0" err="1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trong</a:t>
                </a:r>
                <a:r>
                  <a:rPr lang="en-US" altLang="zh-CN" sz="4000" dirty="0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 </a:t>
                </a:r>
                <a:r>
                  <a:rPr lang="en-US" altLang="zh-CN" sz="4000" dirty="0" err="1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phạm</a:t>
                </a:r>
                <a:r>
                  <a:rPr lang="en-US" altLang="zh-CN" sz="4000" dirty="0">
                    <a:solidFill>
                      <a:srgbClr val="16899E"/>
                    </a:solidFill>
                    <a:latin typeface="+mj-lt"/>
                    <a:ea typeface="思源黑体 CN Light" panose="020B0300000000000000" pitchFamily="34" charset="-122"/>
                  </a:rPr>
                  <a:t> vi 100 000.</a:t>
                </a:r>
                <a:endParaRPr kumimoji="0" lang="zh-CN" altLang="en-US" sz="4000" b="0" i="0" u="none" strike="noStrike" kern="1200" cap="none" normalizeH="0" baseline="0" noProof="0" dirty="0">
                  <a:ln>
                    <a:noFill/>
                  </a:ln>
                  <a:solidFill>
                    <a:srgbClr val="16899E"/>
                  </a:solidFill>
                  <a:effectLst/>
                  <a:uLnTx/>
                  <a:uFillTx/>
                  <a:latin typeface="+mj-lt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B85A5B9-2B54-4538-B911-0ED28ADB97BC}"/>
                  </a:ext>
                </a:extLst>
              </p:cNvPr>
              <p:cNvSpPr txBox="1"/>
              <p:nvPr/>
            </p:nvSpPr>
            <p:spPr>
              <a:xfrm>
                <a:off x="5794000" y="3677968"/>
                <a:ext cx="9143046" cy="439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0" i="0" u="none" strike="noStrike" kern="1200" cap="none" normalizeH="0" baseline="0" noProof="0" dirty="0">
                    <a:ln>
                      <a:noFill/>
                    </a:ln>
                    <a:solidFill>
                      <a:srgbClr val="16899E"/>
                    </a:solidFill>
                    <a:effectLst/>
                    <a:uLnTx/>
                    <a:uFillTx/>
                    <a:latin typeface="+mj-lt"/>
                    <a:ea typeface="思源黑体 CN Light" panose="020B0300000000000000" pitchFamily="34" charset="-122"/>
                    <a:cs typeface="+mn-cs"/>
                  </a:rPr>
                  <a:t>2. </a:t>
                </a:r>
                <a:r>
                  <a:rPr kumimoji="0" lang="en-US" altLang="zh-CN" sz="4000" b="0" i="0" u="none" strike="noStrike" kern="1200" cap="none" normalizeH="0" baseline="0" noProof="0" dirty="0" err="1">
                    <a:ln>
                      <a:noFill/>
                    </a:ln>
                    <a:solidFill>
                      <a:srgbClr val="16899E"/>
                    </a:solidFill>
                    <a:effectLst/>
                    <a:uLnTx/>
                    <a:uFillTx/>
                    <a:latin typeface="+mj-lt"/>
                    <a:ea typeface="思源黑体 CN Light" panose="020B0300000000000000" pitchFamily="34" charset="-122"/>
                    <a:cs typeface="+mn-cs"/>
                  </a:rPr>
                  <a:t>Giải</a:t>
                </a:r>
                <a:r>
                  <a:rPr kumimoji="0" lang="en-US" altLang="zh-CN" sz="4000" b="0" i="0" u="none" strike="noStrike" kern="1200" cap="none" normalizeH="0" noProof="0" dirty="0">
                    <a:ln>
                      <a:noFill/>
                    </a:ln>
                    <a:solidFill>
                      <a:srgbClr val="16899E"/>
                    </a:solidFill>
                    <a:effectLst/>
                    <a:uLnTx/>
                    <a:uFillTx/>
                    <a:latin typeface="+mj-lt"/>
                    <a:ea typeface="思源黑体 CN Light" panose="020B0300000000000000" pitchFamily="34" charset="-122"/>
                    <a:cs typeface="+mn-cs"/>
                  </a:rPr>
                  <a:t> </a:t>
                </a:r>
                <a:r>
                  <a:rPr kumimoji="0" lang="en-US" altLang="zh-CN" sz="4000" b="0" i="0" u="none" strike="noStrike" kern="1200" cap="none" normalizeH="0" noProof="0" dirty="0" err="1">
                    <a:ln>
                      <a:noFill/>
                    </a:ln>
                    <a:solidFill>
                      <a:srgbClr val="16899E"/>
                    </a:solidFill>
                    <a:effectLst/>
                    <a:uLnTx/>
                    <a:uFillTx/>
                    <a:latin typeface="+mj-lt"/>
                    <a:ea typeface="思源黑体 CN Light" panose="020B0300000000000000" pitchFamily="34" charset="-122"/>
                    <a:cs typeface="+mn-cs"/>
                  </a:rPr>
                  <a:t>toán</a:t>
                </a:r>
                <a:r>
                  <a:rPr kumimoji="0" lang="en-US" altLang="zh-CN" sz="4000" b="0" i="0" u="none" strike="noStrike" kern="1200" cap="none" normalizeH="0" noProof="0" dirty="0">
                    <a:ln>
                      <a:noFill/>
                    </a:ln>
                    <a:solidFill>
                      <a:srgbClr val="16899E"/>
                    </a:solidFill>
                    <a:effectLst/>
                    <a:uLnTx/>
                    <a:uFillTx/>
                    <a:latin typeface="+mj-lt"/>
                    <a:ea typeface="思源黑体 CN Light" panose="020B0300000000000000" pitchFamily="34" charset="-122"/>
                    <a:cs typeface="+mn-cs"/>
                  </a:rPr>
                  <a:t> </a:t>
                </a:r>
                <a:r>
                  <a:rPr kumimoji="0" lang="en-US" altLang="zh-CN" sz="4000" b="0" i="0" u="none" strike="noStrike" kern="1200" cap="none" normalizeH="0" noProof="0" dirty="0" err="1">
                    <a:ln>
                      <a:noFill/>
                    </a:ln>
                    <a:solidFill>
                      <a:srgbClr val="16899E"/>
                    </a:solidFill>
                    <a:effectLst/>
                    <a:uLnTx/>
                    <a:uFillTx/>
                    <a:latin typeface="+mj-lt"/>
                    <a:ea typeface="思源黑体 CN Light" panose="020B0300000000000000" pitchFamily="34" charset="-122"/>
                    <a:cs typeface="+mn-cs"/>
                  </a:rPr>
                  <a:t>bằng</a:t>
                </a:r>
                <a:r>
                  <a:rPr kumimoji="0" lang="en-US" altLang="zh-CN" sz="4000" b="0" i="0" u="none" strike="noStrike" kern="1200" cap="none" normalizeH="0" noProof="0" dirty="0">
                    <a:ln>
                      <a:noFill/>
                    </a:ln>
                    <a:solidFill>
                      <a:srgbClr val="16899E"/>
                    </a:solidFill>
                    <a:effectLst/>
                    <a:uLnTx/>
                    <a:uFillTx/>
                    <a:latin typeface="+mj-lt"/>
                    <a:ea typeface="思源黑体 CN Light" panose="020B0300000000000000" pitchFamily="34" charset="-122"/>
                    <a:cs typeface="+mn-cs"/>
                  </a:rPr>
                  <a:t> </a:t>
                </a:r>
                <a:r>
                  <a:rPr kumimoji="0" lang="en-US" altLang="zh-CN" sz="4000" b="0" i="0" u="none" strike="noStrike" kern="1200" cap="none" normalizeH="0" noProof="0" dirty="0" err="1">
                    <a:ln>
                      <a:noFill/>
                    </a:ln>
                    <a:solidFill>
                      <a:srgbClr val="16899E"/>
                    </a:solidFill>
                    <a:effectLst/>
                    <a:uLnTx/>
                    <a:uFillTx/>
                    <a:latin typeface="+mj-lt"/>
                    <a:ea typeface="思源黑体 CN Light" panose="020B0300000000000000" pitchFamily="34" charset="-122"/>
                    <a:cs typeface="+mn-cs"/>
                  </a:rPr>
                  <a:t>hai</a:t>
                </a:r>
                <a:r>
                  <a:rPr kumimoji="0" lang="en-US" altLang="zh-CN" sz="4000" b="0" i="0" u="none" strike="noStrike" kern="1200" cap="none" normalizeH="0" noProof="0" dirty="0">
                    <a:ln>
                      <a:noFill/>
                    </a:ln>
                    <a:solidFill>
                      <a:srgbClr val="16899E"/>
                    </a:solidFill>
                    <a:effectLst/>
                    <a:uLnTx/>
                    <a:uFillTx/>
                    <a:latin typeface="+mj-lt"/>
                    <a:ea typeface="思源黑体 CN Light" panose="020B0300000000000000" pitchFamily="34" charset="-122"/>
                    <a:cs typeface="+mn-cs"/>
                  </a:rPr>
                  <a:t> </a:t>
                </a:r>
                <a:r>
                  <a:rPr kumimoji="0" lang="en-US" altLang="zh-CN" sz="4000" b="0" i="0" u="none" strike="noStrike" kern="1200" cap="none" normalizeH="0" noProof="0" dirty="0" err="1">
                    <a:ln>
                      <a:noFill/>
                    </a:ln>
                    <a:solidFill>
                      <a:srgbClr val="16899E"/>
                    </a:solidFill>
                    <a:effectLst/>
                    <a:uLnTx/>
                    <a:uFillTx/>
                    <a:latin typeface="+mj-lt"/>
                    <a:ea typeface="思源黑体 CN Light" panose="020B0300000000000000" pitchFamily="34" charset="-122"/>
                    <a:cs typeface="+mn-cs"/>
                  </a:rPr>
                  <a:t>bước</a:t>
                </a:r>
                <a:r>
                  <a:rPr kumimoji="0" lang="en-US" altLang="zh-CN" sz="4000" b="0" i="0" u="none" strike="noStrike" kern="1200" cap="none" normalizeH="0" noProof="0" dirty="0">
                    <a:ln>
                      <a:noFill/>
                    </a:ln>
                    <a:solidFill>
                      <a:srgbClr val="16899E"/>
                    </a:solidFill>
                    <a:effectLst/>
                    <a:uLnTx/>
                    <a:uFillTx/>
                    <a:latin typeface="+mj-lt"/>
                    <a:ea typeface="思源黑体 CN Light" panose="020B0300000000000000" pitchFamily="34" charset="-122"/>
                    <a:cs typeface="+mn-cs"/>
                  </a:rPr>
                  <a:t> </a:t>
                </a:r>
                <a:r>
                  <a:rPr kumimoji="0" lang="en-US" altLang="zh-CN" sz="4000" b="0" i="0" u="none" strike="noStrike" kern="1200" cap="none" normalizeH="0" noProof="0" dirty="0" err="1">
                    <a:ln>
                      <a:noFill/>
                    </a:ln>
                    <a:solidFill>
                      <a:srgbClr val="16899E"/>
                    </a:solidFill>
                    <a:effectLst/>
                    <a:uLnTx/>
                    <a:uFillTx/>
                    <a:latin typeface="+mj-lt"/>
                    <a:ea typeface="思源黑体 CN Light" panose="020B0300000000000000" pitchFamily="34" charset="-122"/>
                    <a:cs typeface="+mn-cs"/>
                  </a:rPr>
                  <a:t>tính</a:t>
                </a:r>
                <a:endParaRPr kumimoji="0" lang="zh-CN" altLang="en-US" sz="4000" b="0" i="0" u="none" strike="noStrike" kern="1200" cap="none" normalizeH="0" baseline="0" noProof="0" dirty="0">
                  <a:ln>
                    <a:noFill/>
                  </a:ln>
                  <a:solidFill>
                    <a:srgbClr val="16899E"/>
                  </a:solidFill>
                  <a:effectLst/>
                  <a:uLnTx/>
                  <a:uFillTx/>
                  <a:latin typeface="+mj-lt"/>
                  <a:ea typeface="思源黑体 CN Light" panose="020B0300000000000000" pitchFamily="34" charset="-122"/>
                  <a:cs typeface="+mn-cs"/>
                </a:endParaRPr>
              </a:p>
            </p:txBody>
          </p:sp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BF1A8119-2F31-4092-98EC-D782F8BDC9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4" b="13559"/>
          <a:stretch/>
        </p:blipFill>
        <p:spPr>
          <a:xfrm>
            <a:off x="3932536" y="4581021"/>
            <a:ext cx="4326927" cy="1392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56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320" y="2624258"/>
            <a:ext cx="8675360" cy="1609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671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594" y="2572419"/>
            <a:ext cx="7882811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60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263" y="-2131774"/>
            <a:ext cx="2364978" cy="1693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2640" y="701040"/>
            <a:ext cx="755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24B29"/>
                </a:solidFill>
              </a:rPr>
              <a:t>Hoàn</a:t>
            </a:r>
            <a:r>
              <a:rPr lang="en-US" sz="4000" b="1" dirty="0">
                <a:solidFill>
                  <a:srgbClr val="C24B29"/>
                </a:solidFill>
              </a:rPr>
              <a:t> </a:t>
            </a:r>
            <a:r>
              <a:rPr lang="en-US" sz="4000" b="1" dirty="0" err="1">
                <a:solidFill>
                  <a:srgbClr val="C24B29"/>
                </a:solidFill>
              </a:rPr>
              <a:t>thành</a:t>
            </a:r>
            <a:r>
              <a:rPr lang="en-US" sz="4000" b="1" dirty="0">
                <a:solidFill>
                  <a:srgbClr val="C24B29"/>
                </a:solidFill>
              </a:rPr>
              <a:t> </a:t>
            </a:r>
            <a:r>
              <a:rPr lang="en-US" sz="4000" b="1" dirty="0" err="1">
                <a:solidFill>
                  <a:srgbClr val="C24B29"/>
                </a:solidFill>
              </a:rPr>
              <a:t>bảng</a:t>
            </a:r>
            <a:r>
              <a:rPr lang="en-US" sz="4000" b="1" dirty="0">
                <a:solidFill>
                  <a:srgbClr val="C24B29"/>
                </a:solidFill>
              </a:rPr>
              <a:t> </a:t>
            </a:r>
            <a:r>
              <a:rPr lang="en-US" sz="4000" b="1" dirty="0" err="1">
                <a:solidFill>
                  <a:srgbClr val="C24B29"/>
                </a:solidFill>
              </a:rPr>
              <a:t>sau</a:t>
            </a:r>
            <a:r>
              <a:rPr lang="en-US" sz="4000" b="1" dirty="0">
                <a:solidFill>
                  <a:srgbClr val="C24B29"/>
                </a:solidFill>
              </a:rPr>
              <a:t> (</a:t>
            </a:r>
            <a:r>
              <a:rPr lang="en-US" sz="4000" b="1" dirty="0" err="1">
                <a:solidFill>
                  <a:srgbClr val="C24B29"/>
                </a:solidFill>
              </a:rPr>
              <a:t>theo</a:t>
            </a:r>
            <a:r>
              <a:rPr lang="en-US" sz="4000" b="1" dirty="0">
                <a:solidFill>
                  <a:srgbClr val="C24B29"/>
                </a:solidFill>
              </a:rPr>
              <a:t> </a:t>
            </a:r>
            <a:r>
              <a:rPr lang="en-US" sz="4000" b="1" dirty="0" err="1">
                <a:solidFill>
                  <a:srgbClr val="C24B29"/>
                </a:solidFill>
              </a:rPr>
              <a:t>mẫu</a:t>
            </a:r>
            <a:r>
              <a:rPr lang="en-US" sz="4000" b="1" dirty="0">
                <a:solidFill>
                  <a:srgbClr val="C24B29"/>
                </a:solidFill>
              </a:rPr>
              <a:t>).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71303"/>
              </p:ext>
            </p:extLst>
          </p:nvPr>
        </p:nvGraphicFramePr>
        <p:xfrm>
          <a:off x="99059" y="1408926"/>
          <a:ext cx="11993882" cy="5353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741">
                  <a:extLst>
                    <a:ext uri="{9D8B030D-6E8A-4147-A177-3AD203B41FA5}">
                      <a16:colId xmlns:a16="http://schemas.microsoft.com/office/drawing/2014/main" val="173249216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384540400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321167432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4019560524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380926465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419313217"/>
                    </a:ext>
                  </a:extLst>
                </a:gridCol>
                <a:gridCol w="4122421">
                  <a:extLst>
                    <a:ext uri="{9D8B030D-6E8A-4147-A177-3AD203B41FA5}">
                      <a16:colId xmlns:a16="http://schemas.microsoft.com/office/drawing/2014/main" val="3267965859"/>
                    </a:ext>
                  </a:extLst>
                </a:gridCol>
              </a:tblGrid>
              <a:tr h="751068">
                <a:tc gridSpan="5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Hàng</a:t>
                      </a:r>
                      <a:r>
                        <a:rPr lang="en-US" sz="36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BC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Viế</a:t>
                      </a:r>
                      <a:r>
                        <a:rPr lang="en-US" sz="36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</a:t>
                      </a:r>
                      <a:r>
                        <a:rPr lang="en-US" sz="36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C5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Đọc</a:t>
                      </a:r>
                      <a:r>
                        <a:rPr 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C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06707"/>
                  </a:ext>
                </a:extLst>
              </a:tr>
              <a:tr h="140417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Chục</a:t>
                      </a:r>
                      <a:r>
                        <a:rPr lang="en-US" sz="36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nghìn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C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Nghìn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C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Trăm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C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Chục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C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Đơn</a:t>
                      </a:r>
                      <a:r>
                        <a:rPr lang="en-US" sz="36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vị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C5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32887"/>
                  </a:ext>
                </a:extLst>
              </a:tr>
              <a:tr h="751068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dirty="0"/>
                        <a:t>305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Sáu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nghìn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ba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trăm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linh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năm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800650"/>
                  </a:ext>
                </a:extLst>
              </a:tr>
              <a:tr h="7510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30701"/>
                  </a:ext>
                </a:extLst>
              </a:tr>
              <a:tr h="7510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782449"/>
                  </a:ext>
                </a:extLst>
              </a:tr>
              <a:tr h="7510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45218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48515" y="4568875"/>
            <a:ext cx="145905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rgbClr val="C24B29"/>
                </a:solidFill>
              </a:rPr>
              <a:t>27 641</a:t>
            </a:r>
          </a:p>
        </p:txBody>
      </p:sp>
      <p:sp>
        <p:nvSpPr>
          <p:cNvPr id="9" name="Rectangle 8"/>
          <p:cNvSpPr/>
          <p:nvPr/>
        </p:nvSpPr>
        <p:spPr>
          <a:xfrm>
            <a:off x="7989352" y="4446061"/>
            <a:ext cx="402180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C24B29"/>
                </a:solidFill>
              </a:rPr>
              <a:t>Hai </a:t>
            </a:r>
            <a:r>
              <a:rPr lang="en-US" sz="2400" b="1" dirty="0" err="1">
                <a:solidFill>
                  <a:srgbClr val="C24B29"/>
                </a:solidFill>
              </a:rPr>
              <a:t>mươi</a:t>
            </a:r>
            <a:r>
              <a:rPr lang="en-US" sz="2400" b="1" dirty="0">
                <a:solidFill>
                  <a:srgbClr val="C24B29"/>
                </a:solidFill>
              </a:rPr>
              <a:t> </a:t>
            </a:r>
            <a:r>
              <a:rPr lang="en-US" sz="2400" b="1" dirty="0" err="1">
                <a:solidFill>
                  <a:srgbClr val="C24B29"/>
                </a:solidFill>
              </a:rPr>
              <a:t>bảy</a:t>
            </a:r>
            <a:r>
              <a:rPr lang="en-US" sz="2400" b="1" dirty="0">
                <a:solidFill>
                  <a:srgbClr val="C24B29"/>
                </a:solidFill>
              </a:rPr>
              <a:t> </a:t>
            </a:r>
            <a:r>
              <a:rPr lang="en-US" sz="2400" b="1" dirty="0" err="1">
                <a:solidFill>
                  <a:srgbClr val="C24B29"/>
                </a:solidFill>
              </a:rPr>
              <a:t>nghìn</a:t>
            </a:r>
            <a:r>
              <a:rPr lang="en-US" sz="2400" b="1" dirty="0">
                <a:solidFill>
                  <a:srgbClr val="C24B29"/>
                </a:solidFill>
              </a:rPr>
              <a:t> </a:t>
            </a:r>
            <a:r>
              <a:rPr lang="en-US" sz="2400" b="1" dirty="0" err="1">
                <a:solidFill>
                  <a:srgbClr val="C24B29"/>
                </a:solidFill>
              </a:rPr>
              <a:t>sáu</a:t>
            </a:r>
            <a:r>
              <a:rPr lang="en-US" sz="2400" b="1" dirty="0">
                <a:solidFill>
                  <a:srgbClr val="C24B29"/>
                </a:solidFill>
              </a:rPr>
              <a:t> </a:t>
            </a:r>
            <a:r>
              <a:rPr lang="en-US" sz="2400" b="1" dirty="0" err="1">
                <a:solidFill>
                  <a:srgbClr val="C24B29"/>
                </a:solidFill>
              </a:rPr>
              <a:t>trăm</a:t>
            </a:r>
            <a:r>
              <a:rPr lang="en-US" sz="2400" b="1" dirty="0">
                <a:solidFill>
                  <a:srgbClr val="C24B29"/>
                </a:solidFill>
              </a:rPr>
              <a:t> </a:t>
            </a:r>
            <a:r>
              <a:rPr lang="en-US" sz="2400" b="1" dirty="0" err="1">
                <a:solidFill>
                  <a:srgbClr val="C24B29"/>
                </a:solidFill>
              </a:rPr>
              <a:t>bốn</a:t>
            </a:r>
            <a:r>
              <a:rPr lang="en-US" sz="2400" b="1" dirty="0">
                <a:solidFill>
                  <a:srgbClr val="C24B29"/>
                </a:solidFill>
              </a:rPr>
              <a:t> </a:t>
            </a:r>
            <a:r>
              <a:rPr lang="en-US" sz="2400" b="1" dirty="0" err="1">
                <a:solidFill>
                  <a:srgbClr val="C24B29"/>
                </a:solidFill>
              </a:rPr>
              <a:t>mươi</a:t>
            </a:r>
            <a:r>
              <a:rPr lang="en-US" sz="2400" b="1" dirty="0">
                <a:solidFill>
                  <a:srgbClr val="C24B29"/>
                </a:solidFill>
              </a:rPr>
              <a:t> </a:t>
            </a:r>
            <a:r>
              <a:rPr lang="en-US" sz="2400" b="1" dirty="0" err="1">
                <a:solidFill>
                  <a:srgbClr val="C24B29"/>
                </a:solidFill>
              </a:rPr>
              <a:t>mốt</a:t>
            </a:r>
            <a:endParaRPr lang="en-US" sz="2400" b="1" dirty="0">
              <a:solidFill>
                <a:srgbClr val="C24B2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8517" y="5342396"/>
            <a:ext cx="1459054" cy="646331"/>
          </a:xfrm>
          <a:prstGeom prst="rect">
            <a:avLst/>
          </a:prstGeom>
          <a:solidFill>
            <a:srgbClr val="16899E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</a:rPr>
              <a:t>30 874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89352" y="5247831"/>
            <a:ext cx="4021806" cy="830997"/>
          </a:xfrm>
          <a:prstGeom prst="rect">
            <a:avLst/>
          </a:prstGeom>
          <a:solidFill>
            <a:srgbClr val="16899E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</a:rPr>
              <a:t>Ba </a:t>
            </a:r>
            <a:r>
              <a:rPr lang="en-US" sz="2400" b="1" dirty="0" err="1">
                <a:solidFill>
                  <a:schemeClr val="bg1"/>
                </a:solidFill>
              </a:rPr>
              <a:t>mươi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nghìn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tám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trăm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bảy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mươi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tư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8519" y="6074173"/>
            <a:ext cx="1459054" cy="646331"/>
          </a:xfrm>
          <a:prstGeom prst="rect">
            <a:avLst/>
          </a:prstGeom>
          <a:solidFill>
            <a:srgbClr val="38643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</a:rPr>
              <a:t>55 555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89352" y="5994848"/>
            <a:ext cx="4021806" cy="830997"/>
          </a:xfrm>
          <a:prstGeom prst="rect">
            <a:avLst/>
          </a:prstGeom>
          <a:solidFill>
            <a:srgbClr val="38643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schemeClr val="bg1"/>
                </a:solidFill>
              </a:rPr>
              <a:t>Năm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mươi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lăm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nghìn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năm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trăm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năm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mươi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lăm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7904 -1.48148E-6 C -0.11485 -1.48148E-6 -0.15808 0.08056 -0.15808 0.14514 L -0.15808 0.28958 " pathEditMode="relative" rAng="0" ptsTypes="AAAA">
                                      <p:cBhvr>
                                        <p:cTn id="6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" y="0"/>
            <a:ext cx="2405226" cy="1722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6083" y="701040"/>
            <a:ext cx="3611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24B29"/>
                </a:solidFill>
              </a:rPr>
              <a:t>Cho </a:t>
            </a:r>
            <a:r>
              <a:rPr lang="en-US" sz="4000" b="1" dirty="0" err="1">
                <a:solidFill>
                  <a:srgbClr val="C24B29"/>
                </a:solidFill>
              </a:rPr>
              <a:t>các</a:t>
            </a:r>
            <a:r>
              <a:rPr lang="en-US" sz="4000" b="1" dirty="0">
                <a:solidFill>
                  <a:srgbClr val="C24B29"/>
                </a:solidFill>
              </a:rPr>
              <a:t> </a:t>
            </a:r>
            <a:r>
              <a:rPr lang="en-US" sz="4000" b="1" dirty="0" err="1">
                <a:solidFill>
                  <a:srgbClr val="C24B29"/>
                </a:solidFill>
              </a:rPr>
              <a:t>số</a:t>
            </a:r>
            <a:r>
              <a:rPr lang="en-US" sz="4000" b="1" dirty="0">
                <a:solidFill>
                  <a:srgbClr val="C24B29"/>
                </a:solidFill>
              </a:rPr>
              <a:t> </a:t>
            </a:r>
            <a:r>
              <a:rPr lang="en-US" sz="4000" b="1" dirty="0" err="1">
                <a:solidFill>
                  <a:srgbClr val="C24B29"/>
                </a:solidFill>
              </a:rPr>
              <a:t>sau</a:t>
            </a:r>
            <a:r>
              <a:rPr lang="en-US" sz="4000" b="1" dirty="0">
                <a:solidFill>
                  <a:srgbClr val="C24B29"/>
                </a:solidFill>
              </a:rPr>
              <a:t>:</a:t>
            </a:r>
          </a:p>
        </p:txBody>
      </p:sp>
      <p:sp>
        <p:nvSpPr>
          <p:cNvPr id="8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2895600" y="1546087"/>
            <a:ext cx="1850916" cy="701039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53 460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4991345" y="1546087"/>
            <a:ext cx="1850916" cy="701039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54 360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7087090" y="1546087"/>
            <a:ext cx="1850916" cy="701039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46 530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9182835" y="1546087"/>
            <a:ext cx="1850916" cy="701039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53 640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文本框 20">
            <a:extLst>
              <a:ext uri="{FF2B5EF4-FFF2-40B4-BE49-F238E27FC236}">
                <a16:creationId xmlns:a16="http://schemas.microsoft.com/office/drawing/2014/main" id="{F5048DE2-3085-4C1A-A421-7BA3BA15ECA5}"/>
              </a:ext>
            </a:extLst>
          </p:cNvPr>
          <p:cNvSpPr txBox="1"/>
          <p:nvPr/>
        </p:nvSpPr>
        <p:spPr>
          <a:xfrm>
            <a:off x="634034" y="2238733"/>
            <a:ext cx="110550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6899E"/>
                </a:solidFill>
                <a:effectLst/>
                <a:uLnTx/>
                <a:uFillTx/>
                <a:latin typeface="+mj-lt"/>
                <a:ea typeface="思源黑体 CN Medium" panose="020B0600000000000000" pitchFamily="34" charset="-122"/>
              </a:rPr>
              <a:t>a)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6899E"/>
                </a:solidFill>
                <a:effectLst/>
                <a:uLnTx/>
                <a:uFillTx/>
                <a:latin typeface="+mj-lt"/>
                <a:ea typeface="思源黑体 CN Medium" panose="020B0600000000000000" pitchFamily="34" charset="-122"/>
              </a:rPr>
              <a:t>Chọn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16899E"/>
                </a:solidFill>
                <a:effectLst/>
                <a:uLnTx/>
                <a:uFillTx/>
                <a:latin typeface="+mj-lt"/>
                <a:ea typeface="思源黑体 CN Medium" panose="020B0600000000000000" pitchFamily="34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16899E"/>
                </a:solidFill>
                <a:effectLst/>
                <a:uLnTx/>
                <a:uFillTx/>
                <a:latin typeface="+mj-lt"/>
                <a:ea typeface="思源黑体 CN Medium" panose="020B0600000000000000" pitchFamily="34" charset="-122"/>
              </a:rPr>
              <a:t>câu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16899E"/>
                </a:solidFill>
                <a:effectLst/>
                <a:uLnTx/>
                <a:uFillTx/>
                <a:latin typeface="+mj-lt"/>
                <a:ea typeface="思源黑体 CN Medium" panose="020B0600000000000000" pitchFamily="34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16899E"/>
                </a:solidFill>
                <a:effectLst/>
                <a:uLnTx/>
                <a:uFillTx/>
                <a:latin typeface="+mj-lt"/>
                <a:ea typeface="思源黑体 CN Medium" panose="020B0600000000000000" pitchFamily="34" charset="-122"/>
              </a:rPr>
              <a:t>trả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16899E"/>
                </a:solidFill>
                <a:effectLst/>
                <a:uLnTx/>
                <a:uFillTx/>
                <a:latin typeface="+mj-lt"/>
                <a:ea typeface="思源黑体 CN Medium" panose="020B0600000000000000" pitchFamily="34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16899E"/>
                </a:solidFill>
                <a:effectLst/>
                <a:uLnTx/>
                <a:uFillTx/>
                <a:latin typeface="+mj-lt"/>
                <a:ea typeface="思源黑体 CN Medium" panose="020B0600000000000000" pitchFamily="34" charset="-122"/>
              </a:rPr>
              <a:t>lời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16899E"/>
                </a:solidFill>
                <a:effectLst/>
                <a:uLnTx/>
                <a:uFillTx/>
                <a:latin typeface="+mj-lt"/>
                <a:ea typeface="思源黑体 CN Medium" panose="020B0600000000000000" pitchFamily="34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16899E"/>
                </a:solidFill>
                <a:effectLst/>
                <a:uLnTx/>
                <a:uFillTx/>
                <a:latin typeface="+mj-lt"/>
                <a:ea typeface="思源黑体 CN Medium" panose="020B0600000000000000" pitchFamily="34" charset="-122"/>
              </a:rPr>
              <a:t>đúng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16899E"/>
                </a:solidFill>
                <a:effectLst/>
                <a:uLnTx/>
                <a:uFillTx/>
                <a:latin typeface="+mj-lt"/>
                <a:ea typeface="思源黑体 CN Medium" panose="020B0600000000000000" pitchFamily="34" charset="-122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aseline="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Trong</a:t>
            </a:r>
            <a:r>
              <a:rPr lang="en-US" altLang="zh-CN" sz="3200" baseline="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baseline="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các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số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đã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cho</a:t>
            </a:r>
            <a:endParaRPr lang="en-US" altLang="zh-CN" sz="3200" dirty="0">
              <a:solidFill>
                <a:srgbClr val="16899E"/>
              </a:solidFill>
              <a:latin typeface="+mj-lt"/>
              <a:ea typeface="思源黑体 CN Medium" panose="020B0600000000000000" pitchFamily="34" charset="-122"/>
            </a:endParaRPr>
          </a:p>
          <a:p>
            <a:pPr marL="457200" indent="-457200">
              <a:lnSpc>
                <a:spcPct val="125000"/>
              </a:lnSpc>
              <a:buFontTx/>
              <a:buChar char="-"/>
            </a:pP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Số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lớn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nhất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là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: </a:t>
            </a:r>
            <a:r>
              <a:rPr lang="en-US" altLang="zh-CN" sz="3200" b="1" dirty="0">
                <a:solidFill>
                  <a:srgbClr val="C24B29"/>
                </a:solidFill>
                <a:latin typeface="+mj-lt"/>
                <a:ea typeface="思源黑体 CN Medium" panose="020B0600000000000000" pitchFamily="34" charset="-122"/>
              </a:rPr>
              <a:t>A.</a:t>
            </a:r>
            <a:r>
              <a:rPr lang="en-US" altLang="zh-CN" sz="3200" dirty="0">
                <a:solidFill>
                  <a:srgbClr val="C24B29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b="1" dirty="0">
                <a:solidFill>
                  <a:srgbClr val="C24B29"/>
                </a:solidFill>
              </a:rPr>
              <a:t>53 460	    B. 54 360     C. 46 530     D. 53 640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24B29"/>
              </a:solidFill>
              <a:effectLst/>
              <a:uLnTx/>
              <a:uFillTx/>
              <a:latin typeface="+mj-lt"/>
              <a:ea typeface="思源黑体 CN Medium" panose="020B0600000000000000" pitchFamily="34" charset="-122"/>
            </a:endParaRPr>
          </a:p>
          <a:p>
            <a:pPr marL="457200" indent="-457200">
              <a:lnSpc>
                <a:spcPct val="125000"/>
              </a:lnSpc>
              <a:buFontTx/>
              <a:buChar char="-"/>
            </a:pP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Số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bé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nhất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là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: </a:t>
            </a:r>
            <a:r>
              <a:rPr lang="en-US" altLang="zh-CN" sz="3200" b="1" dirty="0">
                <a:solidFill>
                  <a:srgbClr val="C24B29"/>
                </a:solidFill>
                <a:ea typeface="思源黑体 CN Medium" panose="020B0600000000000000" pitchFamily="34" charset="-122"/>
              </a:rPr>
              <a:t>A.</a:t>
            </a:r>
            <a:r>
              <a:rPr lang="en-US" altLang="zh-CN" sz="3200" dirty="0">
                <a:solidFill>
                  <a:srgbClr val="C24B29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3200" b="1" dirty="0">
                <a:solidFill>
                  <a:srgbClr val="C24B29"/>
                </a:solidFill>
              </a:rPr>
              <a:t>53 460	    B. 54 360     C. 46 530     D. 53 640</a:t>
            </a:r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ea typeface="思源黑体 CN Medium" panose="020B0600000000000000" pitchFamily="34" charset="-122"/>
            </a:endParaRPr>
          </a:p>
          <a:p>
            <a:pPr marR="0" lvl="0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6899E"/>
                </a:solidFill>
                <a:effectLst/>
                <a:uLnTx/>
                <a:uFillTx/>
                <a:latin typeface="+mj-lt"/>
                <a:ea typeface="思源黑体 CN Medium" panose="020B0600000000000000" pitchFamily="34" charset="-122"/>
              </a:rPr>
              <a:t>b) </a:t>
            </a:r>
          </a:p>
          <a:p>
            <a:pPr marL="457200" marR="0" lvl="0" indent="-457200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Viết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các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số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đã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cho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theo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thứ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tự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bé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đến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lớn</a:t>
            </a:r>
            <a:r>
              <a:rPr lang="en-US" altLang="zh-CN" sz="3200" dirty="0">
                <a:solidFill>
                  <a:srgbClr val="16899E"/>
                </a:solidFill>
                <a:latin typeface="+mj-lt"/>
                <a:ea typeface="思源黑体 CN Medium" panose="020B0600000000000000" pitchFamily="34" charset="-122"/>
              </a:rPr>
              <a:t>.</a:t>
            </a:r>
          </a:p>
          <a:p>
            <a:pPr marL="457200" indent="-457200">
              <a:lnSpc>
                <a:spcPct val="125000"/>
              </a:lnSpc>
              <a:buFontTx/>
              <a:buChar char="-"/>
            </a:pPr>
            <a:r>
              <a:rPr lang="en-US" altLang="zh-CN" sz="3200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Viết</a:t>
            </a:r>
            <a:r>
              <a:rPr lang="en-US" altLang="zh-CN" sz="3200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các</a:t>
            </a:r>
            <a:r>
              <a:rPr lang="en-US" altLang="zh-CN" sz="3200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số</a:t>
            </a:r>
            <a:r>
              <a:rPr lang="en-US" altLang="zh-CN" sz="3200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đã</a:t>
            </a:r>
            <a:r>
              <a:rPr lang="en-US" altLang="zh-CN" sz="3200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cho</a:t>
            </a:r>
            <a:r>
              <a:rPr lang="en-US" altLang="zh-CN" sz="3200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theo</a:t>
            </a:r>
            <a:r>
              <a:rPr lang="en-US" altLang="zh-CN" sz="3200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thứ</a:t>
            </a:r>
            <a:r>
              <a:rPr lang="en-US" altLang="zh-CN" sz="3200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tự</a:t>
            </a:r>
            <a:r>
              <a:rPr lang="en-US" altLang="zh-CN" sz="3200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lớn</a:t>
            </a:r>
            <a:r>
              <a:rPr lang="en-US" altLang="zh-CN" sz="3200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đến</a:t>
            </a:r>
            <a:r>
              <a:rPr lang="en-US" altLang="zh-CN" sz="3200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bé</a:t>
            </a:r>
            <a:r>
              <a:rPr lang="en-US" altLang="zh-CN" sz="3200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494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26925" y="555487"/>
            <a:ext cx="8138151" cy="701039"/>
            <a:chOff x="2087880" y="555487"/>
            <a:chExt cx="8138151" cy="701039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CAFEEC13-0451-4D14-B727-609D2EEA9AE6}"/>
                </a:ext>
              </a:extLst>
            </p:cNvPr>
            <p:cNvSpPr/>
            <p:nvPr/>
          </p:nvSpPr>
          <p:spPr>
            <a:xfrm>
              <a:off x="2087880" y="555487"/>
              <a:ext cx="1850916" cy="701039"/>
            </a:xfrm>
            <a:prstGeom prst="roundRect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53 460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" name="矩形: 圆角 1">
              <a:extLst>
                <a:ext uri="{FF2B5EF4-FFF2-40B4-BE49-F238E27FC236}">
                  <a16:creationId xmlns:a16="http://schemas.microsoft.com/office/drawing/2014/main" id="{CAFEEC13-0451-4D14-B727-609D2EEA9AE6}"/>
                </a:ext>
              </a:extLst>
            </p:cNvPr>
            <p:cNvSpPr/>
            <p:nvPr/>
          </p:nvSpPr>
          <p:spPr>
            <a:xfrm>
              <a:off x="4183625" y="555487"/>
              <a:ext cx="1850916" cy="701039"/>
            </a:xfrm>
            <a:prstGeom prst="roundRect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54 360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矩形: 圆角 1">
              <a:extLst>
                <a:ext uri="{FF2B5EF4-FFF2-40B4-BE49-F238E27FC236}">
                  <a16:creationId xmlns:a16="http://schemas.microsoft.com/office/drawing/2014/main" id="{CAFEEC13-0451-4D14-B727-609D2EEA9AE6}"/>
                </a:ext>
              </a:extLst>
            </p:cNvPr>
            <p:cNvSpPr/>
            <p:nvPr/>
          </p:nvSpPr>
          <p:spPr>
            <a:xfrm>
              <a:off x="6279370" y="555487"/>
              <a:ext cx="1850916" cy="701039"/>
            </a:xfrm>
            <a:prstGeom prst="roundRect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46 530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: 圆角 1">
              <a:extLst>
                <a:ext uri="{FF2B5EF4-FFF2-40B4-BE49-F238E27FC236}">
                  <a16:creationId xmlns:a16="http://schemas.microsoft.com/office/drawing/2014/main" id="{CAFEEC13-0451-4D14-B727-609D2EEA9AE6}"/>
                </a:ext>
              </a:extLst>
            </p:cNvPr>
            <p:cNvSpPr/>
            <p:nvPr/>
          </p:nvSpPr>
          <p:spPr>
            <a:xfrm>
              <a:off x="8375115" y="555487"/>
              <a:ext cx="1850916" cy="701039"/>
            </a:xfrm>
            <a:prstGeom prst="roundRect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53 640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47255" y="1490454"/>
            <a:ext cx="109423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a)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Chọn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câu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trả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lời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đúng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.</a:t>
            </a:r>
          </a:p>
          <a:p>
            <a:pPr lvl="0">
              <a:lnSpc>
                <a:spcPct val="125000"/>
              </a:lnSpc>
              <a:defRPr/>
            </a:pP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Trong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các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số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đã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cho</a:t>
            </a:r>
            <a:endParaRPr lang="en-US" altLang="zh-CN" sz="4000" b="1" dirty="0">
              <a:solidFill>
                <a:srgbClr val="16899E"/>
              </a:solidFill>
              <a:ea typeface="思源黑体 CN Medium" panose="020B0600000000000000" pitchFamily="34" charset="-122"/>
            </a:endParaRPr>
          </a:p>
          <a:p>
            <a:pPr marL="457200" lvl="0" indent="-457200">
              <a:lnSpc>
                <a:spcPct val="125000"/>
              </a:lnSpc>
              <a:buFontTx/>
              <a:buChar char="-"/>
            </a:pP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Số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lớn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nhất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là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: </a:t>
            </a:r>
          </a:p>
          <a:p>
            <a:pPr lvl="0">
              <a:lnSpc>
                <a:spcPct val="125000"/>
              </a:lnSpc>
            </a:pPr>
            <a:r>
              <a:rPr lang="en-US" altLang="zh-CN" sz="4000" b="1" dirty="0">
                <a:solidFill>
                  <a:srgbClr val="C24B29"/>
                </a:solidFill>
                <a:ea typeface="思源黑体 CN Medium" panose="020B0600000000000000" pitchFamily="34" charset="-122"/>
              </a:rPr>
              <a:t>A.</a:t>
            </a:r>
            <a:r>
              <a:rPr lang="en-US" altLang="zh-CN" sz="4000" dirty="0">
                <a:solidFill>
                  <a:srgbClr val="C24B29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>
                <a:solidFill>
                  <a:srgbClr val="C24B29"/>
                </a:solidFill>
              </a:rPr>
              <a:t>53 460	    B. 54 360     C. 46 530     D. 53 640</a:t>
            </a:r>
            <a:endParaRPr lang="en-US" altLang="zh-CN" sz="4000" dirty="0">
              <a:solidFill>
                <a:srgbClr val="C24B29"/>
              </a:solidFill>
              <a:ea typeface="思源黑体 CN Medium" panose="020B0600000000000000" pitchFamily="34" charset="-122"/>
            </a:endParaRPr>
          </a:p>
          <a:p>
            <a:pPr marL="457200" lvl="0" indent="-457200">
              <a:lnSpc>
                <a:spcPct val="125000"/>
              </a:lnSpc>
              <a:buFontTx/>
              <a:buChar char="-"/>
            </a:pPr>
            <a:r>
              <a:rPr lang="en-US" altLang="zh-CN" sz="4000" dirty="0" err="1">
                <a:solidFill>
                  <a:prstClr val="black">
                    <a:lumMod val="85000"/>
                    <a:lumOff val="15000"/>
                  </a:prstClr>
                </a:solidFill>
                <a:ea typeface="思源黑体 CN Medium" panose="020B0600000000000000" pitchFamily="34" charset="-122"/>
              </a:rPr>
              <a:t>Số</a:t>
            </a:r>
            <a:r>
              <a:rPr lang="en-US" altLang="zh-CN" sz="4000" dirty="0">
                <a:solidFill>
                  <a:prstClr val="black">
                    <a:lumMod val="85000"/>
                    <a:lumOff val="15000"/>
                  </a:prstClr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dirty="0" err="1">
                <a:solidFill>
                  <a:prstClr val="black">
                    <a:lumMod val="85000"/>
                    <a:lumOff val="15000"/>
                  </a:prstClr>
                </a:solidFill>
                <a:ea typeface="思源黑体 CN Medium" panose="020B0600000000000000" pitchFamily="34" charset="-122"/>
              </a:rPr>
              <a:t>bé</a:t>
            </a:r>
            <a:r>
              <a:rPr lang="en-US" altLang="zh-CN" sz="4000" dirty="0">
                <a:solidFill>
                  <a:prstClr val="black">
                    <a:lumMod val="85000"/>
                    <a:lumOff val="15000"/>
                  </a:prstClr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dirty="0" err="1">
                <a:solidFill>
                  <a:prstClr val="black">
                    <a:lumMod val="85000"/>
                    <a:lumOff val="15000"/>
                  </a:prstClr>
                </a:solidFill>
                <a:ea typeface="思源黑体 CN Medium" panose="020B0600000000000000" pitchFamily="34" charset="-122"/>
              </a:rPr>
              <a:t>nhất</a:t>
            </a:r>
            <a:r>
              <a:rPr lang="en-US" altLang="zh-CN" sz="4000" dirty="0">
                <a:solidFill>
                  <a:prstClr val="black">
                    <a:lumMod val="85000"/>
                    <a:lumOff val="15000"/>
                  </a:prstClr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dirty="0" err="1">
                <a:solidFill>
                  <a:prstClr val="black">
                    <a:lumMod val="85000"/>
                    <a:lumOff val="15000"/>
                  </a:prstClr>
                </a:solidFill>
                <a:ea typeface="思源黑体 CN Medium" panose="020B0600000000000000" pitchFamily="34" charset="-122"/>
              </a:rPr>
              <a:t>là</a:t>
            </a:r>
            <a:r>
              <a:rPr lang="en-US" altLang="zh-CN" sz="4000" dirty="0">
                <a:solidFill>
                  <a:prstClr val="black">
                    <a:lumMod val="85000"/>
                    <a:lumOff val="15000"/>
                  </a:prstClr>
                </a:solidFill>
                <a:ea typeface="思源黑体 CN Medium" panose="020B0600000000000000" pitchFamily="34" charset="-122"/>
              </a:rPr>
              <a:t>: </a:t>
            </a:r>
          </a:p>
          <a:p>
            <a:pPr lvl="0">
              <a:lnSpc>
                <a:spcPct val="125000"/>
              </a:lnSpc>
            </a:pPr>
            <a:r>
              <a:rPr lang="en-US" altLang="zh-CN" sz="4000" b="1" dirty="0">
                <a:solidFill>
                  <a:srgbClr val="C24B29"/>
                </a:solidFill>
                <a:ea typeface="思源黑体 CN Medium" panose="020B0600000000000000" pitchFamily="34" charset="-122"/>
              </a:rPr>
              <a:t>A.</a:t>
            </a:r>
            <a:r>
              <a:rPr lang="en-US" altLang="zh-CN" sz="4000" dirty="0">
                <a:solidFill>
                  <a:srgbClr val="C24B29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>
                <a:solidFill>
                  <a:srgbClr val="C24B29"/>
                </a:solidFill>
              </a:rPr>
              <a:t>53 460	    B. 54 360     C. 46 530     D. 53 640</a:t>
            </a:r>
            <a:endParaRPr lang="en-US" altLang="zh-CN" sz="4000" dirty="0">
              <a:solidFill>
                <a:prstClr val="black">
                  <a:lumMod val="85000"/>
                  <a:lumOff val="15000"/>
                </a:prstClr>
              </a:solidFill>
              <a:ea typeface="思源黑体 CN Medium" panose="020B0600000000000000" pitchFamily="34" charset="-12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7870" y="3831715"/>
            <a:ext cx="731520" cy="731520"/>
          </a:xfrm>
          <a:prstGeom prst="ellipse">
            <a:avLst/>
          </a:prstGeom>
          <a:noFill/>
          <a:ln w="57150">
            <a:solidFill>
              <a:srgbClr val="386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13543" y="5410977"/>
            <a:ext cx="731520" cy="731520"/>
          </a:xfrm>
          <a:prstGeom prst="ellipse">
            <a:avLst/>
          </a:prstGeom>
          <a:noFill/>
          <a:ln w="57150">
            <a:solidFill>
              <a:srgbClr val="386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2026925" y="555487"/>
            <a:ext cx="1850916" cy="701039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53 460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4122670" y="555487"/>
            <a:ext cx="1850916" cy="701039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54 360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6218415" y="555487"/>
            <a:ext cx="1850916" cy="701039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46 530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8314160" y="555487"/>
            <a:ext cx="1850916" cy="701039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53 640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3455" y="1447711"/>
            <a:ext cx="10789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b) </a:t>
            </a:r>
          </a:p>
          <a:p>
            <a:pPr marL="457200" lvl="0" indent="-457200">
              <a:lnSpc>
                <a:spcPct val="125000"/>
              </a:lnSpc>
              <a:buFontTx/>
              <a:buChar char="-"/>
              <a:defRPr/>
            </a:pP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Viết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các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số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đã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cho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theo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thứ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tự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từ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bé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đến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lớn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.</a:t>
            </a:r>
          </a:p>
          <a:p>
            <a:pPr lvl="0">
              <a:lnSpc>
                <a:spcPct val="125000"/>
              </a:lnSpc>
              <a:defRPr/>
            </a:pPr>
            <a:endParaRPr lang="en-US" altLang="zh-CN" sz="4000" b="1" dirty="0">
              <a:solidFill>
                <a:srgbClr val="16899E"/>
              </a:solidFill>
              <a:ea typeface="思源黑体 CN Medium" panose="020B0600000000000000" pitchFamily="34" charset="-122"/>
            </a:endParaRPr>
          </a:p>
          <a:p>
            <a:pPr marL="457200" lvl="0" indent="-457200">
              <a:lnSpc>
                <a:spcPct val="125000"/>
              </a:lnSpc>
              <a:buFontTx/>
              <a:buChar char="-"/>
            </a:pP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Viết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các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số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đã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cho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theo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thứ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tự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từ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lớn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đến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16899E"/>
                </a:solidFill>
                <a:ea typeface="思源黑体 CN Medium" panose="020B0600000000000000" pitchFamily="34" charset="-122"/>
              </a:rPr>
              <a:t>bé</a:t>
            </a:r>
            <a:r>
              <a:rPr lang="en-US" altLang="zh-CN" sz="4000" b="1" dirty="0">
                <a:solidFill>
                  <a:srgbClr val="16899E"/>
                </a:solidFill>
                <a:ea typeface="思源黑体 CN Medium" panose="020B0600000000000000" pitchFamily="34" charset="-122"/>
              </a:rPr>
              <a:t>.</a:t>
            </a: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2026925" y="555487"/>
            <a:ext cx="1850916" cy="701039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53 460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4122670" y="555487"/>
            <a:ext cx="1850916" cy="701039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54 360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6218415" y="555487"/>
            <a:ext cx="1850916" cy="701039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46 530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8314160" y="555487"/>
            <a:ext cx="1850916" cy="701039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53 640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26925" y="555487"/>
            <a:ext cx="8138151" cy="701039"/>
            <a:chOff x="2087880" y="555487"/>
            <a:chExt cx="8138151" cy="701039"/>
          </a:xfrm>
        </p:grpSpPr>
        <p:sp>
          <p:nvSpPr>
            <p:cNvPr id="14" name="矩形: 圆角 1">
              <a:extLst>
                <a:ext uri="{FF2B5EF4-FFF2-40B4-BE49-F238E27FC236}">
                  <a16:creationId xmlns:a16="http://schemas.microsoft.com/office/drawing/2014/main" id="{CAFEEC13-0451-4D14-B727-609D2EEA9AE6}"/>
                </a:ext>
              </a:extLst>
            </p:cNvPr>
            <p:cNvSpPr/>
            <p:nvPr/>
          </p:nvSpPr>
          <p:spPr>
            <a:xfrm>
              <a:off x="2087880" y="555487"/>
              <a:ext cx="1850916" cy="701039"/>
            </a:xfrm>
            <a:prstGeom prst="roundRect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53 460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: 圆角 1">
              <a:extLst>
                <a:ext uri="{FF2B5EF4-FFF2-40B4-BE49-F238E27FC236}">
                  <a16:creationId xmlns:a16="http://schemas.microsoft.com/office/drawing/2014/main" id="{CAFEEC13-0451-4D14-B727-609D2EEA9AE6}"/>
                </a:ext>
              </a:extLst>
            </p:cNvPr>
            <p:cNvSpPr/>
            <p:nvPr/>
          </p:nvSpPr>
          <p:spPr>
            <a:xfrm>
              <a:off x="4183625" y="555487"/>
              <a:ext cx="1850916" cy="701039"/>
            </a:xfrm>
            <a:prstGeom prst="roundRect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54 360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: 圆角 1">
              <a:extLst>
                <a:ext uri="{FF2B5EF4-FFF2-40B4-BE49-F238E27FC236}">
                  <a16:creationId xmlns:a16="http://schemas.microsoft.com/office/drawing/2014/main" id="{CAFEEC13-0451-4D14-B727-609D2EEA9AE6}"/>
                </a:ext>
              </a:extLst>
            </p:cNvPr>
            <p:cNvSpPr/>
            <p:nvPr/>
          </p:nvSpPr>
          <p:spPr>
            <a:xfrm>
              <a:off x="6279370" y="555487"/>
              <a:ext cx="1850916" cy="701039"/>
            </a:xfrm>
            <a:prstGeom prst="roundRect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46 530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: 圆角 1">
              <a:extLst>
                <a:ext uri="{FF2B5EF4-FFF2-40B4-BE49-F238E27FC236}">
                  <a16:creationId xmlns:a16="http://schemas.microsoft.com/office/drawing/2014/main" id="{CAFEEC13-0451-4D14-B727-609D2EEA9AE6}"/>
                </a:ext>
              </a:extLst>
            </p:cNvPr>
            <p:cNvSpPr/>
            <p:nvPr/>
          </p:nvSpPr>
          <p:spPr>
            <a:xfrm>
              <a:off x="8375115" y="555487"/>
              <a:ext cx="1850916" cy="701039"/>
            </a:xfrm>
            <a:prstGeom prst="roundRect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53 640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32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33594 0.36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1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17526 0.367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183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6536 0.370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18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34974 0.365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87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18411 0.592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2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36406 0.587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29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32526 0.594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2972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6406 0.587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209800" cy="1582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042" y="560536"/>
            <a:ext cx="4336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24B29"/>
                </a:solidFill>
              </a:rPr>
              <a:t>Đặt</a:t>
            </a:r>
            <a:r>
              <a:rPr lang="en-US" sz="4000" b="1" dirty="0">
                <a:solidFill>
                  <a:srgbClr val="C24B29"/>
                </a:solidFill>
              </a:rPr>
              <a:t> </a:t>
            </a:r>
            <a:r>
              <a:rPr lang="en-US" sz="4000" b="1" dirty="0" err="1">
                <a:solidFill>
                  <a:srgbClr val="C24B29"/>
                </a:solidFill>
              </a:rPr>
              <a:t>tính</a:t>
            </a:r>
            <a:r>
              <a:rPr lang="en-US" sz="4000" b="1" dirty="0">
                <a:solidFill>
                  <a:srgbClr val="C24B29"/>
                </a:solidFill>
              </a:rPr>
              <a:t> </a:t>
            </a:r>
            <a:r>
              <a:rPr lang="en-US" sz="4000" b="1" dirty="0" err="1">
                <a:solidFill>
                  <a:srgbClr val="C24B29"/>
                </a:solidFill>
              </a:rPr>
              <a:t>rồi</a:t>
            </a:r>
            <a:r>
              <a:rPr lang="en-US" sz="4000" b="1" dirty="0">
                <a:solidFill>
                  <a:srgbClr val="C24B29"/>
                </a:solidFill>
              </a:rPr>
              <a:t> </a:t>
            </a:r>
            <a:r>
              <a:rPr lang="en-US" sz="4000" b="1" dirty="0" err="1">
                <a:solidFill>
                  <a:srgbClr val="C24B29"/>
                </a:solidFill>
              </a:rPr>
              <a:t>tính</a:t>
            </a:r>
            <a:r>
              <a:rPr lang="en-US" sz="4000" b="1" dirty="0">
                <a:solidFill>
                  <a:srgbClr val="C24B29"/>
                </a:solidFill>
              </a:rPr>
              <a:t>.</a:t>
            </a:r>
          </a:p>
        </p:txBody>
      </p:sp>
      <p:sp>
        <p:nvSpPr>
          <p:cNvPr id="6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2251280" y="1673102"/>
            <a:ext cx="3566159" cy="866327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42 307 + 25 916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6877417" y="1673102"/>
            <a:ext cx="3566159" cy="866327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67 251 – 18 023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2941321" y="2958913"/>
            <a:ext cx="3566159" cy="866327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3 426 x 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7761336" y="2958913"/>
            <a:ext cx="3566159" cy="866327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42 580 : 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E65E5547-7D85-42D0-89C1-8164A10184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1" t="10692" r="21575" b="12786"/>
          <a:stretch/>
        </p:blipFill>
        <p:spPr>
          <a:xfrm>
            <a:off x="-263025" y="2778822"/>
            <a:ext cx="4255905" cy="407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2072642" y="896398"/>
            <a:ext cx="3566159" cy="701039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42 307 + 25 916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6709777" y="896397"/>
            <a:ext cx="3566159" cy="701039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67 251 – 18 023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80760" y="2244690"/>
            <a:ext cx="3474720" cy="2308324"/>
            <a:chOff x="1919790" y="2262182"/>
            <a:chExt cx="4778721" cy="2308324"/>
          </a:xfrm>
        </p:grpSpPr>
        <p:sp>
          <p:nvSpPr>
            <p:cNvPr id="8" name="Rectangle 7"/>
            <p:cNvSpPr/>
            <p:nvPr/>
          </p:nvSpPr>
          <p:spPr>
            <a:xfrm>
              <a:off x="1919790" y="2262182"/>
              <a:ext cx="4778721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4800" b="1" dirty="0">
                  <a:solidFill>
                    <a:srgbClr val="386431"/>
                  </a:solidFill>
                  <a:latin typeface="Calibri"/>
                </a:rPr>
                <a:t>67 251</a:t>
              </a:r>
            </a:p>
            <a:p>
              <a:pPr algn="r"/>
              <a:r>
                <a:rPr lang="en-US" sz="4800" b="1" dirty="0">
                  <a:solidFill>
                    <a:srgbClr val="386431"/>
                  </a:solidFill>
                  <a:latin typeface="Calibri"/>
                </a:rPr>
                <a:t>       </a:t>
              </a:r>
              <a:r>
                <a:rPr lang="en-US" sz="4800" b="1" u="sng" dirty="0">
                  <a:solidFill>
                    <a:srgbClr val="386431"/>
                  </a:solidFill>
                  <a:latin typeface="Calibri"/>
                </a:rPr>
                <a:t>   18 023</a:t>
              </a:r>
            </a:p>
            <a:p>
              <a:pPr algn="r"/>
              <a:r>
                <a:rPr lang="en-US" sz="4800" b="1" dirty="0">
                  <a:solidFill>
                    <a:srgbClr val="386431"/>
                  </a:solidFill>
                  <a:latin typeface="Calibri"/>
                </a:rPr>
                <a:t>49 228</a:t>
              </a:r>
              <a:endParaRPr lang="en-US" sz="1400" b="1" dirty="0">
                <a:solidFill>
                  <a:srgbClr val="386431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38377" y="2505532"/>
              <a:ext cx="89535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386431"/>
                  </a:solidFill>
                  <a:latin typeface="Calibri"/>
                </a:rPr>
                <a:t>-</a:t>
              </a:r>
              <a:endParaRPr lang="en-US" sz="1100" b="1" dirty="0">
                <a:solidFill>
                  <a:srgbClr val="386431"/>
                </a:solidFill>
                <a:latin typeface="Calibri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63040" y="2318685"/>
            <a:ext cx="3474720" cy="2308324"/>
            <a:chOff x="1919790" y="2262182"/>
            <a:chExt cx="4778721" cy="2308324"/>
          </a:xfrm>
        </p:grpSpPr>
        <p:sp>
          <p:nvSpPr>
            <p:cNvPr id="33" name="Rectangle 32"/>
            <p:cNvSpPr/>
            <p:nvPr/>
          </p:nvSpPr>
          <p:spPr>
            <a:xfrm>
              <a:off x="1919790" y="2262182"/>
              <a:ext cx="4778721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4800" b="1" dirty="0">
                  <a:solidFill>
                    <a:srgbClr val="386431"/>
                  </a:solidFill>
                  <a:latin typeface="Calibri"/>
                </a:rPr>
                <a:t>42 307</a:t>
              </a:r>
            </a:p>
            <a:p>
              <a:pPr algn="r"/>
              <a:r>
                <a:rPr lang="en-US" sz="4800" b="1" dirty="0">
                  <a:solidFill>
                    <a:srgbClr val="386431"/>
                  </a:solidFill>
                  <a:latin typeface="Calibri"/>
                </a:rPr>
                <a:t>       </a:t>
              </a:r>
              <a:r>
                <a:rPr lang="en-US" sz="4800" b="1" u="sng" dirty="0">
                  <a:solidFill>
                    <a:srgbClr val="386431"/>
                  </a:solidFill>
                  <a:latin typeface="Calibri"/>
                </a:rPr>
                <a:t>   25 916</a:t>
              </a:r>
            </a:p>
            <a:p>
              <a:pPr algn="r"/>
              <a:r>
                <a:rPr lang="en-US" sz="4800" b="1" dirty="0">
                  <a:solidFill>
                    <a:srgbClr val="386431"/>
                  </a:solidFill>
                  <a:latin typeface="Calibri"/>
                </a:rPr>
                <a:t>68 223</a:t>
              </a:r>
              <a:endParaRPr lang="en-US" sz="1400" b="1" dirty="0">
                <a:solidFill>
                  <a:srgbClr val="386431"/>
                </a:solidFill>
                <a:latin typeface="Calibri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38377" y="2505532"/>
              <a:ext cx="89535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386431"/>
                  </a:solidFill>
                  <a:latin typeface="Calibri"/>
                </a:rPr>
                <a:t>+</a:t>
              </a:r>
              <a:endParaRPr lang="en-US" sz="1100" b="1" dirty="0">
                <a:solidFill>
                  <a:srgbClr val="386431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6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76500" y="2379645"/>
            <a:ext cx="2154018" cy="2308324"/>
            <a:chOff x="1653923" y="2262182"/>
            <a:chExt cx="2928135" cy="2308324"/>
          </a:xfrm>
        </p:grpSpPr>
        <p:sp>
          <p:nvSpPr>
            <p:cNvPr id="6" name="Rectangle 5"/>
            <p:cNvSpPr/>
            <p:nvPr/>
          </p:nvSpPr>
          <p:spPr>
            <a:xfrm>
              <a:off x="1919790" y="2262182"/>
              <a:ext cx="266226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4800" b="1" dirty="0">
                  <a:solidFill>
                    <a:srgbClr val="386431"/>
                  </a:solidFill>
                  <a:latin typeface="Calibri"/>
                </a:rPr>
                <a:t>3 426</a:t>
              </a:r>
            </a:p>
            <a:p>
              <a:pPr algn="r"/>
              <a:r>
                <a:rPr lang="en-US" sz="4800" b="1" u="sng" dirty="0">
                  <a:solidFill>
                    <a:srgbClr val="386431"/>
                  </a:solidFill>
                  <a:latin typeface="Calibri"/>
                </a:rPr>
                <a:t>          3</a:t>
              </a:r>
            </a:p>
            <a:p>
              <a:pPr algn="r"/>
              <a:r>
                <a:rPr lang="en-US" sz="4800" b="1" dirty="0">
                  <a:solidFill>
                    <a:srgbClr val="386431"/>
                  </a:solidFill>
                  <a:latin typeface="Calibri"/>
                </a:rPr>
                <a:t>10 278</a:t>
              </a:r>
              <a:endParaRPr lang="en-US" sz="1400" b="1" dirty="0">
                <a:solidFill>
                  <a:srgbClr val="386431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53923" y="2627452"/>
              <a:ext cx="89535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386431"/>
                  </a:solidFill>
                  <a:latin typeface="Calibri"/>
                </a:rPr>
                <a:t>x</a:t>
              </a:r>
              <a:endParaRPr lang="en-US" sz="1100" b="1" dirty="0">
                <a:solidFill>
                  <a:srgbClr val="386431"/>
                </a:solidFill>
                <a:latin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20959" y="2379645"/>
            <a:ext cx="3669240" cy="3379495"/>
            <a:chOff x="8228119" y="3375325"/>
            <a:chExt cx="3669240" cy="3379495"/>
          </a:xfrm>
        </p:grpSpPr>
        <p:grpSp>
          <p:nvGrpSpPr>
            <p:cNvPr id="19" name="Group 18"/>
            <p:cNvGrpSpPr/>
            <p:nvPr/>
          </p:nvGrpSpPr>
          <p:grpSpPr>
            <a:xfrm>
              <a:off x="8228119" y="3375325"/>
              <a:ext cx="3669240" cy="3379495"/>
              <a:chOff x="1291700" y="1811482"/>
              <a:chExt cx="3669240" cy="337949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312042" y="1811482"/>
                <a:ext cx="8242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8643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373073" y="2542234"/>
                <a:ext cx="15878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kern="0" dirty="0">
                    <a:solidFill>
                      <a:srgbClr val="386431"/>
                    </a:solidFill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8 516</a:t>
                </a:r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386431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91700" y="1821074"/>
                <a:ext cx="20623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8643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42 580</a:t>
                </a: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3362596" y="1924013"/>
                <a:ext cx="1099613" cy="1152609"/>
                <a:chOff x="6096000" y="1051768"/>
                <a:chExt cx="1099613" cy="1152609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096000" y="1051768"/>
                  <a:ext cx="0" cy="115260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38643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096000" y="1641048"/>
                  <a:ext cx="1099613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386431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1619216" y="2417369"/>
                <a:ext cx="11012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8643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2 5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720090" y="4359980"/>
                <a:ext cx="865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8643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169860" y="3136473"/>
                <a:ext cx="8304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8643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08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9450596" y="5312070"/>
              <a:ext cx="830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386431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30</a:t>
              </a:r>
            </a:p>
          </p:txBody>
        </p:sp>
      </p:grpSp>
      <p:sp>
        <p:nvSpPr>
          <p:cNvPr id="30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1994438" y="1055325"/>
            <a:ext cx="3566159" cy="701039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3 426 x 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矩形: 圆角 1">
            <a:extLst>
              <a:ext uri="{FF2B5EF4-FFF2-40B4-BE49-F238E27FC236}">
                <a16:creationId xmlns:a16="http://schemas.microsoft.com/office/drawing/2014/main" id="{CAFEEC13-0451-4D14-B727-609D2EEA9AE6}"/>
              </a:ext>
            </a:extLst>
          </p:cNvPr>
          <p:cNvSpPr/>
          <p:nvPr/>
        </p:nvSpPr>
        <p:spPr>
          <a:xfrm>
            <a:off x="6631573" y="1055325"/>
            <a:ext cx="3566159" cy="701039"/>
          </a:xfrm>
          <a:prstGeom prst="roundRect">
            <a:avLst/>
          </a:prstGeom>
          <a:solidFill>
            <a:srgbClr val="F0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42 580 : 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523</Words>
  <Application>Microsoft Office PowerPoint</Application>
  <PresentationFormat>Widescreen</PresentationFormat>
  <Paragraphs>118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思源黑体 CN Medium</vt:lpstr>
      <vt:lpstr>Arial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ong si</cp:lastModifiedBy>
  <cp:revision>16</cp:revision>
  <dcterms:created xsi:type="dcterms:W3CDTF">2023-05-06T14:47:31Z</dcterms:created>
  <dcterms:modified xsi:type="dcterms:W3CDTF">2025-05-13T11:12:39Z</dcterms:modified>
</cp:coreProperties>
</file>