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20"/>
  </p:notesMasterIdLst>
  <p:sldIdLst>
    <p:sldId id="300" r:id="rId3"/>
    <p:sldId id="257" r:id="rId4"/>
    <p:sldId id="301" r:id="rId5"/>
    <p:sldId id="269" r:id="rId6"/>
    <p:sldId id="409" r:id="rId7"/>
    <p:sldId id="271" r:id="rId8"/>
    <p:sldId id="414" r:id="rId9"/>
    <p:sldId id="411" r:id="rId10"/>
    <p:sldId id="412" r:id="rId11"/>
    <p:sldId id="415" r:id="rId12"/>
    <p:sldId id="413" r:id="rId13"/>
    <p:sldId id="416" r:id="rId14"/>
    <p:sldId id="417" r:id="rId15"/>
    <p:sldId id="418" r:id="rId16"/>
    <p:sldId id="419" r:id="rId17"/>
    <p:sldId id="410" r:id="rId18"/>
    <p:sldId id="408" r:id="rId19"/>
  </p:sldIdLst>
  <p:sldSz cx="12192000" cy="6858000"/>
  <p:notesSz cx="6858000" cy="9144000"/>
  <p:embeddedFontLst>
    <p:embeddedFont>
      <p:font typeface="#9Slide07 HoneyCream" panose="020B0604020202020204" charset="0"/>
      <p:regular r:id="rId21"/>
    </p:embeddedFont>
    <p:embeddedFont>
      <p:font typeface="Cambria" panose="02040503050406030204" pitchFamily="18" charset="0"/>
      <p:regular r:id="rId22"/>
      <p:bold r:id="rId23"/>
      <p:italic r:id="rId24"/>
      <p:boldItalic r:id="rId25"/>
    </p:embeddedFont>
    <p:embeddedFont>
      <p:font typeface="Vogue-ExtraBold" panose="020B0500000000000000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EBC7"/>
    <a:srgbClr val="84D07E"/>
    <a:srgbClr val="F49202"/>
    <a:srgbClr val="E0698A"/>
    <a:srgbClr val="FEC97B"/>
    <a:srgbClr val="318685"/>
    <a:srgbClr val="E88B02"/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94660"/>
  </p:normalViewPr>
  <p:slideViewPr>
    <p:cSldViewPr snapToGrid="0">
      <p:cViewPr varScale="1">
        <p:scale>
          <a:sx n="78" d="100"/>
          <a:sy n="78" d="100"/>
        </p:scale>
        <p:origin x="86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635EE9-7E30-468E-963D-61B63109D1E3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33B91-E371-459E-BCD3-697EDE5E1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041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33B91-E371-459E-BCD3-697EDE5E172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760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33B91-E371-459E-BCD3-697EDE5E172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829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57DCC-B899-1E66-5688-96DD5739E4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C9F091-30FE-1031-1EB1-864D9B5F68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46F433-6637-457B-E4BE-48756B034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791A7-B630-4B7D-819D-D249111F59F2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7115A3-C97C-67D5-0A01-863DAB7B1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012354-DC30-EDAB-210A-708AE1423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7FBF-2103-4ABC-A434-58E6A77F1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021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7A881-030B-D26B-E20E-6C25B5A34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046A7A-83B8-BD38-292A-639431CF72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725C0-55DD-7CAB-AD9C-560EE4968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791A7-B630-4B7D-819D-D249111F59F2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EA3BF9-9B1E-C5A7-5062-D5797638C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65D7F-47D8-9095-DA16-C66A3408F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7FBF-2103-4ABC-A434-58E6A77F1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3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0CBE2A-F02B-864E-7C8E-1E4E9D1209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62EB90-7705-2BF1-45F0-3651F7F2E3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1DCE47-98E0-7099-567F-AEE9456A3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791A7-B630-4B7D-819D-D249111F59F2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7E7A9B-5FAC-A663-D01D-20B1855CE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138B5B-3AED-47C1-9727-B41280446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7FBF-2103-4ABC-A434-58E6A77F1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612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4595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bg>
      <p:bgPr>
        <a:solidFill>
          <a:srgbClr val="F4EB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26C1D-F6C6-9D00-6774-CBDC03052330}"/>
              </a:ext>
            </a:extLst>
          </p:cNvPr>
          <p:cNvSpPr txBox="1">
            <a:spLocks/>
          </p:cNvSpPr>
          <p:nvPr userDrawn="1"/>
        </p:nvSpPr>
        <p:spPr>
          <a:xfrm>
            <a:off x="10975792" y="0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chemeClr val="accent4">
                    <a:lumMod val="75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chemeClr val="accent4">
                    <a:lumMod val="75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04BC62C-4B4A-9DD0-85F8-0305CDBCE06F}"/>
              </a:ext>
            </a:extLst>
          </p:cNvPr>
          <p:cNvSpPr txBox="1">
            <a:spLocks/>
          </p:cNvSpPr>
          <p:nvPr userDrawn="1"/>
        </p:nvSpPr>
        <p:spPr>
          <a:xfrm>
            <a:off x="-661557" y="614541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accent4">
                    <a:lumMod val="75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accent4">
                    <a:lumMod val="75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9731970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59753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FEFBA15-D68D-B148-81A8-827381B658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1" y="342899"/>
            <a:ext cx="971550" cy="9715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1A4244-93A8-BCBD-B79D-54E9400ACE4B}"/>
              </a:ext>
            </a:extLst>
          </p:cNvPr>
          <p:cNvSpPr txBox="1">
            <a:spLocks/>
          </p:cNvSpPr>
          <p:nvPr userDrawn="1"/>
        </p:nvSpPr>
        <p:spPr>
          <a:xfrm>
            <a:off x="10975792" y="0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chemeClr val="accent4">
                    <a:lumMod val="75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chemeClr val="accent4">
                    <a:lumMod val="75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591AACD-7CCA-148B-987D-2D4BDB8637C2}"/>
              </a:ext>
            </a:extLst>
          </p:cNvPr>
          <p:cNvSpPr txBox="1">
            <a:spLocks/>
          </p:cNvSpPr>
          <p:nvPr userDrawn="1"/>
        </p:nvSpPr>
        <p:spPr>
          <a:xfrm>
            <a:off x="-661557" y="614541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accent4">
                    <a:lumMod val="75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accent4">
                    <a:lumMod val="75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6508495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标题和内容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BB71681-F23B-DC4D-ADE2-0C76B801F1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1" y="342899"/>
            <a:ext cx="971550" cy="9715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F99A68-7DF5-4347-E21C-AB91D4AC89A6}"/>
              </a:ext>
            </a:extLst>
          </p:cNvPr>
          <p:cNvSpPr txBox="1">
            <a:spLocks/>
          </p:cNvSpPr>
          <p:nvPr userDrawn="1"/>
        </p:nvSpPr>
        <p:spPr>
          <a:xfrm>
            <a:off x="10975792" y="0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chemeClr val="accent4">
                    <a:lumMod val="75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chemeClr val="accent4">
                    <a:lumMod val="75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D0B8299-6291-8096-F2A7-DCA19228DAAB}"/>
              </a:ext>
            </a:extLst>
          </p:cNvPr>
          <p:cNvSpPr txBox="1">
            <a:spLocks/>
          </p:cNvSpPr>
          <p:nvPr userDrawn="1"/>
        </p:nvSpPr>
        <p:spPr>
          <a:xfrm>
            <a:off x="-661557" y="614541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accent4">
                    <a:lumMod val="75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accent4">
                    <a:lumMod val="75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6904697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标题和内容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7B306A3-4045-B748-8229-604570CBB6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1" y="342899"/>
            <a:ext cx="971550" cy="9715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6547D5-07D9-1D15-6C14-3096C75141B1}"/>
              </a:ext>
            </a:extLst>
          </p:cNvPr>
          <p:cNvSpPr txBox="1">
            <a:spLocks/>
          </p:cNvSpPr>
          <p:nvPr userDrawn="1"/>
        </p:nvSpPr>
        <p:spPr>
          <a:xfrm>
            <a:off x="10975792" y="0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chemeClr val="accent4">
                    <a:lumMod val="75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chemeClr val="accent4">
                    <a:lumMod val="75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3BB502D-B9E6-332F-3314-171C7889854B}"/>
              </a:ext>
            </a:extLst>
          </p:cNvPr>
          <p:cNvSpPr txBox="1">
            <a:spLocks/>
          </p:cNvSpPr>
          <p:nvPr userDrawn="1"/>
        </p:nvSpPr>
        <p:spPr>
          <a:xfrm>
            <a:off x="-661557" y="614541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accent4">
                    <a:lumMod val="75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accent4">
                    <a:lumMod val="75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3335714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标题和内容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D98CFB9-FFB8-8749-AA0C-E2121CC24E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1" y="342899"/>
            <a:ext cx="971550" cy="9715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CC30EF-A91C-4C41-9DE8-9D75DB88B464}"/>
              </a:ext>
            </a:extLst>
          </p:cNvPr>
          <p:cNvSpPr txBox="1">
            <a:spLocks/>
          </p:cNvSpPr>
          <p:nvPr userDrawn="1"/>
        </p:nvSpPr>
        <p:spPr>
          <a:xfrm>
            <a:off x="10975792" y="0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chemeClr val="accent4">
                    <a:lumMod val="75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chemeClr val="accent4">
                    <a:lumMod val="75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55ECFBC-2D0D-95E2-9874-50536197E01A}"/>
              </a:ext>
            </a:extLst>
          </p:cNvPr>
          <p:cNvSpPr txBox="1">
            <a:spLocks/>
          </p:cNvSpPr>
          <p:nvPr userDrawn="1"/>
        </p:nvSpPr>
        <p:spPr>
          <a:xfrm>
            <a:off x="-661557" y="614541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accent4">
                    <a:lumMod val="75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accent4">
                    <a:lumMod val="75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5519535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标题和内容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DC234A7-6FB6-754D-8499-5D14D5C561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1" y="342899"/>
            <a:ext cx="971550" cy="9715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03E0C1-5952-F30E-1E8E-663D7185564B}"/>
              </a:ext>
            </a:extLst>
          </p:cNvPr>
          <p:cNvSpPr txBox="1">
            <a:spLocks/>
          </p:cNvSpPr>
          <p:nvPr userDrawn="1"/>
        </p:nvSpPr>
        <p:spPr>
          <a:xfrm>
            <a:off x="10975792" y="0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chemeClr val="accent4">
                    <a:lumMod val="75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chemeClr val="accent4">
                    <a:lumMod val="75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17884DE-52B5-127D-6C76-CF84AFF8E48C}"/>
              </a:ext>
            </a:extLst>
          </p:cNvPr>
          <p:cNvSpPr txBox="1">
            <a:spLocks/>
          </p:cNvSpPr>
          <p:nvPr userDrawn="1"/>
        </p:nvSpPr>
        <p:spPr>
          <a:xfrm>
            <a:off x="-661557" y="614541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accent4">
                    <a:lumMod val="75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accent4">
                    <a:lumMod val="75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357257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83BBD-6633-47A6-0850-312F56F9D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31E1A-4248-03D4-7E48-7032039CBB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37BB41-77BE-0C48-BD0B-47A4E43AB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791A7-B630-4B7D-819D-D249111F59F2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53C218-26B6-2FCF-A635-E9214CF45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C1B9B2-9A77-34BB-18BE-D17FD4B62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7FBF-2103-4ABC-A434-58E6A77F1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6453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rgbClr val="EDDC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0326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8BA66-CDDF-942B-250E-5312110BA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9EB491-855D-0159-2122-46022D5A1F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553E9D-8170-D33A-ACE0-26D926FA3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791A7-B630-4B7D-819D-D249111F59F2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419EC-E903-A33C-6CF3-80F442E41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BE0FB4-885E-D7AE-30FF-CC2D02756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7FBF-2103-4ABC-A434-58E6A77F1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158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A1B0D-0817-C963-CB4F-B6378687A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1AC16-02E5-994E-A881-CFFD4E7BAF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2A2C93-FCE0-13DF-73D3-CCDE346BEA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B3E1E9-1AC6-450B-497B-A7448E8DF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791A7-B630-4B7D-819D-D249111F59F2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700DF0-4C53-E4B6-14A2-C07193025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3D4544-933A-7623-98E6-A38A1079B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7FBF-2103-4ABC-A434-58E6A77F1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519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9FE8A-F5D0-FE38-71DF-8958E8413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CF6C7E-5D0B-364E-87A5-D18DA4E07E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EE8CE6-DDF8-9921-3887-329854FF4C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1B173B-F24C-24CE-B65E-DBE336638D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BE2054-B988-E1AC-51FA-03D7B86F21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5F183E-F6E7-0010-B94D-3ECD89FC7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791A7-B630-4B7D-819D-D249111F59F2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905C64-1C58-07F0-16DA-6A871831F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3788AF-25D0-727F-794B-CACCBE27C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7FBF-2103-4ABC-A434-58E6A77F1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584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9C599-C223-537B-14CE-8F09B7EC6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EC0778-4371-09BF-9E5E-721566B42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791A7-B630-4B7D-819D-D249111F59F2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098D8F-6DCD-1949-0B65-FEB815750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92946A-0467-4033-6D91-4BF97066D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7FBF-2103-4ABC-A434-58E6A77F1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233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3D5785-E225-0F5B-59CA-D30F9FDAF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791A7-B630-4B7D-819D-D249111F59F2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F365C5-160F-DD72-9CB2-5DD551E6B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5DB8AE-4E69-1C5E-B4FC-12273863C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7FBF-2103-4ABC-A434-58E6A77F1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795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18EF6-FC1B-47AF-67B6-EF2985139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051A1-5856-8CA2-5CB9-89C008998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914D0A-E14F-63D7-1AFB-F166E89669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15693B-3647-A847-09BB-A36D431D3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791A7-B630-4B7D-819D-D249111F59F2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4367E6-E32B-D7F6-1A12-37A955035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D83BFB-624E-89A9-4206-4D6A82754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7FBF-2103-4ABC-A434-58E6A77F1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526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9FE11-C8B6-930B-AB41-B47101814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CCCBDF-9A34-05E1-4D4D-011B93DFD4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48D592-2B05-67ED-34ED-D6605BF020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AE2BDC-A22A-67CC-6C3C-E891B30BF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791A7-B630-4B7D-819D-D249111F59F2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CECB93-6FFF-58CD-5692-5B8CA581B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34E762-0CFB-6217-A971-E128D5B3A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7FBF-2103-4ABC-A434-58E6A77F1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458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917B26-4B14-3F31-C29F-8CF6B3700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CCD84-64B9-EF10-3621-1A9205A24E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EE378B-2E75-0186-3D10-1DC04084B6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791A7-B630-4B7D-819D-D249111F59F2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4E36D8-18ED-6340-612B-503C84C78A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7614C-D7FD-89C9-C0C4-C29BC894DB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F7FBF-2103-4ABC-A434-58E6A77F1B2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E87E036-E59F-B7C9-6603-CD83F3CA043A}"/>
              </a:ext>
            </a:extLst>
          </p:cNvPr>
          <p:cNvSpPr txBox="1">
            <a:spLocks/>
          </p:cNvSpPr>
          <p:nvPr userDrawn="1"/>
        </p:nvSpPr>
        <p:spPr>
          <a:xfrm>
            <a:off x="10975792" y="0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rgbClr val="3B8ED0"/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rgbClr val="3B8ED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C99B2DE-C640-8827-9728-D699EE552CE4}"/>
              </a:ext>
            </a:extLst>
          </p:cNvPr>
          <p:cNvSpPr txBox="1">
            <a:spLocks/>
          </p:cNvSpPr>
          <p:nvPr userDrawn="1"/>
        </p:nvSpPr>
        <p:spPr>
          <a:xfrm>
            <a:off x="-661557" y="614541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rgbClr val="3B8ED0"/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rgbClr val="3B8ED0"/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966603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4772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564EB37-99EA-5B92-88C2-5923C9FFA1B3}"/>
              </a:ext>
            </a:extLst>
          </p:cNvPr>
          <p:cNvGrpSpPr/>
          <p:nvPr/>
        </p:nvGrpSpPr>
        <p:grpSpPr>
          <a:xfrm>
            <a:off x="5080513" y="1148987"/>
            <a:ext cx="2320235" cy="769441"/>
            <a:chOff x="4876799" y="4624380"/>
            <a:chExt cx="2320235" cy="769441"/>
          </a:xfrm>
        </p:grpSpPr>
        <p:sp>
          <p:nvSpPr>
            <p:cNvPr id="10" name="圆角矩形 9">
              <a:extLst>
                <a:ext uri="{FF2B5EF4-FFF2-40B4-BE49-F238E27FC236}">
                  <a16:creationId xmlns:a16="http://schemas.microsoft.com/office/drawing/2014/main" id="{426CAF4E-82AB-AF4E-AEBE-5101EBAC4266}"/>
                </a:ext>
              </a:extLst>
            </p:cNvPr>
            <p:cNvSpPr/>
            <p:nvPr/>
          </p:nvSpPr>
          <p:spPr>
            <a:xfrm>
              <a:off x="4876799" y="4624380"/>
              <a:ext cx="2320235" cy="769441"/>
            </a:xfrm>
            <a:prstGeom prst="roundRect">
              <a:avLst>
                <a:gd name="adj" fmla="val 50000"/>
              </a:avLst>
            </a:prstGeom>
            <a:solidFill>
              <a:srgbClr val="3186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 Normal"/>
                <a:cs typeface="+mn-cs"/>
              </a:endParaRPr>
            </a:p>
          </p:txBody>
        </p:sp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9427B4FD-AC45-FE45-BDEB-85A1CC551FFD}"/>
                </a:ext>
              </a:extLst>
            </p:cNvPr>
            <p:cNvSpPr txBox="1"/>
            <p:nvPr/>
          </p:nvSpPr>
          <p:spPr>
            <a:xfrm>
              <a:off x="5112663" y="4624380"/>
              <a:ext cx="176202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4400" b="1" i="0" u="none" strike="noStrike" kern="1200" cap="none" spc="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TOÁN</a:t>
              </a:r>
              <a:endParaRPr kumimoji="1" lang="zh-CN" altLang="en-US" sz="44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2AA0D29F-1DDB-6345-BA30-FA9238960DE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2806" y="3998638"/>
            <a:ext cx="3058111" cy="304471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8FBCA29A-F946-C341-B3E9-B0122515A2C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59929"/>
            <a:ext cx="3058111" cy="1147555"/>
          </a:xfrm>
          <a:prstGeom prst="rect">
            <a:avLst/>
          </a:prstGeom>
        </p:spPr>
      </p:pic>
      <p:sp>
        <p:nvSpPr>
          <p:cNvPr id="11" name="文本框 2">
            <a:extLst>
              <a:ext uri="{FF2B5EF4-FFF2-40B4-BE49-F238E27FC236}">
                <a16:creationId xmlns:a16="http://schemas.microsoft.com/office/drawing/2014/main" id="{DFB54D64-051A-82DD-37B3-9A081D5AEB11}"/>
              </a:ext>
            </a:extLst>
          </p:cNvPr>
          <p:cNvSpPr txBox="1"/>
          <p:nvPr/>
        </p:nvSpPr>
        <p:spPr>
          <a:xfrm>
            <a:off x="5080513" y="5555008"/>
            <a:ext cx="19623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4000" b="1" i="0" u="none" strike="noStrike" kern="1200" cap="none" spc="300" normalizeH="0" baseline="0" noProof="0" dirty="0">
                <a:ln>
                  <a:noFill/>
                </a:ln>
                <a:solidFill>
                  <a:srgbClr val="318685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(</a:t>
            </a:r>
            <a:r>
              <a:rPr kumimoji="1" lang="en-US" altLang="zh-CN" sz="4000" b="1" i="0" u="none" strike="noStrike" kern="1200" cap="none" spc="300" normalizeH="0" baseline="0" noProof="0" dirty="0" err="1">
                <a:ln>
                  <a:noFill/>
                </a:ln>
                <a:solidFill>
                  <a:srgbClr val="318685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Tiết</a:t>
            </a:r>
            <a:r>
              <a:rPr kumimoji="1" lang="en-US" altLang="zh-CN" sz="4000" b="1" i="0" u="none" strike="noStrike" kern="1200" cap="none" spc="300" normalizeH="0" baseline="0" noProof="0" dirty="0">
                <a:ln>
                  <a:noFill/>
                </a:ln>
                <a:solidFill>
                  <a:srgbClr val="318685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 2)</a:t>
            </a:r>
            <a:endParaRPr kumimoji="1" lang="zh-CN" altLang="en-US" sz="4000" b="1" i="0" u="none" strike="noStrike" kern="1200" cap="none" spc="300" normalizeH="0" baseline="0" noProof="0" dirty="0">
              <a:ln>
                <a:noFill/>
              </a:ln>
              <a:solidFill>
                <a:srgbClr val="318685"/>
              </a:solidFill>
              <a:effectLst/>
              <a:uLnTx/>
              <a:uFillTx/>
              <a:latin typeface="Vogue-ExtraBold" panose="020B0500000000000000" pitchFamily="34" charset="0"/>
              <a:ea typeface="Vogue-ExtraBold" panose="020B0500000000000000" pitchFamily="34" charset="0"/>
              <a:cs typeface="Vogue-ExtraBold" panose="020B0500000000000000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889F4B-CEAC-220D-FDEE-7B0BACB1D5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6332" y="1649744"/>
            <a:ext cx="9315495" cy="4389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F8A6D284-BEED-5EA6-45AD-223A8A3EC0EC}"/>
              </a:ext>
            </a:extLst>
          </p:cNvPr>
          <p:cNvSpPr/>
          <p:nvPr/>
        </p:nvSpPr>
        <p:spPr>
          <a:xfrm>
            <a:off x="1327465" y="858687"/>
            <a:ext cx="848677" cy="848677"/>
          </a:xfrm>
          <a:prstGeom prst="ellipse">
            <a:avLst/>
          </a:prstGeom>
          <a:solidFill>
            <a:srgbClr val="F49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tx1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2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B9D6CB4-9D5E-347A-68A6-14EF3EB87DD2}"/>
              </a:ext>
            </a:extLst>
          </p:cNvPr>
          <p:cNvSpPr/>
          <p:nvPr/>
        </p:nvSpPr>
        <p:spPr>
          <a:xfrm>
            <a:off x="2282169" y="1017512"/>
            <a:ext cx="1897247" cy="689852"/>
          </a:xfrm>
          <a:prstGeom prst="roundRect">
            <a:avLst>
              <a:gd name="adj" fmla="val 20268"/>
            </a:avLst>
          </a:prstGeom>
          <a:solidFill>
            <a:srgbClr val="FEC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Tính</a:t>
            </a:r>
            <a:r>
              <a:rPr lang="en-US" sz="5400" dirty="0">
                <a:solidFill>
                  <a:schemeClr val="tx1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128B4F-DEAC-03AC-C623-CA2B403EF7C5}"/>
              </a:ext>
            </a:extLst>
          </p:cNvPr>
          <p:cNvSpPr txBox="1"/>
          <p:nvPr/>
        </p:nvSpPr>
        <p:spPr>
          <a:xfrm>
            <a:off x="1628096" y="1890748"/>
            <a:ext cx="68010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ambria" panose="02040503050406030204" pitchFamily="18" charset="0"/>
              </a:rPr>
              <a:t>c) 400 ml + 300 ml =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E57E10-FC04-8DF7-0A74-7DFFE10616CE}"/>
              </a:ext>
            </a:extLst>
          </p:cNvPr>
          <p:cNvSpPr txBox="1"/>
          <p:nvPr/>
        </p:nvSpPr>
        <p:spPr>
          <a:xfrm>
            <a:off x="2318151" y="2942298"/>
            <a:ext cx="53185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ambria" panose="02040503050406030204" pitchFamily="18" charset="0"/>
              </a:rPr>
              <a:t>800 ml : 4              =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A63FE4-4919-F17F-5D8B-40B23DAD4900}"/>
              </a:ext>
            </a:extLst>
          </p:cNvPr>
          <p:cNvSpPr txBox="1"/>
          <p:nvPr/>
        </p:nvSpPr>
        <p:spPr>
          <a:xfrm>
            <a:off x="2290354" y="3993848"/>
            <a:ext cx="5174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ambria" panose="02040503050406030204" pitchFamily="18" charset="0"/>
              </a:rPr>
              <a:t>700 g – 300 ml    =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C427A4-F0AA-5D44-555B-55C5BE918E61}"/>
              </a:ext>
            </a:extLst>
          </p:cNvPr>
          <p:cNvSpPr txBox="1"/>
          <p:nvPr/>
        </p:nvSpPr>
        <p:spPr>
          <a:xfrm>
            <a:off x="2318150" y="5117047"/>
            <a:ext cx="5174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ambria" panose="02040503050406030204" pitchFamily="18" charset="0"/>
              </a:rPr>
              <a:t>200 ml x 4            =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0A79B2-F33B-330E-6D78-2D0D328C3039}"/>
              </a:ext>
            </a:extLst>
          </p:cNvPr>
          <p:cNvSpPr txBox="1"/>
          <p:nvPr/>
        </p:nvSpPr>
        <p:spPr>
          <a:xfrm>
            <a:off x="7636725" y="1914440"/>
            <a:ext cx="2237124" cy="830997"/>
          </a:xfrm>
          <a:prstGeom prst="rect">
            <a:avLst/>
          </a:prstGeom>
          <a:solidFill>
            <a:srgbClr val="FEC97B"/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ambria" panose="02040503050406030204" pitchFamily="18" charset="0"/>
              </a:rPr>
              <a:t>700 ml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1654F0-7B80-D4D1-74B5-2225ED81CDD5}"/>
              </a:ext>
            </a:extLst>
          </p:cNvPr>
          <p:cNvSpPr txBox="1"/>
          <p:nvPr/>
        </p:nvSpPr>
        <p:spPr>
          <a:xfrm>
            <a:off x="7636725" y="3071493"/>
            <a:ext cx="2237124" cy="830997"/>
          </a:xfrm>
          <a:prstGeom prst="rect">
            <a:avLst/>
          </a:prstGeom>
          <a:solidFill>
            <a:srgbClr val="FEC97B"/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ambria" panose="02040503050406030204" pitchFamily="18" charset="0"/>
              </a:rPr>
              <a:t>200 ml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42C4A6-4FB8-2AD3-4E04-E5FA351906E0}"/>
              </a:ext>
            </a:extLst>
          </p:cNvPr>
          <p:cNvSpPr txBox="1"/>
          <p:nvPr/>
        </p:nvSpPr>
        <p:spPr>
          <a:xfrm>
            <a:off x="7636724" y="4158730"/>
            <a:ext cx="2237124" cy="830997"/>
          </a:xfrm>
          <a:prstGeom prst="rect">
            <a:avLst/>
          </a:prstGeom>
          <a:solidFill>
            <a:srgbClr val="FEC97B"/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ambria" panose="02040503050406030204" pitchFamily="18" charset="0"/>
              </a:rPr>
              <a:t>400 ml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8CABCE-5907-314D-9EE2-E77ABB7B8921}"/>
              </a:ext>
            </a:extLst>
          </p:cNvPr>
          <p:cNvSpPr txBox="1"/>
          <p:nvPr/>
        </p:nvSpPr>
        <p:spPr>
          <a:xfrm>
            <a:off x="7636724" y="5117047"/>
            <a:ext cx="2237124" cy="830997"/>
          </a:xfrm>
          <a:prstGeom prst="rect">
            <a:avLst/>
          </a:prstGeom>
          <a:solidFill>
            <a:srgbClr val="FEC97B"/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ambria" panose="02040503050406030204" pitchFamily="18" charset="0"/>
              </a:rPr>
              <a:t>800 ml</a:t>
            </a:r>
          </a:p>
        </p:txBody>
      </p:sp>
    </p:spTree>
    <p:extLst>
      <p:ext uri="{BB962C8B-B14F-4D97-AF65-F5344CB8AC3E}">
        <p14:creationId xmlns:p14="http://schemas.microsoft.com/office/powerpoint/2010/main" val="25609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7CF1C40-2086-C6B5-DDF8-ABDC9EE18020}"/>
              </a:ext>
            </a:extLst>
          </p:cNvPr>
          <p:cNvSpPr/>
          <p:nvPr/>
        </p:nvSpPr>
        <p:spPr>
          <a:xfrm>
            <a:off x="1033843" y="593970"/>
            <a:ext cx="848677" cy="848677"/>
          </a:xfrm>
          <a:prstGeom prst="ellipse">
            <a:avLst/>
          </a:prstGeom>
          <a:solidFill>
            <a:srgbClr val="F49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tx1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3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95B9615-9DD6-5234-F1A0-BBF3E90F0091}"/>
              </a:ext>
            </a:extLst>
          </p:cNvPr>
          <p:cNvSpPr/>
          <p:nvPr/>
        </p:nvSpPr>
        <p:spPr>
          <a:xfrm>
            <a:off x="2057373" y="673383"/>
            <a:ext cx="2221005" cy="689852"/>
          </a:xfrm>
          <a:prstGeom prst="roundRect">
            <a:avLst>
              <a:gd name="adj" fmla="val 20268"/>
            </a:avLst>
          </a:prstGeom>
          <a:solidFill>
            <a:srgbClr val="FEC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a) </a:t>
            </a:r>
            <a:r>
              <a:rPr lang="en-US" sz="5400" dirty="0" err="1">
                <a:solidFill>
                  <a:schemeClr val="tx1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Số</a:t>
            </a:r>
            <a:r>
              <a:rPr lang="en-US" sz="5400" dirty="0">
                <a:solidFill>
                  <a:schemeClr val="tx1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56D049-444A-E476-B675-3C01C93BE3E2}"/>
              </a:ext>
            </a:extLst>
          </p:cNvPr>
          <p:cNvSpPr txBox="1"/>
          <p:nvPr/>
        </p:nvSpPr>
        <p:spPr>
          <a:xfrm>
            <a:off x="1289596" y="1578076"/>
            <a:ext cx="68010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Cambria" panose="02040503050406030204" pitchFamily="18" charset="0"/>
              </a:rPr>
              <a:t>Đồng</a:t>
            </a:r>
            <a:r>
              <a:rPr lang="en-US" sz="4400" b="1" dirty="0"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</a:rPr>
              <a:t>hồ</a:t>
            </a:r>
            <a:r>
              <a:rPr lang="en-US" sz="4400" b="1" dirty="0"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</a:rPr>
              <a:t>chỉ</a:t>
            </a:r>
            <a:r>
              <a:rPr lang="en-US" sz="4400" b="1" dirty="0"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</a:rPr>
              <a:t>mấy</a:t>
            </a:r>
            <a:r>
              <a:rPr lang="en-US" sz="4400" b="1" dirty="0"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</a:rPr>
              <a:t>giờ</a:t>
            </a:r>
            <a:r>
              <a:rPr lang="en-US" sz="4400" b="1" dirty="0">
                <a:latin typeface="Cambria" panose="02040503050406030204" pitchFamily="18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4D6D31-41B5-B29E-6E43-9BE7CC343E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3" t="7572" r="5887" b="7013"/>
          <a:stretch/>
        </p:blipFill>
        <p:spPr>
          <a:xfrm>
            <a:off x="629264" y="2618048"/>
            <a:ext cx="11130117" cy="2661876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C8804B2-8847-0591-2E72-1C553ECC6579}"/>
              </a:ext>
            </a:extLst>
          </p:cNvPr>
          <p:cNvSpPr/>
          <p:nvPr/>
        </p:nvSpPr>
        <p:spPr>
          <a:xfrm>
            <a:off x="4857136" y="4611720"/>
            <a:ext cx="550606" cy="55060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069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4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F66A54D-882C-AF22-8DEE-8DCD3C0F8B2C}"/>
              </a:ext>
            </a:extLst>
          </p:cNvPr>
          <p:cNvGrpSpPr/>
          <p:nvPr/>
        </p:nvGrpSpPr>
        <p:grpSpPr>
          <a:xfrm>
            <a:off x="6096000" y="4611720"/>
            <a:ext cx="740763" cy="589691"/>
            <a:chOff x="5879691" y="5353665"/>
            <a:chExt cx="740763" cy="589691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599385C7-7A58-AECF-8D91-530A1B6937D7}"/>
                </a:ext>
              </a:extLst>
            </p:cNvPr>
            <p:cNvSpPr/>
            <p:nvPr/>
          </p:nvSpPr>
          <p:spPr>
            <a:xfrm>
              <a:off x="5919019" y="5353665"/>
              <a:ext cx="550606" cy="55060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E069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DDB536F-F99D-066D-43F0-8358EB626369}"/>
                </a:ext>
              </a:extLst>
            </p:cNvPr>
            <p:cNvSpPr txBox="1"/>
            <p:nvPr/>
          </p:nvSpPr>
          <p:spPr>
            <a:xfrm>
              <a:off x="5879691" y="5358581"/>
              <a:ext cx="7407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Cambria" panose="02040503050406030204" pitchFamily="18" charset="0"/>
                </a:rPr>
                <a:t>45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9640C9C-7371-EC76-EBA8-43E52CEE61E8}"/>
              </a:ext>
            </a:extLst>
          </p:cNvPr>
          <p:cNvGrpSpPr/>
          <p:nvPr/>
        </p:nvGrpSpPr>
        <p:grpSpPr>
          <a:xfrm>
            <a:off x="10068132" y="4597362"/>
            <a:ext cx="740763" cy="584775"/>
            <a:chOff x="5823940" y="5349138"/>
            <a:chExt cx="740763" cy="584775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40BE2AC7-1370-597D-52BD-C6BB1C5696A8}"/>
                </a:ext>
              </a:extLst>
            </p:cNvPr>
            <p:cNvSpPr/>
            <p:nvPr/>
          </p:nvSpPr>
          <p:spPr>
            <a:xfrm>
              <a:off x="5919019" y="5353665"/>
              <a:ext cx="550606" cy="55060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E069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2476FB2-00FE-3880-F1FC-B9A793C9529E}"/>
                </a:ext>
              </a:extLst>
            </p:cNvPr>
            <p:cNvSpPr txBox="1"/>
            <p:nvPr/>
          </p:nvSpPr>
          <p:spPr>
            <a:xfrm>
              <a:off x="5823940" y="5349138"/>
              <a:ext cx="7407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Cambria" panose="02040503050406030204" pitchFamily="18" charset="0"/>
                </a:rPr>
                <a:t>8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215CACC-71C9-49DB-73E2-BA77E402680D}"/>
              </a:ext>
            </a:extLst>
          </p:cNvPr>
          <p:cNvGrpSpPr/>
          <p:nvPr/>
        </p:nvGrpSpPr>
        <p:grpSpPr>
          <a:xfrm>
            <a:off x="8789940" y="4601889"/>
            <a:ext cx="740763" cy="594606"/>
            <a:chOff x="8789940" y="4601889"/>
            <a:chExt cx="740763" cy="594606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7491A274-8523-D73B-1F4E-1438E27FFB2A}"/>
                </a:ext>
              </a:extLst>
            </p:cNvPr>
            <p:cNvSpPr/>
            <p:nvPr/>
          </p:nvSpPr>
          <p:spPr>
            <a:xfrm>
              <a:off x="8885019" y="4601889"/>
              <a:ext cx="550606" cy="55060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E069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681ACFD-C3FE-851D-ED79-49D454A3B909}"/>
                </a:ext>
              </a:extLst>
            </p:cNvPr>
            <p:cNvSpPr txBox="1"/>
            <p:nvPr/>
          </p:nvSpPr>
          <p:spPr>
            <a:xfrm>
              <a:off x="8789940" y="4611720"/>
              <a:ext cx="7407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Cambria" panose="02040503050406030204" pitchFamily="18" charset="0"/>
                </a:rPr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8737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A4B64AA-DAD1-5C30-957D-C475054F9E18}"/>
              </a:ext>
            </a:extLst>
          </p:cNvPr>
          <p:cNvSpPr/>
          <p:nvPr/>
        </p:nvSpPr>
        <p:spPr>
          <a:xfrm>
            <a:off x="1259984" y="878792"/>
            <a:ext cx="848677" cy="848677"/>
          </a:xfrm>
          <a:prstGeom prst="ellipse">
            <a:avLst/>
          </a:prstGeom>
          <a:solidFill>
            <a:srgbClr val="F49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tx1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3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DA92C88-39B1-33E1-EF62-F6A3DBFA3275}"/>
              </a:ext>
            </a:extLst>
          </p:cNvPr>
          <p:cNvSpPr/>
          <p:nvPr/>
        </p:nvSpPr>
        <p:spPr>
          <a:xfrm>
            <a:off x="2343492" y="642781"/>
            <a:ext cx="8876097" cy="1320697"/>
          </a:xfrm>
          <a:prstGeom prst="roundRect">
            <a:avLst>
              <a:gd name="adj" fmla="val 39963"/>
            </a:avLst>
          </a:prstGeom>
          <a:solidFill>
            <a:srgbClr val="FEC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Nêu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tên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các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tháng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có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31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ngày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và</a:t>
            </a:r>
            <a:endParaRPr lang="en-US" sz="4000" b="1" dirty="0">
              <a:solidFill>
                <a:schemeClr val="tx1"/>
              </a:solidFill>
              <a:latin typeface="Cambria" panose="02040503050406030204" pitchFamily="18" charset="0"/>
              <a:ea typeface="Vogue-ExtraBold" panose="020B0500000000000000" pitchFamily="34" charset="0"/>
              <a:cs typeface="Vogue-ExtraBold" panose="020B0500000000000000" pitchFamily="34" charset="0"/>
            </a:endParaRPr>
          </a:p>
          <a:p>
            <a:pPr algn="ctr"/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các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tháng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có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30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ngày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trong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năm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6C73EC-29FE-80F2-5D17-E32B4088CC63}"/>
              </a:ext>
            </a:extLst>
          </p:cNvPr>
          <p:cNvSpPr txBox="1"/>
          <p:nvPr/>
        </p:nvSpPr>
        <p:spPr>
          <a:xfrm>
            <a:off x="640668" y="2659559"/>
            <a:ext cx="6468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49202"/>
                </a:solidFill>
                <a:latin typeface="Cambria" panose="02040503050406030204" pitchFamily="18" charset="0"/>
              </a:rPr>
              <a:t>Những</a:t>
            </a:r>
            <a:r>
              <a:rPr lang="en-US" sz="4000" b="1" dirty="0">
                <a:solidFill>
                  <a:srgbClr val="F49202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49202"/>
                </a:solidFill>
                <a:latin typeface="Cambria" panose="02040503050406030204" pitchFamily="18" charset="0"/>
              </a:rPr>
              <a:t>tháng</a:t>
            </a:r>
            <a:r>
              <a:rPr lang="en-US" sz="4000" b="1" dirty="0">
                <a:solidFill>
                  <a:srgbClr val="F49202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49202"/>
                </a:solidFill>
                <a:latin typeface="Cambria" panose="02040503050406030204" pitchFamily="18" charset="0"/>
              </a:rPr>
              <a:t>có</a:t>
            </a:r>
            <a:r>
              <a:rPr lang="en-US" sz="4000" b="1" dirty="0">
                <a:solidFill>
                  <a:srgbClr val="F49202"/>
                </a:solidFill>
                <a:latin typeface="Cambria" panose="02040503050406030204" pitchFamily="18" charset="0"/>
              </a:rPr>
              <a:t> 30 </a:t>
            </a:r>
            <a:r>
              <a:rPr lang="en-US" sz="4000" b="1" dirty="0" err="1">
                <a:solidFill>
                  <a:srgbClr val="F49202"/>
                </a:solidFill>
                <a:latin typeface="Cambria" panose="02040503050406030204" pitchFamily="18" charset="0"/>
              </a:rPr>
              <a:t>ngày</a:t>
            </a:r>
            <a:r>
              <a:rPr lang="en-US" sz="4000" b="1" dirty="0">
                <a:solidFill>
                  <a:srgbClr val="F49202"/>
                </a:solidFill>
                <a:latin typeface="Cambria" panose="020405030504060302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900F56-4D22-1C19-7DDF-50CDFC097BE7}"/>
              </a:ext>
            </a:extLst>
          </p:cNvPr>
          <p:cNvSpPr txBox="1"/>
          <p:nvPr/>
        </p:nvSpPr>
        <p:spPr>
          <a:xfrm>
            <a:off x="753739" y="4185606"/>
            <a:ext cx="6468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49202"/>
                </a:solidFill>
                <a:latin typeface="Cambria" panose="02040503050406030204" pitchFamily="18" charset="0"/>
              </a:rPr>
              <a:t>Những</a:t>
            </a:r>
            <a:r>
              <a:rPr lang="en-US" sz="4000" b="1" dirty="0">
                <a:solidFill>
                  <a:srgbClr val="F49202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49202"/>
                </a:solidFill>
                <a:latin typeface="Cambria" panose="02040503050406030204" pitchFamily="18" charset="0"/>
              </a:rPr>
              <a:t>tháng</a:t>
            </a:r>
            <a:r>
              <a:rPr lang="en-US" sz="4000" b="1" dirty="0">
                <a:solidFill>
                  <a:srgbClr val="F49202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49202"/>
                </a:solidFill>
                <a:latin typeface="Cambria" panose="02040503050406030204" pitchFamily="18" charset="0"/>
              </a:rPr>
              <a:t>có</a:t>
            </a:r>
            <a:r>
              <a:rPr lang="en-US" sz="4000" b="1" dirty="0">
                <a:solidFill>
                  <a:srgbClr val="F49202"/>
                </a:solidFill>
                <a:latin typeface="Cambria" panose="02040503050406030204" pitchFamily="18" charset="0"/>
              </a:rPr>
              <a:t> 31 </a:t>
            </a:r>
            <a:r>
              <a:rPr lang="en-US" sz="4000" b="1" dirty="0" err="1">
                <a:solidFill>
                  <a:srgbClr val="F49202"/>
                </a:solidFill>
                <a:latin typeface="Cambria" panose="02040503050406030204" pitchFamily="18" charset="0"/>
              </a:rPr>
              <a:t>ngày</a:t>
            </a:r>
            <a:r>
              <a:rPr lang="en-US" sz="4000" b="1" dirty="0">
                <a:solidFill>
                  <a:srgbClr val="F49202"/>
                </a:solidFill>
                <a:latin typeface="Cambria" panose="02040503050406030204" pitchFamily="18" charset="0"/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08237F-0813-D885-0A78-A496AE7DC5CD}"/>
              </a:ext>
            </a:extLst>
          </p:cNvPr>
          <p:cNvSpPr txBox="1"/>
          <p:nvPr/>
        </p:nvSpPr>
        <p:spPr>
          <a:xfrm>
            <a:off x="1782646" y="3421860"/>
            <a:ext cx="9298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Cambria" panose="02040503050406030204" pitchFamily="18" charset="0"/>
              </a:rPr>
              <a:t>Tháng</a:t>
            </a:r>
            <a:r>
              <a:rPr lang="en-US" sz="4000" b="1" dirty="0">
                <a:latin typeface="Cambria" panose="02040503050406030204" pitchFamily="18" charset="0"/>
              </a:rPr>
              <a:t> 4, </a:t>
            </a:r>
            <a:r>
              <a:rPr lang="en-US" sz="4000" b="1" dirty="0" err="1">
                <a:latin typeface="Cambria" panose="02040503050406030204" pitchFamily="18" charset="0"/>
              </a:rPr>
              <a:t>tháng</a:t>
            </a:r>
            <a:r>
              <a:rPr lang="en-US" sz="4000" b="1" dirty="0">
                <a:latin typeface="Cambria" panose="02040503050406030204" pitchFamily="18" charset="0"/>
              </a:rPr>
              <a:t> 6, </a:t>
            </a:r>
            <a:r>
              <a:rPr lang="en-US" sz="4000" b="1" dirty="0" err="1">
                <a:latin typeface="Cambria" panose="02040503050406030204" pitchFamily="18" charset="0"/>
              </a:rPr>
              <a:t>tháng</a:t>
            </a:r>
            <a:r>
              <a:rPr lang="en-US" sz="4000" b="1" dirty="0">
                <a:latin typeface="Cambria" panose="02040503050406030204" pitchFamily="18" charset="0"/>
              </a:rPr>
              <a:t> 9 </a:t>
            </a:r>
            <a:r>
              <a:rPr lang="en-US" sz="4000" b="1" dirty="0" err="1">
                <a:latin typeface="Cambria" panose="02040503050406030204" pitchFamily="18" charset="0"/>
              </a:rPr>
              <a:t>và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tháng</a:t>
            </a:r>
            <a:r>
              <a:rPr lang="en-US" sz="4000" b="1" dirty="0">
                <a:latin typeface="Cambria" panose="02040503050406030204" pitchFamily="18" charset="0"/>
              </a:rPr>
              <a:t> 11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0A00C4-580E-C813-726C-2CB0E9BAD136}"/>
              </a:ext>
            </a:extLst>
          </p:cNvPr>
          <p:cNvSpPr txBox="1"/>
          <p:nvPr/>
        </p:nvSpPr>
        <p:spPr>
          <a:xfrm>
            <a:off x="1359859" y="4861153"/>
            <a:ext cx="92983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Cambria" panose="02040503050406030204" pitchFamily="18" charset="0"/>
              </a:rPr>
              <a:t>Tháng</a:t>
            </a:r>
            <a:r>
              <a:rPr lang="en-US" sz="4000" b="1" dirty="0">
                <a:latin typeface="Cambria" panose="02040503050406030204" pitchFamily="18" charset="0"/>
              </a:rPr>
              <a:t> 1, </a:t>
            </a:r>
            <a:r>
              <a:rPr lang="en-US" sz="4000" b="1" dirty="0" err="1">
                <a:latin typeface="Cambria" panose="02040503050406030204" pitchFamily="18" charset="0"/>
              </a:rPr>
              <a:t>tháng</a:t>
            </a:r>
            <a:r>
              <a:rPr lang="en-US" sz="4000" b="1" dirty="0">
                <a:latin typeface="Cambria" panose="02040503050406030204" pitchFamily="18" charset="0"/>
              </a:rPr>
              <a:t> 3, </a:t>
            </a:r>
            <a:r>
              <a:rPr lang="en-US" sz="4000" b="1" dirty="0" err="1">
                <a:latin typeface="Cambria" panose="02040503050406030204" pitchFamily="18" charset="0"/>
              </a:rPr>
              <a:t>tháng</a:t>
            </a:r>
            <a:r>
              <a:rPr lang="en-US" sz="4000" b="1" dirty="0">
                <a:latin typeface="Cambria" panose="02040503050406030204" pitchFamily="18" charset="0"/>
              </a:rPr>
              <a:t> 5, </a:t>
            </a:r>
            <a:r>
              <a:rPr lang="en-US" sz="4000" b="1" dirty="0" err="1">
                <a:latin typeface="Cambria" panose="02040503050406030204" pitchFamily="18" charset="0"/>
              </a:rPr>
              <a:t>tháng</a:t>
            </a:r>
            <a:r>
              <a:rPr lang="en-US" sz="4000" b="1" dirty="0">
                <a:latin typeface="Cambria" panose="02040503050406030204" pitchFamily="18" charset="0"/>
              </a:rPr>
              <a:t> 7, </a:t>
            </a:r>
            <a:r>
              <a:rPr lang="en-US" sz="4000" b="1" dirty="0" err="1">
                <a:latin typeface="Cambria" panose="02040503050406030204" pitchFamily="18" charset="0"/>
              </a:rPr>
              <a:t>tháng</a:t>
            </a:r>
            <a:r>
              <a:rPr lang="en-US" sz="4000" b="1" dirty="0">
                <a:latin typeface="Cambria" panose="02040503050406030204" pitchFamily="18" charset="0"/>
              </a:rPr>
              <a:t> 8, </a:t>
            </a:r>
            <a:r>
              <a:rPr lang="en-US" sz="4000" b="1" dirty="0" err="1">
                <a:latin typeface="Cambria" panose="02040503050406030204" pitchFamily="18" charset="0"/>
              </a:rPr>
              <a:t>thàng</a:t>
            </a:r>
            <a:r>
              <a:rPr lang="en-US" sz="4000" b="1" dirty="0">
                <a:latin typeface="Cambria" panose="02040503050406030204" pitchFamily="18" charset="0"/>
              </a:rPr>
              <a:t> 10, </a:t>
            </a:r>
            <a:r>
              <a:rPr lang="en-US" sz="4000" b="1" dirty="0" err="1">
                <a:latin typeface="Cambria" panose="02040503050406030204" pitchFamily="18" charset="0"/>
              </a:rPr>
              <a:t>tháng</a:t>
            </a:r>
            <a:r>
              <a:rPr lang="en-US" sz="4000" b="1" dirty="0">
                <a:latin typeface="Cambria" panose="02040503050406030204" pitchFamily="18" charset="0"/>
              </a:rPr>
              <a:t> 12</a:t>
            </a:r>
          </a:p>
        </p:txBody>
      </p:sp>
    </p:spTree>
    <p:extLst>
      <p:ext uri="{BB962C8B-B14F-4D97-AF65-F5344CB8AC3E}">
        <p14:creationId xmlns:p14="http://schemas.microsoft.com/office/powerpoint/2010/main" val="315544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B0AE908-C311-6620-7F8D-7BF3181068DB}"/>
              </a:ext>
            </a:extLst>
          </p:cNvPr>
          <p:cNvSpPr/>
          <p:nvPr/>
        </p:nvSpPr>
        <p:spPr>
          <a:xfrm>
            <a:off x="1248210" y="777995"/>
            <a:ext cx="848677" cy="848677"/>
          </a:xfrm>
          <a:prstGeom prst="ellipse">
            <a:avLst/>
          </a:prstGeom>
          <a:solidFill>
            <a:srgbClr val="F49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tx1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3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15C7FBE-3D1A-4ABB-6810-2AE538657418}"/>
              </a:ext>
            </a:extLst>
          </p:cNvPr>
          <p:cNvSpPr/>
          <p:nvPr/>
        </p:nvSpPr>
        <p:spPr>
          <a:xfrm>
            <a:off x="2315916" y="698318"/>
            <a:ext cx="6211556" cy="848677"/>
          </a:xfrm>
          <a:prstGeom prst="roundRect">
            <a:avLst>
              <a:gd name="adj" fmla="val 39963"/>
            </a:avLst>
          </a:prstGeom>
          <a:solidFill>
            <a:srgbClr val="FEC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c)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Chọn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câu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trả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lời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đúng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67BD08-80DB-1A86-A7CD-20C66482E039}"/>
              </a:ext>
            </a:extLst>
          </p:cNvPr>
          <p:cNvSpPr txBox="1"/>
          <p:nvPr/>
        </p:nvSpPr>
        <p:spPr>
          <a:xfrm>
            <a:off x="1196106" y="1639413"/>
            <a:ext cx="99963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Cambria" panose="02040503050406030204" pitchFamily="18" charset="0"/>
              </a:rPr>
              <a:t>Nếu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ngày</a:t>
            </a:r>
            <a:r>
              <a:rPr lang="en-US" sz="4000" b="1" dirty="0">
                <a:latin typeface="Cambria" panose="02040503050406030204" pitchFamily="18" charset="0"/>
              </a:rPr>
              <a:t> 28 </a:t>
            </a:r>
            <a:r>
              <a:rPr lang="en-US" sz="4000" b="1" dirty="0" err="1">
                <a:latin typeface="Cambria" panose="02040503050406030204" pitchFamily="18" charset="0"/>
              </a:rPr>
              <a:t>tháng</a:t>
            </a:r>
            <a:r>
              <a:rPr lang="en-US" sz="4000" b="1" dirty="0">
                <a:latin typeface="Cambria" panose="02040503050406030204" pitchFamily="18" charset="0"/>
              </a:rPr>
              <a:t> 5 </a:t>
            </a:r>
            <a:r>
              <a:rPr lang="en-US" sz="4000" b="1" dirty="0" err="1">
                <a:latin typeface="Cambria" panose="02040503050406030204" pitchFamily="18" charset="0"/>
              </a:rPr>
              <a:t>là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Chủ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nhật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thì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ngày</a:t>
            </a:r>
            <a:r>
              <a:rPr lang="en-US" sz="4000" b="1" dirty="0">
                <a:latin typeface="Cambria" panose="02040503050406030204" pitchFamily="18" charset="0"/>
              </a:rPr>
              <a:t> 1 </a:t>
            </a:r>
            <a:r>
              <a:rPr lang="en-US" sz="4000" b="1" dirty="0" err="1">
                <a:latin typeface="Cambria" panose="02040503050406030204" pitchFamily="18" charset="0"/>
              </a:rPr>
              <a:t>tháng</a:t>
            </a:r>
            <a:r>
              <a:rPr lang="en-US" sz="4000" b="1" dirty="0">
                <a:latin typeface="Cambria" panose="02040503050406030204" pitchFamily="18" charset="0"/>
              </a:rPr>
              <a:t> 6 </a:t>
            </a:r>
            <a:r>
              <a:rPr lang="en-US" sz="4000" b="1" dirty="0" err="1">
                <a:latin typeface="Cambria" panose="02040503050406030204" pitchFamily="18" charset="0"/>
              </a:rPr>
              <a:t>cùng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năm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đó</a:t>
            </a:r>
            <a:r>
              <a:rPr lang="en-US" sz="4000" b="1" dirty="0"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</a:rPr>
              <a:t>là</a:t>
            </a:r>
            <a:r>
              <a:rPr lang="en-US" sz="4000" b="1" dirty="0">
                <a:latin typeface="Cambria" panose="02040503050406030204" pitchFamily="18" charset="0"/>
              </a:rPr>
              <a:t>:</a:t>
            </a:r>
          </a:p>
        </p:txBody>
      </p:sp>
      <p:grpSp>
        <p:nvGrpSpPr>
          <p:cNvPr id="6" name="A">
            <a:extLst>
              <a:ext uri="{FF2B5EF4-FFF2-40B4-BE49-F238E27FC236}">
                <a16:creationId xmlns:a16="http://schemas.microsoft.com/office/drawing/2014/main" id="{E357B367-8421-9F7E-E5A3-CAA34F6C1DAA}"/>
              </a:ext>
            </a:extLst>
          </p:cNvPr>
          <p:cNvGrpSpPr/>
          <p:nvPr/>
        </p:nvGrpSpPr>
        <p:grpSpPr>
          <a:xfrm>
            <a:off x="1037694" y="3245870"/>
            <a:ext cx="4384000" cy="1122446"/>
            <a:chOff x="1106373" y="2653723"/>
            <a:chExt cx="4384000" cy="1122446"/>
          </a:xfrm>
        </p:grpSpPr>
        <p:sp>
          <p:nvSpPr>
            <p:cNvPr id="7" name="Hình chữ nhật: Góc Tròn 4">
              <a:extLst>
                <a:ext uri="{FF2B5EF4-FFF2-40B4-BE49-F238E27FC236}">
                  <a16:creationId xmlns:a16="http://schemas.microsoft.com/office/drawing/2014/main" id="{699871C3-340B-7ADC-C61A-BE284A3A2466}"/>
                </a:ext>
              </a:extLst>
            </p:cNvPr>
            <p:cNvSpPr/>
            <p:nvPr/>
          </p:nvSpPr>
          <p:spPr>
            <a:xfrm>
              <a:off x="2165566" y="2715908"/>
              <a:ext cx="3324807" cy="1060261"/>
            </a:xfrm>
            <a:prstGeom prst="roundRect">
              <a:avLst/>
            </a:prstGeom>
            <a:noFill/>
            <a:ln w="19050">
              <a:solidFill>
                <a:srgbClr val="3A93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Thứ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Ba</a:t>
              </a:r>
            </a:p>
          </p:txBody>
        </p:sp>
        <p:pic>
          <p:nvPicPr>
            <p:cNvPr id="8" name="A">
              <a:extLst>
                <a:ext uri="{FF2B5EF4-FFF2-40B4-BE49-F238E27FC236}">
                  <a16:creationId xmlns:a16="http://schemas.microsoft.com/office/drawing/2014/main" id="{D40F7D69-0221-252D-420A-5943752072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663"/>
            <a:stretch/>
          </p:blipFill>
          <p:spPr>
            <a:xfrm>
              <a:off x="1106373" y="2653723"/>
              <a:ext cx="960699" cy="997127"/>
            </a:xfrm>
            <a:prstGeom prst="rect">
              <a:avLst/>
            </a:prstGeom>
          </p:spPr>
        </p:pic>
      </p:grpSp>
      <p:grpSp>
        <p:nvGrpSpPr>
          <p:cNvPr id="9" name="B">
            <a:extLst>
              <a:ext uri="{FF2B5EF4-FFF2-40B4-BE49-F238E27FC236}">
                <a16:creationId xmlns:a16="http://schemas.microsoft.com/office/drawing/2014/main" id="{EAD5533E-A532-8D77-43C8-73B4ECC20D97}"/>
              </a:ext>
            </a:extLst>
          </p:cNvPr>
          <p:cNvGrpSpPr/>
          <p:nvPr/>
        </p:nvGrpSpPr>
        <p:grpSpPr>
          <a:xfrm>
            <a:off x="6580343" y="3245869"/>
            <a:ext cx="4272476" cy="1122447"/>
            <a:chOff x="6575139" y="2616106"/>
            <a:chExt cx="4272476" cy="1122447"/>
          </a:xfrm>
        </p:grpSpPr>
        <p:sp>
          <p:nvSpPr>
            <p:cNvPr id="10" name="Hình chữ nhật: Góc Tròn 5">
              <a:extLst>
                <a:ext uri="{FF2B5EF4-FFF2-40B4-BE49-F238E27FC236}">
                  <a16:creationId xmlns:a16="http://schemas.microsoft.com/office/drawing/2014/main" id="{3F4BEB7C-60B2-1CC6-F07A-7876857EA727}"/>
                </a:ext>
              </a:extLst>
            </p:cNvPr>
            <p:cNvSpPr/>
            <p:nvPr/>
          </p:nvSpPr>
          <p:spPr>
            <a:xfrm>
              <a:off x="7535838" y="2616106"/>
              <a:ext cx="3311777" cy="1122447"/>
            </a:xfrm>
            <a:prstGeom prst="roundRect">
              <a:avLst/>
            </a:prstGeom>
            <a:noFill/>
            <a:ln w="19050">
              <a:solidFill>
                <a:srgbClr val="3A93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Thứ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Tư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pic>
          <p:nvPicPr>
            <p:cNvPr id="11" name="Hình ảnh 10">
              <a:extLst>
                <a:ext uri="{FF2B5EF4-FFF2-40B4-BE49-F238E27FC236}">
                  <a16:creationId xmlns:a16="http://schemas.microsoft.com/office/drawing/2014/main" id="{1038733C-B99D-A064-C2E6-1DC56FD64B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11" t="-2322" r="55152" b="2322"/>
            <a:stretch/>
          </p:blipFill>
          <p:spPr>
            <a:xfrm>
              <a:off x="6575139" y="2653724"/>
              <a:ext cx="960699" cy="997127"/>
            </a:xfrm>
            <a:prstGeom prst="rect">
              <a:avLst/>
            </a:prstGeom>
          </p:spPr>
        </p:pic>
      </p:grpSp>
      <p:grpSp>
        <p:nvGrpSpPr>
          <p:cNvPr id="12" name="C">
            <a:extLst>
              <a:ext uri="{FF2B5EF4-FFF2-40B4-BE49-F238E27FC236}">
                <a16:creationId xmlns:a16="http://schemas.microsoft.com/office/drawing/2014/main" id="{9A851814-92B6-E6E8-0646-45B3214337E4}"/>
              </a:ext>
            </a:extLst>
          </p:cNvPr>
          <p:cNvGrpSpPr/>
          <p:nvPr/>
        </p:nvGrpSpPr>
        <p:grpSpPr>
          <a:xfrm>
            <a:off x="1076518" y="4893451"/>
            <a:ext cx="4345176" cy="997127"/>
            <a:chOff x="1106373" y="4263687"/>
            <a:chExt cx="4345176" cy="997127"/>
          </a:xfrm>
        </p:grpSpPr>
        <p:sp>
          <p:nvSpPr>
            <p:cNvPr id="13" name="Hình chữ nhật: Góc Tròn 6">
              <a:extLst>
                <a:ext uri="{FF2B5EF4-FFF2-40B4-BE49-F238E27FC236}">
                  <a16:creationId xmlns:a16="http://schemas.microsoft.com/office/drawing/2014/main" id="{4B0602B7-5CEF-B09F-6F91-9CC4295C266C}"/>
                </a:ext>
              </a:extLst>
            </p:cNvPr>
            <p:cNvSpPr/>
            <p:nvPr/>
          </p:nvSpPr>
          <p:spPr>
            <a:xfrm>
              <a:off x="2126743" y="4263687"/>
              <a:ext cx="3324806" cy="997127"/>
            </a:xfrm>
            <a:prstGeom prst="roundRect">
              <a:avLst/>
            </a:prstGeom>
            <a:noFill/>
            <a:ln w="19050">
              <a:solidFill>
                <a:srgbClr val="3A93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Thứ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Năm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pic>
          <p:nvPicPr>
            <p:cNvPr id="14" name="Hình ảnh 11">
              <a:extLst>
                <a:ext uri="{FF2B5EF4-FFF2-40B4-BE49-F238E27FC236}">
                  <a16:creationId xmlns:a16="http://schemas.microsoft.com/office/drawing/2014/main" id="{E0894412-08C5-F47A-2414-5BB88B8C22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45" t="1924" r="26318" b="-1924"/>
            <a:stretch/>
          </p:blipFill>
          <p:spPr>
            <a:xfrm>
              <a:off x="1106373" y="4263687"/>
              <a:ext cx="960699" cy="997127"/>
            </a:xfrm>
            <a:prstGeom prst="rect">
              <a:avLst/>
            </a:prstGeom>
          </p:spPr>
        </p:pic>
      </p:grpSp>
      <p:grpSp>
        <p:nvGrpSpPr>
          <p:cNvPr id="15" name="D">
            <a:extLst>
              <a:ext uri="{FF2B5EF4-FFF2-40B4-BE49-F238E27FC236}">
                <a16:creationId xmlns:a16="http://schemas.microsoft.com/office/drawing/2014/main" id="{3225BF03-C7C9-E280-50FF-A8F6FB42EDCC}"/>
              </a:ext>
            </a:extLst>
          </p:cNvPr>
          <p:cNvGrpSpPr/>
          <p:nvPr/>
        </p:nvGrpSpPr>
        <p:grpSpPr>
          <a:xfrm>
            <a:off x="6683403" y="4893451"/>
            <a:ext cx="4169416" cy="997127"/>
            <a:chOff x="6575139" y="4263687"/>
            <a:chExt cx="4169416" cy="997127"/>
          </a:xfrm>
        </p:grpSpPr>
        <p:sp>
          <p:nvSpPr>
            <p:cNvPr id="16" name="60">
              <a:extLst>
                <a:ext uri="{FF2B5EF4-FFF2-40B4-BE49-F238E27FC236}">
                  <a16:creationId xmlns:a16="http://schemas.microsoft.com/office/drawing/2014/main" id="{9EDC2F47-3D00-0301-07EF-0C0F56D5FF6F}"/>
                </a:ext>
              </a:extLst>
            </p:cNvPr>
            <p:cNvSpPr/>
            <p:nvPr/>
          </p:nvSpPr>
          <p:spPr>
            <a:xfrm>
              <a:off x="7535838" y="4263687"/>
              <a:ext cx="3208717" cy="997127"/>
            </a:xfrm>
            <a:prstGeom prst="roundRect">
              <a:avLst/>
            </a:prstGeom>
            <a:noFill/>
            <a:ln w="19050">
              <a:solidFill>
                <a:srgbClr val="3A93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Thứ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Sáu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pic>
          <p:nvPicPr>
            <p:cNvPr id="17" name="Hình ảnh 12">
              <a:extLst>
                <a:ext uri="{FF2B5EF4-FFF2-40B4-BE49-F238E27FC236}">
                  <a16:creationId xmlns:a16="http://schemas.microsoft.com/office/drawing/2014/main" id="{9CA78C6E-2E81-1EE2-81B1-8FAF2E7329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211" r="-1548"/>
            <a:stretch/>
          </p:blipFill>
          <p:spPr>
            <a:xfrm>
              <a:off x="6575139" y="4263687"/>
              <a:ext cx="960699" cy="997127"/>
            </a:xfrm>
            <a:prstGeom prst="rect">
              <a:avLst/>
            </a:prstGeom>
          </p:spPr>
        </p:pic>
      </p:grpSp>
      <p:pic>
        <p:nvPicPr>
          <p:cNvPr id="18" name="Đúng">
            <a:extLst>
              <a:ext uri="{FF2B5EF4-FFF2-40B4-BE49-F238E27FC236}">
                <a16:creationId xmlns:a16="http://schemas.microsoft.com/office/drawing/2014/main" id="{18D3A423-BA45-7AB5-0D33-1CC215D87A4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10"/>
          <a:stretch/>
        </p:blipFill>
        <p:spPr>
          <a:xfrm>
            <a:off x="5004230" y="5000787"/>
            <a:ext cx="896707" cy="890172"/>
          </a:xfrm>
          <a:prstGeom prst="rect">
            <a:avLst/>
          </a:prstGeom>
        </p:spPr>
      </p:pic>
      <p:pic>
        <p:nvPicPr>
          <p:cNvPr id="19" name="Hình ảnh 15">
            <a:extLst>
              <a:ext uri="{FF2B5EF4-FFF2-40B4-BE49-F238E27FC236}">
                <a16:creationId xmlns:a16="http://schemas.microsoft.com/office/drawing/2014/main" id="{E5A5110E-BBE7-42CF-FBF5-1B1D26CEEF6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76" r="-566"/>
          <a:stretch/>
        </p:blipFill>
        <p:spPr>
          <a:xfrm>
            <a:off x="5062286" y="3393099"/>
            <a:ext cx="896707" cy="890172"/>
          </a:xfrm>
          <a:prstGeom prst="rect">
            <a:avLst/>
          </a:prstGeom>
        </p:spPr>
      </p:pic>
      <p:pic>
        <p:nvPicPr>
          <p:cNvPr id="20" name="Hình ảnh 16">
            <a:extLst>
              <a:ext uri="{FF2B5EF4-FFF2-40B4-BE49-F238E27FC236}">
                <a16:creationId xmlns:a16="http://schemas.microsoft.com/office/drawing/2014/main" id="{8FA0A5DF-5F3D-99D5-E673-5D7918666E3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76" r="-566"/>
          <a:stretch/>
        </p:blipFill>
        <p:spPr>
          <a:xfrm>
            <a:off x="10553499" y="3420117"/>
            <a:ext cx="896707" cy="890172"/>
          </a:xfrm>
          <a:prstGeom prst="rect">
            <a:avLst/>
          </a:prstGeom>
        </p:spPr>
      </p:pic>
      <p:pic>
        <p:nvPicPr>
          <p:cNvPr id="21" name="Hình ảnh 17">
            <a:extLst>
              <a:ext uri="{FF2B5EF4-FFF2-40B4-BE49-F238E27FC236}">
                <a16:creationId xmlns:a16="http://schemas.microsoft.com/office/drawing/2014/main" id="{1441E7A9-9D25-7821-C43C-FE9639499BD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76" r="-566"/>
          <a:stretch/>
        </p:blipFill>
        <p:spPr>
          <a:xfrm>
            <a:off x="10493850" y="5084573"/>
            <a:ext cx="896707" cy="890172"/>
          </a:xfrm>
          <a:prstGeom prst="rect">
            <a:avLst/>
          </a:prstGeom>
        </p:spPr>
      </p:pic>
      <p:pic>
        <p:nvPicPr>
          <p:cNvPr id="22" name="Correct sound effect and wrong sound effect">
            <a:hlinkClick r:id="" action="ppaction://media"/>
            <a:extLst>
              <a:ext uri="{FF2B5EF4-FFF2-40B4-BE49-F238E27FC236}">
                <a16:creationId xmlns:a16="http://schemas.microsoft.com/office/drawing/2014/main" id="{E6B597F2-7FF7-6B8B-42DE-153E95ACD50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788" end="6322.06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2054016" y="5721234"/>
            <a:ext cx="487363" cy="487363"/>
          </a:xfrm>
          <a:prstGeom prst="rect">
            <a:avLst/>
          </a:prstGeom>
        </p:spPr>
      </p:pic>
      <p:pic>
        <p:nvPicPr>
          <p:cNvPr id="23" name="Correct sound effect and wrong sound effect">
            <a:hlinkClick r:id="" action="ppaction://media"/>
            <a:extLst>
              <a:ext uri="{FF2B5EF4-FFF2-40B4-BE49-F238E27FC236}">
                <a16:creationId xmlns:a16="http://schemas.microsoft.com/office/drawing/2014/main" id="{408104C2-1617-DEEC-A7C7-24DAF45506D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753" end="4156.06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934331" y="856402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44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939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939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3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939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DC9B79FF-D6D5-3ECF-A59A-767A483FDF85}"/>
              </a:ext>
            </a:extLst>
          </p:cNvPr>
          <p:cNvSpPr/>
          <p:nvPr/>
        </p:nvSpPr>
        <p:spPr>
          <a:xfrm>
            <a:off x="953747" y="703005"/>
            <a:ext cx="848677" cy="848677"/>
          </a:xfrm>
          <a:prstGeom prst="ellipse">
            <a:avLst/>
          </a:prstGeom>
          <a:solidFill>
            <a:srgbClr val="F49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tx1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D7904C-2048-2729-A69C-AA6E07E2AF40}"/>
              </a:ext>
            </a:extLst>
          </p:cNvPr>
          <p:cNvSpPr txBox="1"/>
          <p:nvPr/>
        </p:nvSpPr>
        <p:spPr>
          <a:xfrm>
            <a:off x="1604228" y="703005"/>
            <a:ext cx="101944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mbria" panose="02040503050406030204" pitchFamily="18" charset="0"/>
              </a:rPr>
              <a:t>Mai </a:t>
            </a:r>
            <a:r>
              <a:rPr lang="en-US" sz="3600" b="1" dirty="0" err="1">
                <a:latin typeface="Cambria" panose="02040503050406030204" pitchFamily="18" charset="0"/>
              </a:rPr>
              <a:t>vào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cửa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hàng</a:t>
            </a:r>
            <a:r>
              <a:rPr lang="en-US" sz="3600" b="1" dirty="0">
                <a:latin typeface="Cambria" panose="02040503050406030204" pitchFamily="18" charset="0"/>
              </a:rPr>
              <a:t> 5 </a:t>
            </a:r>
            <a:r>
              <a:rPr lang="en-US" sz="3600" b="1" dirty="0" err="1">
                <a:latin typeface="Cambria" panose="02040503050406030204" pitchFamily="18" charset="0"/>
              </a:rPr>
              <a:t>quyển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vở</a:t>
            </a:r>
            <a:r>
              <a:rPr lang="en-US" sz="3600" b="1" dirty="0">
                <a:latin typeface="Cambria" panose="02040503050406030204" pitchFamily="18" charset="0"/>
              </a:rPr>
              <a:t>, </a:t>
            </a:r>
            <a:r>
              <a:rPr lang="en-US" sz="3600" b="1" dirty="0" err="1">
                <a:latin typeface="Cambria" panose="02040503050406030204" pitchFamily="18" charset="0"/>
              </a:rPr>
              <a:t>mỗi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quyển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giá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</a:p>
          <a:p>
            <a:pPr algn="ctr"/>
            <a:r>
              <a:rPr lang="en-US" sz="3600" b="1" dirty="0">
                <a:latin typeface="Cambria" panose="02040503050406030204" pitchFamily="18" charset="0"/>
              </a:rPr>
              <a:t>7 000 </a:t>
            </a:r>
            <a:r>
              <a:rPr lang="en-US" sz="3600" b="1" dirty="0" err="1">
                <a:latin typeface="Cambria" panose="02040503050406030204" pitchFamily="18" charset="0"/>
              </a:rPr>
              <a:t>đồng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và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mua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một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hộp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bút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chì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màu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giá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</a:p>
          <a:p>
            <a:pPr algn="ctr"/>
            <a:r>
              <a:rPr lang="en-US" sz="3600" b="1" dirty="0">
                <a:latin typeface="Cambria" panose="02040503050406030204" pitchFamily="18" charset="0"/>
              </a:rPr>
              <a:t>60 000 </a:t>
            </a:r>
            <a:r>
              <a:rPr lang="en-US" sz="3600" b="1" dirty="0" err="1">
                <a:latin typeface="Cambria" panose="02040503050406030204" pitchFamily="18" charset="0"/>
              </a:rPr>
              <a:t>đồng</a:t>
            </a:r>
            <a:r>
              <a:rPr lang="en-US" sz="3600" b="1" dirty="0">
                <a:latin typeface="Cambria" panose="02040503050406030204" pitchFamily="18" charset="0"/>
              </a:rPr>
              <a:t>. </a:t>
            </a:r>
            <a:r>
              <a:rPr lang="en-US" sz="3600" b="1" dirty="0" err="1">
                <a:latin typeface="Cambria" panose="02040503050406030204" pitchFamily="18" charset="0"/>
              </a:rPr>
              <a:t>Hỏi</a:t>
            </a:r>
            <a:r>
              <a:rPr lang="en-US" sz="3600" b="1" dirty="0">
                <a:latin typeface="Cambria" panose="02040503050406030204" pitchFamily="18" charset="0"/>
              </a:rPr>
              <a:t> Mai </a:t>
            </a:r>
            <a:r>
              <a:rPr lang="en-US" sz="3600" b="1" dirty="0" err="1">
                <a:latin typeface="Cambria" panose="02040503050406030204" pitchFamily="18" charset="0"/>
              </a:rPr>
              <a:t>đã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mua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hết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tất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cả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là</a:t>
            </a:r>
            <a:r>
              <a:rPr lang="en-US" sz="3600" b="1" dirty="0">
                <a:latin typeface="Cambria" panose="02040503050406030204" pitchFamily="18" charset="0"/>
              </a:rPr>
              <a:t> bao </a:t>
            </a:r>
            <a:r>
              <a:rPr lang="en-US" sz="3600" b="1" dirty="0" err="1">
                <a:latin typeface="Cambria" panose="02040503050406030204" pitchFamily="18" charset="0"/>
              </a:rPr>
              <a:t>nhiêu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tiền</a:t>
            </a:r>
            <a:r>
              <a:rPr lang="en-US" sz="3600" b="1" dirty="0">
                <a:latin typeface="Cambria" panose="02040503050406030204" pitchFamily="18" charset="0"/>
              </a:rPr>
              <a:t>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C5C86E2-291E-B9C0-618C-CD7A6027591D}"/>
              </a:ext>
            </a:extLst>
          </p:cNvPr>
          <p:cNvSpPr/>
          <p:nvPr/>
        </p:nvSpPr>
        <p:spPr>
          <a:xfrm>
            <a:off x="3206188" y="3011329"/>
            <a:ext cx="2305246" cy="848677"/>
          </a:xfrm>
          <a:prstGeom prst="roundRect">
            <a:avLst>
              <a:gd name="adj" fmla="val 50000"/>
            </a:avLst>
          </a:prstGeom>
          <a:solidFill>
            <a:srgbClr val="FEC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Tóm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tắt</a:t>
            </a:r>
            <a:endParaRPr lang="en-US" sz="4000" b="1" dirty="0">
              <a:solidFill>
                <a:schemeClr val="tx1"/>
              </a:solidFill>
              <a:latin typeface="Cambria" panose="02040503050406030204" pitchFamily="18" charset="0"/>
              <a:ea typeface="Vogue-ExtraBold" panose="020B0500000000000000" pitchFamily="34" charset="0"/>
              <a:cs typeface="Vogue-ExtraBol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60C511-B325-8CDD-7829-0F36CD1371B3}"/>
              </a:ext>
            </a:extLst>
          </p:cNvPr>
          <p:cNvSpPr txBox="1"/>
          <p:nvPr/>
        </p:nvSpPr>
        <p:spPr>
          <a:xfrm>
            <a:off x="953747" y="3893295"/>
            <a:ext cx="7325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</a:rPr>
              <a:t>1 </a:t>
            </a:r>
            <a:r>
              <a:rPr lang="en-US" sz="3600" b="1" dirty="0" err="1">
                <a:latin typeface="Cambria" panose="02040503050406030204" pitchFamily="18" charset="0"/>
              </a:rPr>
              <a:t>quyển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vở</a:t>
            </a:r>
            <a:r>
              <a:rPr lang="en-US" sz="3600" b="1" dirty="0">
                <a:latin typeface="Cambria" panose="02040503050406030204" pitchFamily="18" charset="0"/>
              </a:rPr>
              <a:t>:                7 000 </a:t>
            </a:r>
            <a:r>
              <a:rPr lang="en-US" sz="3600" b="1" dirty="0" err="1">
                <a:latin typeface="Cambria" panose="02040503050406030204" pitchFamily="18" charset="0"/>
              </a:rPr>
              <a:t>đồng</a:t>
            </a:r>
            <a:endParaRPr lang="en-US" sz="3600" b="1" dirty="0">
              <a:latin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23426F-2021-F9F4-FEBE-1B85125CEF70}"/>
              </a:ext>
            </a:extLst>
          </p:cNvPr>
          <p:cNvSpPr txBox="1"/>
          <p:nvPr/>
        </p:nvSpPr>
        <p:spPr>
          <a:xfrm>
            <a:off x="986146" y="4585184"/>
            <a:ext cx="6907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</a:rPr>
              <a:t>1 </a:t>
            </a:r>
            <a:r>
              <a:rPr lang="en-US" sz="3600" b="1" dirty="0" err="1">
                <a:latin typeface="Cambria" panose="02040503050406030204" pitchFamily="18" charset="0"/>
              </a:rPr>
              <a:t>hộp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bút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chì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màu</a:t>
            </a:r>
            <a:r>
              <a:rPr lang="en-US" sz="3600" b="1" dirty="0">
                <a:latin typeface="Cambria" panose="02040503050406030204" pitchFamily="18" charset="0"/>
              </a:rPr>
              <a:t>: 60 000 </a:t>
            </a:r>
            <a:r>
              <a:rPr lang="en-US" sz="3600" b="1" dirty="0" err="1">
                <a:latin typeface="Cambria" panose="02040503050406030204" pitchFamily="18" charset="0"/>
              </a:rPr>
              <a:t>đồng</a:t>
            </a:r>
            <a:endParaRPr lang="en-US" sz="3600" b="1" dirty="0">
              <a:latin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DF5A26-661B-F5DC-9C57-B88BAF73F384}"/>
              </a:ext>
            </a:extLst>
          </p:cNvPr>
          <p:cNvSpPr txBox="1"/>
          <p:nvPr/>
        </p:nvSpPr>
        <p:spPr>
          <a:xfrm>
            <a:off x="974284" y="5223693"/>
            <a:ext cx="10194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</a:rPr>
              <a:t>5 </a:t>
            </a:r>
            <a:r>
              <a:rPr lang="en-US" sz="3600" b="1" dirty="0" err="1">
                <a:latin typeface="Cambria" panose="02040503050406030204" pitchFamily="18" charset="0"/>
              </a:rPr>
              <a:t>quyển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vờ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và</a:t>
            </a:r>
            <a:r>
              <a:rPr lang="en-US" sz="3600" b="1" dirty="0">
                <a:latin typeface="Cambria" panose="02040503050406030204" pitchFamily="18" charset="0"/>
              </a:rPr>
              <a:t> 1 </a:t>
            </a:r>
            <a:r>
              <a:rPr lang="en-US" sz="3600" b="1" dirty="0" err="1">
                <a:latin typeface="Cambria" panose="02040503050406030204" pitchFamily="18" charset="0"/>
              </a:rPr>
              <a:t>hộp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bút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chì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màu</a:t>
            </a:r>
            <a:r>
              <a:rPr lang="en-US" sz="3600" b="1" dirty="0">
                <a:latin typeface="Cambria" panose="02040503050406030204" pitchFamily="18" charset="0"/>
              </a:rPr>
              <a:t>: 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</a:rPr>
              <a:t>...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đồng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486719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DD62A643-50F1-4753-CACB-0D5A85A864C1}"/>
              </a:ext>
            </a:extLst>
          </p:cNvPr>
          <p:cNvSpPr/>
          <p:nvPr/>
        </p:nvSpPr>
        <p:spPr>
          <a:xfrm>
            <a:off x="953747" y="703005"/>
            <a:ext cx="848677" cy="848677"/>
          </a:xfrm>
          <a:prstGeom prst="ellipse">
            <a:avLst/>
          </a:prstGeom>
          <a:solidFill>
            <a:srgbClr val="F49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tx1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4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B281632-B2DF-CA39-0ADC-27136686B669}"/>
              </a:ext>
            </a:extLst>
          </p:cNvPr>
          <p:cNvSpPr/>
          <p:nvPr/>
        </p:nvSpPr>
        <p:spPr>
          <a:xfrm>
            <a:off x="5241465" y="848232"/>
            <a:ext cx="2305246" cy="848677"/>
          </a:xfrm>
          <a:prstGeom prst="roundRect">
            <a:avLst>
              <a:gd name="adj" fmla="val 50000"/>
            </a:avLst>
          </a:prstGeom>
          <a:solidFill>
            <a:srgbClr val="FEC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u="sng" dirty="0" err="1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Bài</a:t>
            </a:r>
            <a:r>
              <a:rPr lang="en-US" sz="4000" b="1" u="sng" dirty="0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4000" b="1" u="sng" dirty="0" err="1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giải</a:t>
            </a:r>
            <a:r>
              <a:rPr lang="en-US" sz="4000" b="1" u="sng" dirty="0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D42785-1032-EF9C-6268-D03ACD35E858}"/>
              </a:ext>
            </a:extLst>
          </p:cNvPr>
          <p:cNvSpPr txBox="1"/>
          <p:nvPr/>
        </p:nvSpPr>
        <p:spPr>
          <a:xfrm>
            <a:off x="2320430" y="1789192"/>
            <a:ext cx="8622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</a:rPr>
              <a:t>Mai </a:t>
            </a:r>
            <a:r>
              <a:rPr lang="en-US" sz="3600" b="1" dirty="0" err="1">
                <a:latin typeface="Cambria" panose="02040503050406030204" pitchFamily="18" charset="0"/>
              </a:rPr>
              <a:t>dùng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số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tiền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để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mua</a:t>
            </a:r>
            <a:r>
              <a:rPr lang="en-US" sz="3600" b="1" dirty="0">
                <a:latin typeface="Cambria" panose="02040503050406030204" pitchFamily="18" charset="0"/>
              </a:rPr>
              <a:t> 5 </a:t>
            </a:r>
            <a:r>
              <a:rPr lang="en-US" sz="3600" b="1" dirty="0" err="1">
                <a:latin typeface="Cambria" panose="02040503050406030204" pitchFamily="18" charset="0"/>
              </a:rPr>
              <a:t>quyển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vở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là</a:t>
            </a:r>
            <a:r>
              <a:rPr lang="en-US" sz="3600" b="1" dirty="0">
                <a:latin typeface="Cambria" panose="020405030504060302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061750-E421-7CA4-03F1-0834A8BEF822}"/>
              </a:ext>
            </a:extLst>
          </p:cNvPr>
          <p:cNvSpPr txBox="1"/>
          <p:nvPr/>
        </p:nvSpPr>
        <p:spPr>
          <a:xfrm>
            <a:off x="3723984" y="2527806"/>
            <a:ext cx="5815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</a:rPr>
              <a:t>7 000 x 5 = 35 000 (</a:t>
            </a:r>
            <a:r>
              <a:rPr lang="en-US" sz="3600" b="1" dirty="0" err="1">
                <a:latin typeface="Cambria" panose="02040503050406030204" pitchFamily="18" charset="0"/>
              </a:rPr>
              <a:t>đồng</a:t>
            </a:r>
            <a:r>
              <a:rPr lang="en-US" sz="3600" b="1" dirty="0"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28A90E-18F7-49AA-99F0-637130EAE902}"/>
              </a:ext>
            </a:extLst>
          </p:cNvPr>
          <p:cNvSpPr txBox="1"/>
          <p:nvPr/>
        </p:nvSpPr>
        <p:spPr>
          <a:xfrm>
            <a:off x="3175818" y="3174137"/>
            <a:ext cx="7767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</a:rPr>
              <a:t>Mai </a:t>
            </a:r>
            <a:r>
              <a:rPr lang="en-US" sz="3600" b="1" dirty="0" err="1">
                <a:latin typeface="Cambria" panose="02040503050406030204" pitchFamily="18" charset="0"/>
              </a:rPr>
              <a:t>đã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mua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hết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tất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cả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số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tiền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là</a:t>
            </a:r>
            <a:r>
              <a:rPr lang="en-US" sz="3600" b="1" dirty="0">
                <a:latin typeface="Cambria" panose="02040503050406030204" pitchFamily="18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6894B2-80AB-05B6-BA96-90DAD8BD4E79}"/>
              </a:ext>
            </a:extLst>
          </p:cNvPr>
          <p:cNvSpPr txBox="1"/>
          <p:nvPr/>
        </p:nvSpPr>
        <p:spPr>
          <a:xfrm>
            <a:off x="2850134" y="3912751"/>
            <a:ext cx="7563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</a:rPr>
              <a:t>35 000 + 60 000 = 95 000 (</a:t>
            </a:r>
            <a:r>
              <a:rPr lang="en-US" sz="3600" b="1" dirty="0" err="1">
                <a:latin typeface="Cambria" panose="02040503050406030204" pitchFamily="18" charset="0"/>
              </a:rPr>
              <a:t>đồng</a:t>
            </a:r>
            <a:r>
              <a:rPr lang="en-US" sz="3600" b="1" dirty="0"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5F18E6-FCA6-D76E-C24A-3B089DC4C318}"/>
              </a:ext>
            </a:extLst>
          </p:cNvPr>
          <p:cNvSpPr txBox="1"/>
          <p:nvPr/>
        </p:nvSpPr>
        <p:spPr>
          <a:xfrm>
            <a:off x="5057476" y="4792739"/>
            <a:ext cx="4715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>
                <a:latin typeface="Cambria" panose="02040503050406030204" pitchFamily="18" charset="0"/>
              </a:rPr>
              <a:t>Đáp</a:t>
            </a:r>
            <a:r>
              <a:rPr lang="en-US" sz="3600" b="1" u="sng" dirty="0">
                <a:latin typeface="Cambria" panose="02040503050406030204" pitchFamily="18" charset="0"/>
              </a:rPr>
              <a:t> </a:t>
            </a:r>
            <a:r>
              <a:rPr lang="en-US" sz="3600" b="1" u="sng" dirty="0" err="1">
                <a:latin typeface="Cambria" panose="02040503050406030204" pitchFamily="18" charset="0"/>
              </a:rPr>
              <a:t>số</a:t>
            </a:r>
            <a:r>
              <a:rPr lang="en-US" sz="3600" b="1" dirty="0">
                <a:latin typeface="Cambria" panose="02040503050406030204" pitchFamily="18" charset="0"/>
              </a:rPr>
              <a:t>: 95 000 </a:t>
            </a:r>
            <a:r>
              <a:rPr lang="en-US" sz="3600" b="1" dirty="0" err="1">
                <a:latin typeface="Cambria" panose="02040503050406030204" pitchFamily="18" charset="0"/>
              </a:rPr>
              <a:t>đồng</a:t>
            </a:r>
            <a:endParaRPr lang="en-US" sz="36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97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>
            <a:extLst>
              <a:ext uri="{FF2B5EF4-FFF2-40B4-BE49-F238E27FC236}">
                <a16:creationId xmlns:a16="http://schemas.microsoft.com/office/drawing/2014/main" id="{897EE7EB-5179-FF70-2C4B-BF3817767D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3164" y="2032000"/>
            <a:ext cx="5213876" cy="5213876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CF05C23-BE34-B6A8-C80D-093D86A617CB}"/>
              </a:ext>
            </a:extLst>
          </p:cNvPr>
          <p:cNvSpPr/>
          <p:nvPr/>
        </p:nvSpPr>
        <p:spPr>
          <a:xfrm>
            <a:off x="1807917" y="3074175"/>
            <a:ext cx="4887524" cy="848677"/>
          </a:xfrm>
          <a:prstGeom prst="roundRect">
            <a:avLst>
              <a:gd name="adj" fmla="val 39963"/>
            </a:avLst>
          </a:prstGeom>
          <a:solidFill>
            <a:srgbClr val="FEC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Hoàn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thành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bài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tập</a:t>
            </a:r>
            <a:endParaRPr lang="en-US" sz="4000" b="1" dirty="0">
              <a:solidFill>
                <a:schemeClr val="tx1"/>
              </a:solidFill>
              <a:latin typeface="Cambria" panose="02040503050406030204" pitchFamily="18" charset="0"/>
              <a:ea typeface="Vogue-ExtraBold" panose="020B0500000000000000" pitchFamily="34" charset="0"/>
              <a:cs typeface="Vogue-ExtraBold" panose="020B0500000000000000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71EA821-1D49-571B-9133-F2757FE2E7F3}"/>
              </a:ext>
            </a:extLst>
          </p:cNvPr>
          <p:cNvSpPr/>
          <p:nvPr/>
        </p:nvSpPr>
        <p:spPr>
          <a:xfrm>
            <a:off x="1149019" y="4076801"/>
            <a:ext cx="4887524" cy="848677"/>
          </a:xfrm>
          <a:prstGeom prst="roundRect">
            <a:avLst>
              <a:gd name="adj" fmla="val 39963"/>
            </a:avLst>
          </a:prstGeom>
          <a:solidFill>
            <a:srgbClr val="FEC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Chuẩn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bị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bài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mới</a:t>
            </a:r>
            <a:endParaRPr lang="en-US" sz="4000" b="1" dirty="0">
              <a:solidFill>
                <a:schemeClr val="tx1"/>
              </a:solidFill>
              <a:latin typeface="Cambria" panose="02040503050406030204" pitchFamily="18" charset="0"/>
              <a:ea typeface="Vogue-ExtraBold" panose="020B0500000000000000" pitchFamily="34" charset="0"/>
              <a:cs typeface="Vogue-ExtraBold" panose="020B0500000000000000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398436-7E1B-FC08-A60C-37FB91AD2C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2106" y="1117520"/>
            <a:ext cx="4657748" cy="182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02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2AA0D29F-1DDB-6345-BA30-FA9238960DE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4406" y="3871914"/>
            <a:ext cx="3058111" cy="304471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8FBCA29A-F946-C341-B3E9-B0122515A2C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797" y="1344651"/>
            <a:ext cx="3058111" cy="11475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6D2BA15-DA4C-5126-B69F-33BA98727A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8015" y="1264732"/>
            <a:ext cx="7955970" cy="432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76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88FC02-C23E-007D-E2AD-A84015E5E835}"/>
              </a:ext>
            </a:extLst>
          </p:cNvPr>
          <p:cNvSpPr txBox="1"/>
          <p:nvPr/>
        </p:nvSpPr>
        <p:spPr>
          <a:xfrm>
            <a:off x="1368555" y="1818774"/>
            <a:ext cx="987856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 dirty="0">
                <a:latin typeface="Cambria" panose="02040503050406030204" pitchFamily="18" charset="0"/>
              </a:rPr>
              <a:t>- Củng cố về đo lường (đơn vị đo độ dài (mm), đo khối lượng (g), đo dung tích (ml), tháng, năm, đọc giờ đồng hồ đến từng phút; thực hiện phép tính với số đo độ dài, khối lượng, dung tích, thời gian, tiền Việt Nam,...</a:t>
            </a:r>
          </a:p>
          <a:p>
            <a:pPr algn="just"/>
            <a:r>
              <a:rPr lang="vi-VN" sz="3600" b="1" dirty="0">
                <a:latin typeface="Cambria" panose="02040503050406030204" pitchFamily="18" charset="0"/>
              </a:rPr>
              <a:t>- Vận dụng vào giải các bài tập, giải bài toán thực tế liên quan đến các nội dung trên.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A2679D1-A5E9-0EDA-4424-563EABEE4FAB}"/>
              </a:ext>
            </a:extLst>
          </p:cNvPr>
          <p:cNvGrpSpPr/>
          <p:nvPr/>
        </p:nvGrpSpPr>
        <p:grpSpPr>
          <a:xfrm>
            <a:off x="3921760" y="1046698"/>
            <a:ext cx="4348480" cy="646331"/>
            <a:chOff x="3608678" y="4530462"/>
            <a:chExt cx="4348480" cy="646331"/>
          </a:xfrm>
        </p:grpSpPr>
        <p:sp>
          <p:nvSpPr>
            <p:cNvPr id="4" name="圆角矩形 9">
              <a:extLst>
                <a:ext uri="{FF2B5EF4-FFF2-40B4-BE49-F238E27FC236}">
                  <a16:creationId xmlns:a16="http://schemas.microsoft.com/office/drawing/2014/main" id="{47AB77E4-94CF-E76E-6571-8E1E5C60A2D0}"/>
                </a:ext>
              </a:extLst>
            </p:cNvPr>
            <p:cNvSpPr/>
            <p:nvPr/>
          </p:nvSpPr>
          <p:spPr>
            <a:xfrm>
              <a:off x="3608678" y="4552672"/>
              <a:ext cx="4348480" cy="624121"/>
            </a:xfrm>
            <a:prstGeom prst="roundRect">
              <a:avLst>
                <a:gd name="adj" fmla="val 50000"/>
              </a:avLst>
            </a:prstGeom>
            <a:solidFill>
              <a:srgbClr val="3186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 Normal"/>
                <a:cs typeface="+mn-cs"/>
              </a:endParaRPr>
            </a:p>
          </p:txBody>
        </p:sp>
        <p:sp>
          <p:nvSpPr>
            <p:cNvPr id="5" name="文本框 2">
              <a:extLst>
                <a:ext uri="{FF2B5EF4-FFF2-40B4-BE49-F238E27FC236}">
                  <a16:creationId xmlns:a16="http://schemas.microsoft.com/office/drawing/2014/main" id="{250803A4-BA6F-035E-34A7-5447C1D22A76}"/>
                </a:ext>
              </a:extLst>
            </p:cNvPr>
            <p:cNvSpPr txBox="1"/>
            <p:nvPr/>
          </p:nvSpPr>
          <p:spPr>
            <a:xfrm>
              <a:off x="3765075" y="4530462"/>
              <a:ext cx="40302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3600" b="1" i="0" u="none" strike="noStrike" kern="1200" cap="none" spc="30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Yêu</a:t>
              </a:r>
              <a:r>
                <a:rPr kumimoji="1" lang="en-US" altLang="zh-CN" sz="3600" b="1" i="0" u="none" strike="noStrike" kern="1200" cap="none" spc="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kumimoji="1" lang="en-US" altLang="zh-CN" sz="3600" b="1" i="0" u="none" strike="noStrike" kern="1200" cap="none" spc="30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cầu</a:t>
              </a:r>
              <a:r>
                <a:rPr kumimoji="1" lang="en-US" altLang="zh-CN" sz="3600" b="1" i="0" u="none" strike="noStrike" kern="1200" cap="none" spc="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kumimoji="1" lang="en-US" altLang="zh-CN" sz="3600" b="1" i="0" u="none" strike="noStrike" kern="1200" cap="none" spc="30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cần</a:t>
              </a:r>
              <a:r>
                <a:rPr kumimoji="1" lang="en-US" altLang="zh-CN" sz="3600" b="1" i="0" u="none" strike="noStrike" kern="1200" cap="none" spc="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kumimoji="1" lang="en-US" altLang="zh-CN" sz="3600" b="1" i="0" u="none" strike="noStrike" kern="1200" cap="none" spc="30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đạt</a:t>
              </a:r>
              <a:endParaRPr kumimoji="1" lang="zh-CN" altLang="en-US" sz="36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>
            <a:extLst>
              <a:ext uri="{FF2B5EF4-FFF2-40B4-BE49-F238E27FC236}">
                <a16:creationId xmlns:a16="http://schemas.microsoft.com/office/drawing/2014/main" id="{897EE7EB-5179-FF70-2C4B-BF3817767D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9922" y="778758"/>
            <a:ext cx="6467118" cy="64671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AA56EAB-E5F4-AA61-EBDD-0143CAB8D4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3526" y="1009677"/>
            <a:ext cx="4657748" cy="5224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078FC82-C09F-F70F-0035-215BE9D8226C}"/>
              </a:ext>
            </a:extLst>
          </p:cNvPr>
          <p:cNvSpPr/>
          <p:nvPr/>
        </p:nvSpPr>
        <p:spPr>
          <a:xfrm>
            <a:off x="1767276" y="889775"/>
            <a:ext cx="8819443" cy="1396225"/>
          </a:xfrm>
          <a:prstGeom prst="roundRect">
            <a:avLst>
              <a:gd name="adj" fmla="val 39963"/>
            </a:avLst>
          </a:prstGeom>
          <a:solidFill>
            <a:srgbClr val="FEC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Các</a:t>
            </a:r>
            <a:r>
              <a:rPr lang="en-US" sz="4400" b="1" dirty="0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em</a:t>
            </a:r>
            <a:r>
              <a:rPr lang="en-US" sz="4400" b="1" dirty="0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đã</a:t>
            </a:r>
            <a:r>
              <a:rPr lang="en-US" sz="4400" b="1" dirty="0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được</a:t>
            </a:r>
            <a:r>
              <a:rPr lang="en-US" sz="4400" b="1" dirty="0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học</a:t>
            </a:r>
            <a:r>
              <a:rPr lang="en-US" sz="4400" b="1" dirty="0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các</a:t>
            </a:r>
            <a:r>
              <a:rPr lang="en-US" sz="4400" b="1" dirty="0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đơn</a:t>
            </a:r>
            <a:r>
              <a:rPr lang="en-US" sz="4400" b="1" dirty="0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vị</a:t>
            </a:r>
            <a:r>
              <a:rPr lang="en-US" sz="4400" b="1" dirty="0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đo</a:t>
            </a:r>
            <a:r>
              <a:rPr lang="en-US" sz="4400" b="1" dirty="0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lường</a:t>
            </a:r>
            <a:r>
              <a:rPr lang="en-US" sz="4400" b="1" dirty="0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nào</a:t>
            </a:r>
            <a:r>
              <a:rPr lang="en-US" sz="4400" b="1" dirty="0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?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0CD3823-A075-B93B-9181-32A00CE8B1C1}"/>
              </a:ext>
            </a:extLst>
          </p:cNvPr>
          <p:cNvSpPr/>
          <p:nvPr/>
        </p:nvSpPr>
        <p:spPr>
          <a:xfrm>
            <a:off x="670560" y="2735681"/>
            <a:ext cx="5059116" cy="848677"/>
          </a:xfrm>
          <a:prstGeom prst="roundRect">
            <a:avLst>
              <a:gd name="adj" fmla="val 39963"/>
            </a:avLst>
          </a:prstGeom>
          <a:solidFill>
            <a:srgbClr val="CAEB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Đơn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vị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đo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độ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dài</a:t>
            </a:r>
            <a:endParaRPr lang="en-US" sz="4000" b="1" dirty="0">
              <a:solidFill>
                <a:schemeClr val="tx1"/>
              </a:solidFill>
              <a:latin typeface="Cambria" panose="02040503050406030204" pitchFamily="18" charset="0"/>
              <a:ea typeface="Vogue-ExtraBold" panose="020B0500000000000000" pitchFamily="34" charset="0"/>
              <a:cs typeface="Vogue-ExtraBold" panose="020B0500000000000000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A620D2F-2B41-A9F6-6B31-EEB4ED0569EC}"/>
              </a:ext>
            </a:extLst>
          </p:cNvPr>
          <p:cNvSpPr/>
          <p:nvPr/>
        </p:nvSpPr>
        <p:spPr>
          <a:xfrm>
            <a:off x="6096000" y="2735680"/>
            <a:ext cx="5425440" cy="848677"/>
          </a:xfrm>
          <a:prstGeom prst="roundRect">
            <a:avLst>
              <a:gd name="adj" fmla="val 39963"/>
            </a:avLst>
          </a:prstGeom>
          <a:solidFill>
            <a:srgbClr val="CAEB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Đơn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vị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đo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khối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lượng</a:t>
            </a:r>
            <a:endParaRPr lang="en-US" sz="4000" b="1" dirty="0">
              <a:solidFill>
                <a:schemeClr val="tx1"/>
              </a:solidFill>
              <a:latin typeface="Cambria" panose="02040503050406030204" pitchFamily="18" charset="0"/>
              <a:ea typeface="Vogue-ExtraBold" panose="020B0500000000000000" pitchFamily="34" charset="0"/>
              <a:cs typeface="Vogue-ExtraBold" panose="020B0500000000000000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10CB09C-9ACA-1F98-3629-7531DE18F26D}"/>
              </a:ext>
            </a:extLst>
          </p:cNvPr>
          <p:cNvSpPr/>
          <p:nvPr/>
        </p:nvSpPr>
        <p:spPr>
          <a:xfrm>
            <a:off x="599440" y="4034038"/>
            <a:ext cx="5130236" cy="848677"/>
          </a:xfrm>
          <a:prstGeom prst="roundRect">
            <a:avLst>
              <a:gd name="adj" fmla="val 39963"/>
            </a:avLst>
          </a:prstGeom>
          <a:solidFill>
            <a:srgbClr val="CAEB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Đơn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vị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đo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dung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tích</a:t>
            </a:r>
            <a:endParaRPr lang="en-US" sz="4000" b="1" dirty="0">
              <a:solidFill>
                <a:schemeClr val="tx1"/>
              </a:solidFill>
              <a:latin typeface="Cambria" panose="02040503050406030204" pitchFamily="18" charset="0"/>
              <a:ea typeface="Vogue-ExtraBold" panose="020B0500000000000000" pitchFamily="34" charset="0"/>
              <a:cs typeface="Vogue-ExtraBold" panose="020B0500000000000000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FC31377-1DBB-A458-6677-33366114D311}"/>
              </a:ext>
            </a:extLst>
          </p:cNvPr>
          <p:cNvSpPr/>
          <p:nvPr/>
        </p:nvSpPr>
        <p:spPr>
          <a:xfrm>
            <a:off x="6096000" y="4034037"/>
            <a:ext cx="5425440" cy="848677"/>
          </a:xfrm>
          <a:prstGeom prst="roundRect">
            <a:avLst>
              <a:gd name="adj" fmla="val 39963"/>
            </a:avLst>
          </a:prstGeom>
          <a:solidFill>
            <a:srgbClr val="CAEB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Đơn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vị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đo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thời</a:t>
            </a:r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rPr>
              <a:t>gian</a:t>
            </a:r>
            <a:endParaRPr lang="en-US" sz="4000" b="1" dirty="0">
              <a:solidFill>
                <a:schemeClr val="tx1"/>
              </a:solidFill>
              <a:latin typeface="Cambria" panose="02040503050406030204" pitchFamily="18" charset="0"/>
              <a:ea typeface="Vogue-ExtraBold" panose="020B0500000000000000" pitchFamily="34" charset="0"/>
              <a:cs typeface="Vogue-ExtraBol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>
            <a:extLst>
              <a:ext uri="{FF2B5EF4-FFF2-40B4-BE49-F238E27FC236}">
                <a16:creationId xmlns:a16="http://schemas.microsoft.com/office/drawing/2014/main" id="{897EE7EB-5179-FF70-2C4B-BF3817767D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9922" y="778758"/>
            <a:ext cx="6467118" cy="64671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9AD7F4-458B-51D2-CB7A-DA786122C2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6059" y="976448"/>
            <a:ext cx="4669941" cy="510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35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9AB64E-D92E-BA4A-B5A5-F2B63FC2B3ED}"/>
              </a:ext>
            </a:extLst>
          </p:cNvPr>
          <p:cNvSpPr txBox="1"/>
          <p:nvPr/>
        </p:nvSpPr>
        <p:spPr>
          <a:xfrm>
            <a:off x="830075" y="1467019"/>
            <a:ext cx="50587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ambria" panose="02040503050406030204" pitchFamily="18" charset="0"/>
              </a:rPr>
              <a:t>a) 1 cm = </a:t>
            </a:r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</a:rPr>
              <a:t>10</a:t>
            </a:r>
            <a:r>
              <a:rPr lang="en-US" sz="4800" b="1" dirty="0">
                <a:latin typeface="Cambria" panose="02040503050406030204" pitchFamily="18" charset="0"/>
              </a:rPr>
              <a:t> mm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A7AAD5A-4C7D-4938-86AD-CB04C424356C}"/>
              </a:ext>
            </a:extLst>
          </p:cNvPr>
          <p:cNvSpPr/>
          <p:nvPr/>
        </p:nvSpPr>
        <p:spPr>
          <a:xfrm>
            <a:off x="1065212" y="453413"/>
            <a:ext cx="848677" cy="848677"/>
          </a:xfrm>
          <a:prstGeom prst="ellipse">
            <a:avLst/>
          </a:prstGeom>
          <a:solidFill>
            <a:srgbClr val="F49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tx1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1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87D9327-20B6-6FE1-27C5-EF734707631A}"/>
              </a:ext>
            </a:extLst>
          </p:cNvPr>
          <p:cNvSpPr/>
          <p:nvPr/>
        </p:nvSpPr>
        <p:spPr>
          <a:xfrm>
            <a:off x="2049413" y="587986"/>
            <a:ext cx="1897247" cy="689852"/>
          </a:xfrm>
          <a:prstGeom prst="roundRect">
            <a:avLst>
              <a:gd name="adj" fmla="val 20268"/>
            </a:avLst>
          </a:prstGeom>
          <a:solidFill>
            <a:srgbClr val="FEC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Số</a:t>
            </a:r>
            <a:r>
              <a:rPr lang="en-US" sz="5400" dirty="0">
                <a:solidFill>
                  <a:schemeClr val="tx1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76AEB9-BDDC-B68D-1A4D-A22F296F35B9}"/>
              </a:ext>
            </a:extLst>
          </p:cNvPr>
          <p:cNvSpPr txBox="1"/>
          <p:nvPr/>
        </p:nvSpPr>
        <p:spPr>
          <a:xfrm>
            <a:off x="1489551" y="2298016"/>
            <a:ext cx="72588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ambria" panose="02040503050406030204" pitchFamily="18" charset="0"/>
              </a:rPr>
              <a:t>1 dm = </a:t>
            </a:r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</a:rPr>
              <a:t>10</a:t>
            </a:r>
            <a:r>
              <a:rPr lang="en-US" sz="4800" b="1" dirty="0">
                <a:latin typeface="Cambria" panose="02040503050406030204" pitchFamily="18" charset="0"/>
              </a:rPr>
              <a:t> cm = </a:t>
            </a:r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</a:rPr>
              <a:t>100</a:t>
            </a:r>
            <a:r>
              <a:rPr lang="en-US" sz="4800" b="1" dirty="0">
                <a:latin typeface="Cambria" panose="02040503050406030204" pitchFamily="18" charset="0"/>
              </a:rPr>
              <a:t> mm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8E83AD-1C8E-374F-4493-92837C2C1E96}"/>
              </a:ext>
            </a:extLst>
          </p:cNvPr>
          <p:cNvSpPr txBox="1"/>
          <p:nvPr/>
        </p:nvSpPr>
        <p:spPr>
          <a:xfrm>
            <a:off x="1422575" y="3094752"/>
            <a:ext cx="102514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ambria" panose="02040503050406030204" pitchFamily="18" charset="0"/>
              </a:rPr>
              <a:t>1    m = </a:t>
            </a:r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</a:rPr>
              <a:t>10</a:t>
            </a:r>
            <a:r>
              <a:rPr lang="en-US" sz="4800" b="1" dirty="0">
                <a:latin typeface="Cambria" panose="02040503050406030204" pitchFamily="18" charset="0"/>
              </a:rPr>
              <a:t> dm = </a:t>
            </a:r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</a:rPr>
              <a:t>100 </a:t>
            </a:r>
            <a:r>
              <a:rPr lang="en-US" sz="4800" b="1" dirty="0">
                <a:latin typeface="Cambria" panose="02040503050406030204" pitchFamily="18" charset="0"/>
              </a:rPr>
              <a:t>cm = </a:t>
            </a:r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</a:rPr>
              <a:t>1000</a:t>
            </a:r>
            <a:r>
              <a:rPr lang="en-US" sz="4800" b="1" dirty="0">
                <a:latin typeface="Cambria" panose="02040503050406030204" pitchFamily="18" charset="0"/>
              </a:rPr>
              <a:t> mm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B41E04E-2C85-F2E6-264D-49439D6A3F24}"/>
              </a:ext>
            </a:extLst>
          </p:cNvPr>
          <p:cNvSpPr txBox="1"/>
          <p:nvPr/>
        </p:nvSpPr>
        <p:spPr>
          <a:xfrm>
            <a:off x="660431" y="3730452"/>
            <a:ext cx="50587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ambria" panose="02040503050406030204" pitchFamily="18" charset="0"/>
              </a:rPr>
              <a:t>     2 cm = </a:t>
            </a:r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</a:rPr>
              <a:t>20</a:t>
            </a:r>
            <a:r>
              <a:rPr lang="en-US" sz="4800" b="1" dirty="0">
                <a:latin typeface="Cambria" panose="02040503050406030204" pitchFamily="18" charset="0"/>
              </a:rPr>
              <a:t> mm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18479F4-C594-097F-9978-97729B19710A}"/>
              </a:ext>
            </a:extLst>
          </p:cNvPr>
          <p:cNvSpPr txBox="1"/>
          <p:nvPr/>
        </p:nvSpPr>
        <p:spPr>
          <a:xfrm>
            <a:off x="1319907" y="4561449"/>
            <a:ext cx="72588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ambria" panose="02040503050406030204" pitchFamily="18" charset="0"/>
              </a:rPr>
              <a:t>3 dm = </a:t>
            </a:r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</a:rPr>
              <a:t>30</a:t>
            </a:r>
            <a:r>
              <a:rPr lang="en-US" sz="4800" b="1" dirty="0">
                <a:latin typeface="Cambria" panose="02040503050406030204" pitchFamily="18" charset="0"/>
              </a:rPr>
              <a:t> cm = </a:t>
            </a:r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</a:rPr>
              <a:t>300</a:t>
            </a:r>
            <a:r>
              <a:rPr lang="en-US" sz="4800" b="1" dirty="0">
                <a:latin typeface="Cambria" panose="02040503050406030204" pitchFamily="18" charset="0"/>
              </a:rPr>
              <a:t> mm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D871369-CFE9-6CBD-FA02-6B136DF67BE7}"/>
              </a:ext>
            </a:extLst>
          </p:cNvPr>
          <p:cNvSpPr txBox="1"/>
          <p:nvPr/>
        </p:nvSpPr>
        <p:spPr>
          <a:xfrm>
            <a:off x="1252931" y="5358185"/>
            <a:ext cx="102514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ambria" panose="02040503050406030204" pitchFamily="18" charset="0"/>
              </a:rPr>
              <a:t>4    m = </a:t>
            </a:r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</a:rPr>
              <a:t>40</a:t>
            </a:r>
            <a:r>
              <a:rPr lang="en-US" sz="4800" b="1" dirty="0">
                <a:latin typeface="Cambria" panose="02040503050406030204" pitchFamily="18" charset="0"/>
              </a:rPr>
              <a:t> dm = </a:t>
            </a:r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</a:rPr>
              <a:t>400 </a:t>
            </a:r>
            <a:r>
              <a:rPr lang="en-US" sz="4800" b="1" dirty="0">
                <a:latin typeface="Cambria" panose="02040503050406030204" pitchFamily="18" charset="0"/>
              </a:rPr>
              <a:t>cm = </a:t>
            </a:r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</a:rPr>
              <a:t>4000</a:t>
            </a:r>
            <a:r>
              <a:rPr lang="en-US" sz="4800" b="1" dirty="0">
                <a:latin typeface="Cambria" panose="02040503050406030204" pitchFamily="18" charset="0"/>
              </a:rPr>
              <a:t> mm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2504B50-C132-2696-E3CB-C1F038854A0A}"/>
              </a:ext>
            </a:extLst>
          </p:cNvPr>
          <p:cNvGrpSpPr/>
          <p:nvPr/>
        </p:nvGrpSpPr>
        <p:grpSpPr>
          <a:xfrm>
            <a:off x="3380594" y="3858919"/>
            <a:ext cx="729010" cy="717446"/>
            <a:chOff x="1677971" y="5532161"/>
            <a:chExt cx="924787" cy="887493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0F024C46-1841-CEEF-AECD-2D08CABF7A8F}"/>
                </a:ext>
              </a:extLst>
            </p:cNvPr>
            <p:cNvSpPr/>
            <p:nvPr/>
          </p:nvSpPr>
          <p:spPr>
            <a:xfrm>
              <a:off x="1677971" y="5532161"/>
              <a:ext cx="924787" cy="88749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4AAD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0B5E4FC3-E0EA-C352-8B4E-29E29CF97F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84" r="35928" b="48030"/>
            <a:stretch/>
          </p:blipFill>
          <p:spPr>
            <a:xfrm rot="21134343">
              <a:off x="1790467" y="5613454"/>
              <a:ext cx="699794" cy="800323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A4ED5AC-3271-3117-CFC4-055A932F3BB2}"/>
              </a:ext>
            </a:extLst>
          </p:cNvPr>
          <p:cNvGrpSpPr/>
          <p:nvPr/>
        </p:nvGrpSpPr>
        <p:grpSpPr>
          <a:xfrm>
            <a:off x="3380594" y="4630055"/>
            <a:ext cx="729010" cy="717446"/>
            <a:chOff x="1677971" y="5532161"/>
            <a:chExt cx="924787" cy="887493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E83B88F8-398A-0DEB-AA01-45DC6D90661B}"/>
                </a:ext>
              </a:extLst>
            </p:cNvPr>
            <p:cNvSpPr/>
            <p:nvPr/>
          </p:nvSpPr>
          <p:spPr>
            <a:xfrm>
              <a:off x="1677971" y="5532161"/>
              <a:ext cx="924787" cy="88749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4AAD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A461E5BB-6E36-7AE7-C76E-E40424E31A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84" r="35928" b="48030"/>
            <a:stretch/>
          </p:blipFill>
          <p:spPr>
            <a:xfrm rot="21134343">
              <a:off x="1790467" y="5613454"/>
              <a:ext cx="699794" cy="800323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6F71770-B2BA-C653-549A-3818A1407797}"/>
              </a:ext>
            </a:extLst>
          </p:cNvPr>
          <p:cNvGrpSpPr/>
          <p:nvPr/>
        </p:nvGrpSpPr>
        <p:grpSpPr>
          <a:xfrm>
            <a:off x="3380594" y="5505997"/>
            <a:ext cx="729010" cy="717446"/>
            <a:chOff x="1677971" y="5532161"/>
            <a:chExt cx="924787" cy="887493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7852C9B2-0775-E99F-B0DB-38429AF4E12E}"/>
                </a:ext>
              </a:extLst>
            </p:cNvPr>
            <p:cNvSpPr/>
            <p:nvPr/>
          </p:nvSpPr>
          <p:spPr>
            <a:xfrm>
              <a:off x="1677971" y="5532161"/>
              <a:ext cx="924787" cy="88749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4AAD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4FD9555C-B581-35AD-C2E0-CD922502C8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84" r="35928" b="48030"/>
            <a:stretch/>
          </p:blipFill>
          <p:spPr>
            <a:xfrm rot="21134343">
              <a:off x="1790467" y="5613454"/>
              <a:ext cx="699794" cy="800323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18E393A-5F4B-6465-47E8-81F78B7A6623}"/>
              </a:ext>
            </a:extLst>
          </p:cNvPr>
          <p:cNvGrpSpPr/>
          <p:nvPr/>
        </p:nvGrpSpPr>
        <p:grpSpPr>
          <a:xfrm>
            <a:off x="3582155" y="1473249"/>
            <a:ext cx="729010" cy="717446"/>
            <a:chOff x="1677971" y="5532161"/>
            <a:chExt cx="924787" cy="887493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9A7F481F-7AC1-22B1-4609-8D79FE166D6F}"/>
                </a:ext>
              </a:extLst>
            </p:cNvPr>
            <p:cNvSpPr/>
            <p:nvPr/>
          </p:nvSpPr>
          <p:spPr>
            <a:xfrm>
              <a:off x="1677971" y="5532161"/>
              <a:ext cx="924787" cy="88749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4AAD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AF468327-EBCA-8B67-B60B-86554CBD5D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84" r="35928" b="48030"/>
            <a:stretch/>
          </p:blipFill>
          <p:spPr>
            <a:xfrm rot="21134343">
              <a:off x="1790467" y="5613454"/>
              <a:ext cx="699794" cy="800323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C4E1342-4997-0B10-4CAE-2ADC7B31FEFC}"/>
              </a:ext>
            </a:extLst>
          </p:cNvPr>
          <p:cNvGrpSpPr/>
          <p:nvPr/>
        </p:nvGrpSpPr>
        <p:grpSpPr>
          <a:xfrm>
            <a:off x="3582155" y="2244385"/>
            <a:ext cx="729010" cy="717446"/>
            <a:chOff x="1677971" y="5532161"/>
            <a:chExt cx="924787" cy="887493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D10C11CC-6274-6A0A-EAB4-9E3FA40F09F7}"/>
                </a:ext>
              </a:extLst>
            </p:cNvPr>
            <p:cNvSpPr/>
            <p:nvPr/>
          </p:nvSpPr>
          <p:spPr>
            <a:xfrm>
              <a:off x="1677971" y="5532161"/>
              <a:ext cx="924787" cy="88749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4AAD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B0E7DD34-D952-E455-6BB7-BB05AF888A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84" r="35928" b="48030"/>
            <a:stretch/>
          </p:blipFill>
          <p:spPr>
            <a:xfrm rot="21134343">
              <a:off x="1790467" y="5613454"/>
              <a:ext cx="699794" cy="800323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7C26FC1-E64B-565C-FA42-042DC4235D68}"/>
              </a:ext>
            </a:extLst>
          </p:cNvPr>
          <p:cNvGrpSpPr/>
          <p:nvPr/>
        </p:nvGrpSpPr>
        <p:grpSpPr>
          <a:xfrm>
            <a:off x="3582155" y="3061188"/>
            <a:ext cx="729010" cy="717446"/>
            <a:chOff x="1677971" y="5532161"/>
            <a:chExt cx="924787" cy="887493"/>
          </a:xfrm>
        </p:grpSpPr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F179089E-4014-0AFE-A853-A398960265D7}"/>
                </a:ext>
              </a:extLst>
            </p:cNvPr>
            <p:cNvSpPr/>
            <p:nvPr/>
          </p:nvSpPr>
          <p:spPr>
            <a:xfrm>
              <a:off x="1677971" y="5532161"/>
              <a:ext cx="924787" cy="88749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4AAD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B93B6DFE-2858-45CB-7D3E-B426FF6B6A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84" r="35928" b="48030"/>
            <a:stretch/>
          </p:blipFill>
          <p:spPr>
            <a:xfrm rot="21134343">
              <a:off x="1790467" y="5613454"/>
              <a:ext cx="699794" cy="800323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015D870-A3E0-3054-90A1-C6C6A35CCC1C}"/>
              </a:ext>
            </a:extLst>
          </p:cNvPr>
          <p:cNvGrpSpPr/>
          <p:nvPr/>
        </p:nvGrpSpPr>
        <p:grpSpPr>
          <a:xfrm>
            <a:off x="5805525" y="4322643"/>
            <a:ext cx="1019911" cy="978781"/>
            <a:chOff x="1677971" y="5532161"/>
            <a:chExt cx="924787" cy="887493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1A48BC65-FA30-61D8-2F0E-3AC5F2E43F80}"/>
                </a:ext>
              </a:extLst>
            </p:cNvPr>
            <p:cNvSpPr/>
            <p:nvPr/>
          </p:nvSpPr>
          <p:spPr>
            <a:xfrm>
              <a:off x="1677971" y="5532161"/>
              <a:ext cx="924787" cy="88749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4AAD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F53823FF-A97B-B3E7-ADE6-6B98642679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84" r="35928" b="48030"/>
            <a:stretch/>
          </p:blipFill>
          <p:spPr>
            <a:xfrm rot="21134343">
              <a:off x="1831764" y="5647292"/>
              <a:ext cx="592811" cy="677972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CC75210-C186-3622-D969-24E14C0C68EC}"/>
              </a:ext>
            </a:extLst>
          </p:cNvPr>
          <p:cNvGrpSpPr/>
          <p:nvPr/>
        </p:nvGrpSpPr>
        <p:grpSpPr>
          <a:xfrm>
            <a:off x="5996058" y="2059210"/>
            <a:ext cx="1019911" cy="978781"/>
            <a:chOff x="1677971" y="5532161"/>
            <a:chExt cx="924787" cy="887493"/>
          </a:xfrm>
        </p:grpSpPr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75A6DB03-0541-686A-3DEF-EDF6F8088833}"/>
                </a:ext>
              </a:extLst>
            </p:cNvPr>
            <p:cNvSpPr/>
            <p:nvPr/>
          </p:nvSpPr>
          <p:spPr>
            <a:xfrm>
              <a:off x="1677971" y="5532161"/>
              <a:ext cx="924787" cy="88749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4AAD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0E5812EA-1A55-EA30-A208-0B5B55592D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84" r="35928" b="48030"/>
            <a:stretch/>
          </p:blipFill>
          <p:spPr>
            <a:xfrm rot="21134343">
              <a:off x="1831764" y="5647292"/>
              <a:ext cx="592811" cy="677972"/>
            </a:xfrm>
            <a:prstGeom prst="rect">
              <a:avLst/>
            </a:prstGeom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ECC6043-920E-A8A5-F173-6C44B99CD2E4}"/>
              </a:ext>
            </a:extLst>
          </p:cNvPr>
          <p:cNvGrpSpPr/>
          <p:nvPr/>
        </p:nvGrpSpPr>
        <p:grpSpPr>
          <a:xfrm>
            <a:off x="5996058" y="3145415"/>
            <a:ext cx="1019911" cy="978781"/>
            <a:chOff x="1677971" y="5532161"/>
            <a:chExt cx="924787" cy="887493"/>
          </a:xfrm>
        </p:grpSpPr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8B6A176A-F6EC-4797-E758-93B41A863952}"/>
                </a:ext>
              </a:extLst>
            </p:cNvPr>
            <p:cNvSpPr/>
            <p:nvPr/>
          </p:nvSpPr>
          <p:spPr>
            <a:xfrm>
              <a:off x="1677971" y="5532161"/>
              <a:ext cx="924787" cy="88749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4AAD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19064D35-E6B6-17DF-47B1-2A32463208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84" r="35928" b="48030"/>
            <a:stretch/>
          </p:blipFill>
          <p:spPr>
            <a:xfrm rot="21134343">
              <a:off x="1831764" y="5647292"/>
              <a:ext cx="592811" cy="677972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2C1DC2D1-D65A-A525-579A-EAB1609CDB41}"/>
              </a:ext>
            </a:extLst>
          </p:cNvPr>
          <p:cNvGrpSpPr/>
          <p:nvPr/>
        </p:nvGrpSpPr>
        <p:grpSpPr>
          <a:xfrm>
            <a:off x="5835335" y="5405812"/>
            <a:ext cx="1019911" cy="978781"/>
            <a:chOff x="1677971" y="5532161"/>
            <a:chExt cx="924787" cy="887493"/>
          </a:xfrm>
        </p:grpSpPr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56267EB8-01C9-5750-FFA7-85ACF6207479}"/>
                </a:ext>
              </a:extLst>
            </p:cNvPr>
            <p:cNvSpPr/>
            <p:nvPr/>
          </p:nvSpPr>
          <p:spPr>
            <a:xfrm>
              <a:off x="1677971" y="5532161"/>
              <a:ext cx="924787" cy="88749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4AAD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BDB0D7E5-39F6-30EE-6602-A1DE915CE1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84" r="35928" b="48030"/>
            <a:stretch/>
          </p:blipFill>
          <p:spPr>
            <a:xfrm rot="21134343">
              <a:off x="1831764" y="5647292"/>
              <a:ext cx="592811" cy="677972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B09767E0-CC4F-3560-67AD-C7C3629D5533}"/>
              </a:ext>
            </a:extLst>
          </p:cNvPr>
          <p:cNvGrpSpPr/>
          <p:nvPr/>
        </p:nvGrpSpPr>
        <p:grpSpPr>
          <a:xfrm>
            <a:off x="8568587" y="3010753"/>
            <a:ext cx="1548806" cy="978781"/>
            <a:chOff x="1677971" y="5532161"/>
            <a:chExt cx="1404354" cy="887493"/>
          </a:xfrm>
        </p:grpSpPr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28A2FB32-0BD5-2023-96FB-DD63A54C5B23}"/>
                </a:ext>
              </a:extLst>
            </p:cNvPr>
            <p:cNvSpPr/>
            <p:nvPr/>
          </p:nvSpPr>
          <p:spPr>
            <a:xfrm>
              <a:off x="1677971" y="5532161"/>
              <a:ext cx="1404354" cy="88749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4AAD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F88E8409-20C8-1D2A-54FE-2F19B1575B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84" r="35928" b="48030"/>
            <a:stretch/>
          </p:blipFill>
          <p:spPr>
            <a:xfrm rot="21134343">
              <a:off x="2082473" y="5656612"/>
              <a:ext cx="592811" cy="677972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6C25323-D1F3-5D36-298A-50E8C47AE6B0}"/>
              </a:ext>
            </a:extLst>
          </p:cNvPr>
          <p:cNvGrpSpPr/>
          <p:nvPr/>
        </p:nvGrpSpPr>
        <p:grpSpPr>
          <a:xfrm>
            <a:off x="8426761" y="5206394"/>
            <a:ext cx="1548806" cy="978781"/>
            <a:chOff x="1677971" y="5532161"/>
            <a:chExt cx="1404354" cy="887493"/>
          </a:xfrm>
        </p:grpSpPr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16911D08-64BC-2621-BBE7-16B21C1F4B3C}"/>
                </a:ext>
              </a:extLst>
            </p:cNvPr>
            <p:cNvSpPr/>
            <p:nvPr/>
          </p:nvSpPr>
          <p:spPr>
            <a:xfrm>
              <a:off x="1677971" y="5532161"/>
              <a:ext cx="1404354" cy="88749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4AAD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051265FE-43A3-38AD-68BB-36E85E95C8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84" r="35928" b="48030"/>
            <a:stretch/>
          </p:blipFill>
          <p:spPr>
            <a:xfrm rot="21134343">
              <a:off x="2082473" y="5656612"/>
              <a:ext cx="592811" cy="67797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 animBg="1"/>
      <p:bldP spid="20" grpId="0" animBg="1"/>
      <p:bldP spid="21" grpId="0"/>
      <p:bldP spid="22" grpId="0"/>
      <p:bldP spid="23" grpId="0"/>
      <p:bldP spid="24" grpId="0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9AB64E-D92E-BA4A-B5A5-F2B63FC2B3ED}"/>
              </a:ext>
            </a:extLst>
          </p:cNvPr>
          <p:cNvSpPr txBox="1"/>
          <p:nvPr/>
        </p:nvSpPr>
        <p:spPr>
          <a:xfrm>
            <a:off x="830075" y="1952169"/>
            <a:ext cx="5876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ambria" panose="02040503050406030204" pitchFamily="18" charset="0"/>
              </a:rPr>
              <a:t>b) 1 kg = </a:t>
            </a:r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</a:rPr>
              <a:t>1000</a:t>
            </a:r>
            <a:r>
              <a:rPr lang="en-US" sz="4800" b="1" dirty="0">
                <a:latin typeface="Cambria" panose="02040503050406030204" pitchFamily="18" charset="0"/>
              </a:rPr>
              <a:t>  g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A7AAD5A-4C7D-4938-86AD-CB04C424356C}"/>
              </a:ext>
            </a:extLst>
          </p:cNvPr>
          <p:cNvSpPr/>
          <p:nvPr/>
        </p:nvSpPr>
        <p:spPr>
          <a:xfrm>
            <a:off x="1297968" y="882939"/>
            <a:ext cx="848677" cy="848677"/>
          </a:xfrm>
          <a:prstGeom prst="ellipse">
            <a:avLst/>
          </a:prstGeom>
          <a:solidFill>
            <a:srgbClr val="F49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tx1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1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87D9327-20B6-6FE1-27C5-EF734707631A}"/>
              </a:ext>
            </a:extLst>
          </p:cNvPr>
          <p:cNvSpPr/>
          <p:nvPr/>
        </p:nvSpPr>
        <p:spPr>
          <a:xfrm>
            <a:off x="2282169" y="1017512"/>
            <a:ext cx="1897247" cy="689852"/>
          </a:xfrm>
          <a:prstGeom prst="roundRect">
            <a:avLst>
              <a:gd name="adj" fmla="val 20268"/>
            </a:avLst>
          </a:prstGeom>
          <a:solidFill>
            <a:srgbClr val="FEC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Số</a:t>
            </a:r>
            <a:r>
              <a:rPr lang="en-US" sz="5400" dirty="0">
                <a:solidFill>
                  <a:schemeClr val="tx1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76AEB9-BDDC-B68D-1A4D-A22F296F35B9}"/>
              </a:ext>
            </a:extLst>
          </p:cNvPr>
          <p:cNvSpPr txBox="1"/>
          <p:nvPr/>
        </p:nvSpPr>
        <p:spPr>
          <a:xfrm>
            <a:off x="1489551" y="2783166"/>
            <a:ext cx="72588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ambria" panose="02040503050406030204" pitchFamily="18" charset="0"/>
              </a:rPr>
              <a:t>1 000 g =  </a:t>
            </a:r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</a:rPr>
              <a:t>1</a:t>
            </a:r>
            <a:r>
              <a:rPr lang="en-US" sz="4800" b="1" dirty="0">
                <a:latin typeface="Cambria" panose="02040503050406030204" pitchFamily="18" charset="0"/>
              </a:rPr>
              <a:t>   kg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8E83AD-1C8E-374F-4493-92837C2C1E96}"/>
              </a:ext>
            </a:extLst>
          </p:cNvPr>
          <p:cNvSpPr txBox="1"/>
          <p:nvPr/>
        </p:nvSpPr>
        <p:spPr>
          <a:xfrm>
            <a:off x="1422575" y="3579902"/>
            <a:ext cx="102514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ambria" panose="02040503050406030204" pitchFamily="18" charset="0"/>
              </a:rPr>
              <a:t> 2 kg = </a:t>
            </a:r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</a:rPr>
              <a:t>2000  </a:t>
            </a:r>
            <a:r>
              <a:rPr lang="en-US" sz="4800" b="1" dirty="0">
                <a:latin typeface="Cambria" panose="02040503050406030204" pitchFamily="18" charset="0"/>
              </a:rPr>
              <a:t>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B41E04E-2C85-F2E6-264D-49439D6A3F24}"/>
              </a:ext>
            </a:extLst>
          </p:cNvPr>
          <p:cNvSpPr txBox="1"/>
          <p:nvPr/>
        </p:nvSpPr>
        <p:spPr>
          <a:xfrm>
            <a:off x="6365850" y="1888191"/>
            <a:ext cx="50587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ambria" panose="02040503050406030204" pitchFamily="18" charset="0"/>
              </a:rPr>
              <a:t> c)  1 l = </a:t>
            </a:r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</a:rPr>
              <a:t>1000</a:t>
            </a:r>
            <a:r>
              <a:rPr lang="en-US" sz="4800" b="1" dirty="0">
                <a:latin typeface="Cambria" panose="02040503050406030204" pitchFamily="18" charset="0"/>
              </a:rPr>
              <a:t>  ml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18479F4-C594-097F-9978-97729B19710A}"/>
              </a:ext>
            </a:extLst>
          </p:cNvPr>
          <p:cNvSpPr txBox="1"/>
          <p:nvPr/>
        </p:nvSpPr>
        <p:spPr>
          <a:xfrm>
            <a:off x="6918416" y="2719188"/>
            <a:ext cx="4443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ambria" panose="02040503050406030204" pitchFamily="18" charset="0"/>
              </a:rPr>
              <a:t>100  ml =  </a:t>
            </a:r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</a:rPr>
              <a:t>3</a:t>
            </a:r>
            <a:r>
              <a:rPr lang="en-US" sz="4800" b="1" dirty="0">
                <a:latin typeface="Cambria" panose="02040503050406030204" pitchFamily="18" charset="0"/>
              </a:rPr>
              <a:t>   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D871369-CFE9-6CBD-FA02-6B136DF67BE7}"/>
              </a:ext>
            </a:extLst>
          </p:cNvPr>
          <p:cNvSpPr txBox="1"/>
          <p:nvPr/>
        </p:nvSpPr>
        <p:spPr>
          <a:xfrm>
            <a:off x="6958350" y="3515924"/>
            <a:ext cx="44662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ambria" panose="02040503050406030204" pitchFamily="18" charset="0"/>
              </a:rPr>
              <a:t>3 l = </a:t>
            </a:r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</a:rPr>
              <a:t>3000 </a:t>
            </a:r>
            <a:r>
              <a:rPr lang="en-US" sz="4800" b="1" dirty="0">
                <a:latin typeface="Cambria" panose="02040503050406030204" pitchFamily="18" charset="0"/>
              </a:rPr>
              <a:t> ml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A4ED5AC-3271-3117-CFC4-055A932F3BB2}"/>
              </a:ext>
            </a:extLst>
          </p:cNvPr>
          <p:cNvGrpSpPr/>
          <p:nvPr/>
        </p:nvGrpSpPr>
        <p:grpSpPr>
          <a:xfrm>
            <a:off x="4242219" y="2841292"/>
            <a:ext cx="729010" cy="717446"/>
            <a:chOff x="1677971" y="5532161"/>
            <a:chExt cx="924787" cy="887493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E83B88F8-398A-0DEB-AA01-45DC6D90661B}"/>
                </a:ext>
              </a:extLst>
            </p:cNvPr>
            <p:cNvSpPr/>
            <p:nvPr/>
          </p:nvSpPr>
          <p:spPr>
            <a:xfrm>
              <a:off x="1677971" y="5532161"/>
              <a:ext cx="924787" cy="88749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4AAD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A461E5BB-6E36-7AE7-C76E-E40424E31A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84" r="35928" b="48030"/>
            <a:stretch/>
          </p:blipFill>
          <p:spPr>
            <a:xfrm rot="21134343">
              <a:off x="1790467" y="5613454"/>
              <a:ext cx="699794" cy="800323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6F71770-B2BA-C653-549A-3818A1407797}"/>
              </a:ext>
            </a:extLst>
          </p:cNvPr>
          <p:cNvGrpSpPr/>
          <p:nvPr/>
        </p:nvGrpSpPr>
        <p:grpSpPr>
          <a:xfrm>
            <a:off x="9740513" y="2747224"/>
            <a:ext cx="729010" cy="717446"/>
            <a:chOff x="1677971" y="5532161"/>
            <a:chExt cx="924787" cy="887493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7852C9B2-0775-E99F-B0DB-38429AF4E12E}"/>
                </a:ext>
              </a:extLst>
            </p:cNvPr>
            <p:cNvSpPr/>
            <p:nvPr/>
          </p:nvSpPr>
          <p:spPr>
            <a:xfrm>
              <a:off x="1677971" y="5532161"/>
              <a:ext cx="924787" cy="88749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4AAD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4FD9555C-B581-35AD-C2E0-CD922502C8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84" r="35928" b="48030"/>
            <a:stretch/>
          </p:blipFill>
          <p:spPr>
            <a:xfrm rot="21134343">
              <a:off x="1790467" y="5613454"/>
              <a:ext cx="699794" cy="800323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B09767E0-CC4F-3560-67AD-C7C3629D5533}"/>
              </a:ext>
            </a:extLst>
          </p:cNvPr>
          <p:cNvGrpSpPr/>
          <p:nvPr/>
        </p:nvGrpSpPr>
        <p:grpSpPr>
          <a:xfrm>
            <a:off x="3515339" y="1876316"/>
            <a:ext cx="1548806" cy="830997"/>
            <a:chOff x="1677971" y="5666162"/>
            <a:chExt cx="1404354" cy="753492"/>
          </a:xfrm>
        </p:grpSpPr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28A2FB32-0BD5-2023-96FB-DD63A54C5B23}"/>
                </a:ext>
              </a:extLst>
            </p:cNvPr>
            <p:cNvSpPr/>
            <p:nvPr/>
          </p:nvSpPr>
          <p:spPr>
            <a:xfrm>
              <a:off x="1677971" y="5666162"/>
              <a:ext cx="1404354" cy="75349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4AAD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F88E8409-20C8-1D2A-54FE-2F19B1575B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84" r="35928" b="48030"/>
            <a:stretch/>
          </p:blipFill>
          <p:spPr>
            <a:xfrm rot="21134343">
              <a:off x="2005983" y="5715530"/>
              <a:ext cx="592811" cy="677972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E68067F-932B-8215-BFF8-B6B3DB982360}"/>
              </a:ext>
            </a:extLst>
          </p:cNvPr>
          <p:cNvGrpSpPr/>
          <p:nvPr/>
        </p:nvGrpSpPr>
        <p:grpSpPr>
          <a:xfrm>
            <a:off x="3339189" y="3656543"/>
            <a:ext cx="1548806" cy="830997"/>
            <a:chOff x="1677971" y="5666162"/>
            <a:chExt cx="1404354" cy="753492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2DD7AA9-5641-8B9E-0044-F3A42D1D6790}"/>
                </a:ext>
              </a:extLst>
            </p:cNvPr>
            <p:cNvSpPr/>
            <p:nvPr/>
          </p:nvSpPr>
          <p:spPr>
            <a:xfrm>
              <a:off x="1677971" y="5666162"/>
              <a:ext cx="1404354" cy="75349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4AAD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AE5FE5D-58AC-D9D5-ECEC-948DA9B331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84" r="35928" b="48030"/>
            <a:stretch/>
          </p:blipFill>
          <p:spPr>
            <a:xfrm rot="21134343">
              <a:off x="2005983" y="5715530"/>
              <a:ext cx="592811" cy="677972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95246A7-FCF1-821F-80E8-9197A5152CD0}"/>
              </a:ext>
            </a:extLst>
          </p:cNvPr>
          <p:cNvGrpSpPr/>
          <p:nvPr/>
        </p:nvGrpSpPr>
        <p:grpSpPr>
          <a:xfrm>
            <a:off x="8617088" y="1794468"/>
            <a:ext cx="1548806" cy="830997"/>
            <a:chOff x="1677971" y="5666162"/>
            <a:chExt cx="1404354" cy="753492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4E957A54-70B6-2A28-81DB-056C66A2834C}"/>
                </a:ext>
              </a:extLst>
            </p:cNvPr>
            <p:cNvSpPr/>
            <p:nvPr/>
          </p:nvSpPr>
          <p:spPr>
            <a:xfrm>
              <a:off x="1677971" y="5666162"/>
              <a:ext cx="1404354" cy="75349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4AAD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8CFF2E6-86D4-1BB0-75E8-A39424404B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84" r="35928" b="48030"/>
            <a:stretch/>
          </p:blipFill>
          <p:spPr>
            <a:xfrm rot="21134343">
              <a:off x="2005983" y="5715530"/>
              <a:ext cx="592811" cy="677972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CFCC80C-9349-4712-E8B9-612D6C072873}"/>
              </a:ext>
            </a:extLst>
          </p:cNvPr>
          <p:cNvGrpSpPr/>
          <p:nvPr/>
        </p:nvGrpSpPr>
        <p:grpSpPr>
          <a:xfrm>
            <a:off x="8365767" y="3643880"/>
            <a:ext cx="1548806" cy="830997"/>
            <a:chOff x="1677971" y="5666162"/>
            <a:chExt cx="1404354" cy="753492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A120B82C-D2CB-A758-6A8E-9D796CDEECB7}"/>
                </a:ext>
              </a:extLst>
            </p:cNvPr>
            <p:cNvSpPr/>
            <p:nvPr/>
          </p:nvSpPr>
          <p:spPr>
            <a:xfrm>
              <a:off x="1677971" y="5666162"/>
              <a:ext cx="1404354" cy="75349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4AAD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5FFABFD-C6B1-B3B5-82EB-FEFE1E1B0F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84" r="35928" b="48030"/>
            <a:stretch/>
          </p:blipFill>
          <p:spPr>
            <a:xfrm rot="21134343">
              <a:off x="2005983" y="5715530"/>
              <a:ext cx="592811" cy="6779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004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 animBg="1"/>
      <p:bldP spid="20" grpId="0" animBg="1"/>
      <p:bldP spid="21" grpId="0"/>
      <p:bldP spid="22" grpId="0"/>
      <p:bldP spid="23" grpId="0"/>
      <p:bldP spid="24" grpId="0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C371281E-FC74-7A72-58CE-EC89529FA782}"/>
              </a:ext>
            </a:extLst>
          </p:cNvPr>
          <p:cNvSpPr/>
          <p:nvPr/>
        </p:nvSpPr>
        <p:spPr>
          <a:xfrm>
            <a:off x="1297968" y="882939"/>
            <a:ext cx="848677" cy="848677"/>
          </a:xfrm>
          <a:prstGeom prst="ellipse">
            <a:avLst/>
          </a:prstGeom>
          <a:solidFill>
            <a:srgbClr val="F49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tx1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2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E1374B3-CCC6-E39D-BC1C-FB54B60B9962}"/>
              </a:ext>
            </a:extLst>
          </p:cNvPr>
          <p:cNvSpPr/>
          <p:nvPr/>
        </p:nvSpPr>
        <p:spPr>
          <a:xfrm>
            <a:off x="2282169" y="1017512"/>
            <a:ext cx="1897247" cy="689852"/>
          </a:xfrm>
          <a:prstGeom prst="roundRect">
            <a:avLst>
              <a:gd name="adj" fmla="val 20268"/>
            </a:avLst>
          </a:prstGeom>
          <a:solidFill>
            <a:srgbClr val="FEC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Tính</a:t>
            </a:r>
            <a:r>
              <a:rPr lang="en-US" sz="5400" dirty="0">
                <a:solidFill>
                  <a:schemeClr val="tx1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25C293-445D-6D4F-3264-1AAC02665754}"/>
              </a:ext>
            </a:extLst>
          </p:cNvPr>
          <p:cNvSpPr txBox="1"/>
          <p:nvPr/>
        </p:nvSpPr>
        <p:spPr>
          <a:xfrm>
            <a:off x="1297968" y="2023082"/>
            <a:ext cx="68010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ambria" panose="02040503050406030204" pitchFamily="18" charset="0"/>
              </a:rPr>
              <a:t>a) 200 mm + 100 mm =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ECE4EA-ED58-8E85-04AD-7183EB8A0918}"/>
              </a:ext>
            </a:extLst>
          </p:cNvPr>
          <p:cNvSpPr txBox="1"/>
          <p:nvPr/>
        </p:nvSpPr>
        <p:spPr>
          <a:xfrm>
            <a:off x="1946361" y="3098884"/>
            <a:ext cx="6152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ambria" panose="02040503050406030204" pitchFamily="18" charset="0"/>
              </a:rPr>
              <a:t>300 mm – 100 mm =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2FAA77-5D49-DF0B-B802-6100F757393A}"/>
              </a:ext>
            </a:extLst>
          </p:cNvPr>
          <p:cNvSpPr txBox="1"/>
          <p:nvPr/>
        </p:nvSpPr>
        <p:spPr>
          <a:xfrm>
            <a:off x="1946361" y="4145748"/>
            <a:ext cx="6152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ambria" panose="02040503050406030204" pitchFamily="18" charset="0"/>
              </a:rPr>
              <a:t>200 mm x 3               =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F6C3B0-86C4-861F-A79C-09603CE3E9B6}"/>
              </a:ext>
            </a:extLst>
          </p:cNvPr>
          <p:cNvSpPr txBox="1"/>
          <p:nvPr/>
        </p:nvSpPr>
        <p:spPr>
          <a:xfrm>
            <a:off x="1946361" y="5080404"/>
            <a:ext cx="6152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ambria" panose="02040503050406030204" pitchFamily="18" charset="0"/>
              </a:rPr>
              <a:t>600 mm :  3               =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ED4D64-559C-2AFA-3293-62517FD9E4A9}"/>
              </a:ext>
            </a:extLst>
          </p:cNvPr>
          <p:cNvSpPr txBox="1"/>
          <p:nvPr/>
        </p:nvSpPr>
        <p:spPr>
          <a:xfrm>
            <a:off x="7925045" y="1947615"/>
            <a:ext cx="2601249" cy="830997"/>
          </a:xfrm>
          <a:prstGeom prst="rect">
            <a:avLst/>
          </a:prstGeom>
          <a:solidFill>
            <a:srgbClr val="FEC97B"/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ambria" panose="02040503050406030204" pitchFamily="18" charset="0"/>
              </a:rPr>
              <a:t>300 mm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BEF3CB-297F-0847-2E4C-4AD4069EB806}"/>
              </a:ext>
            </a:extLst>
          </p:cNvPr>
          <p:cNvSpPr txBox="1"/>
          <p:nvPr/>
        </p:nvSpPr>
        <p:spPr>
          <a:xfrm>
            <a:off x="7925045" y="3098510"/>
            <a:ext cx="2601249" cy="830997"/>
          </a:xfrm>
          <a:prstGeom prst="rect">
            <a:avLst/>
          </a:prstGeom>
          <a:solidFill>
            <a:srgbClr val="FEC97B"/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ambria" panose="02040503050406030204" pitchFamily="18" charset="0"/>
              </a:rPr>
              <a:t>200 mm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35BD17-7DA2-C9DB-921E-AF0856FFB144}"/>
              </a:ext>
            </a:extLst>
          </p:cNvPr>
          <p:cNvSpPr txBox="1"/>
          <p:nvPr/>
        </p:nvSpPr>
        <p:spPr>
          <a:xfrm>
            <a:off x="7925045" y="4185747"/>
            <a:ext cx="2601249" cy="830997"/>
          </a:xfrm>
          <a:prstGeom prst="rect">
            <a:avLst/>
          </a:prstGeom>
          <a:solidFill>
            <a:srgbClr val="FEC97B"/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ambria" panose="02040503050406030204" pitchFamily="18" charset="0"/>
              </a:rPr>
              <a:t>600 mm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0FFE58-53C3-83A7-CA94-2ED6CDFBBE73}"/>
              </a:ext>
            </a:extLst>
          </p:cNvPr>
          <p:cNvSpPr txBox="1"/>
          <p:nvPr/>
        </p:nvSpPr>
        <p:spPr>
          <a:xfrm>
            <a:off x="7925045" y="5144064"/>
            <a:ext cx="2601249" cy="830997"/>
          </a:xfrm>
          <a:prstGeom prst="rect">
            <a:avLst/>
          </a:prstGeom>
          <a:solidFill>
            <a:srgbClr val="FEC97B"/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ambria" panose="02040503050406030204" pitchFamily="18" charset="0"/>
              </a:rPr>
              <a:t>200 mm</a:t>
            </a:r>
          </a:p>
        </p:txBody>
      </p:sp>
    </p:spTree>
    <p:extLst>
      <p:ext uri="{BB962C8B-B14F-4D97-AF65-F5344CB8AC3E}">
        <p14:creationId xmlns:p14="http://schemas.microsoft.com/office/powerpoint/2010/main" val="85712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/>
      <p:bldP spid="8" grpId="0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F8A6D284-BEED-5EA6-45AD-223A8A3EC0EC}"/>
              </a:ext>
            </a:extLst>
          </p:cNvPr>
          <p:cNvSpPr/>
          <p:nvPr/>
        </p:nvSpPr>
        <p:spPr>
          <a:xfrm>
            <a:off x="1297968" y="882939"/>
            <a:ext cx="848677" cy="848677"/>
          </a:xfrm>
          <a:prstGeom prst="ellipse">
            <a:avLst/>
          </a:prstGeom>
          <a:solidFill>
            <a:srgbClr val="F49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tx1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2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B9D6CB4-9D5E-347A-68A6-14EF3EB87DD2}"/>
              </a:ext>
            </a:extLst>
          </p:cNvPr>
          <p:cNvSpPr/>
          <p:nvPr/>
        </p:nvSpPr>
        <p:spPr>
          <a:xfrm>
            <a:off x="2282169" y="1017512"/>
            <a:ext cx="1897247" cy="689852"/>
          </a:xfrm>
          <a:prstGeom prst="roundRect">
            <a:avLst>
              <a:gd name="adj" fmla="val 20268"/>
            </a:avLst>
          </a:prstGeom>
          <a:solidFill>
            <a:srgbClr val="FEC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Tính</a:t>
            </a:r>
            <a:r>
              <a:rPr lang="en-US" sz="5400" dirty="0">
                <a:solidFill>
                  <a:schemeClr val="tx1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128B4F-DEAC-03AC-C623-CA2B403EF7C5}"/>
              </a:ext>
            </a:extLst>
          </p:cNvPr>
          <p:cNvSpPr txBox="1"/>
          <p:nvPr/>
        </p:nvSpPr>
        <p:spPr>
          <a:xfrm>
            <a:off x="2146645" y="1890748"/>
            <a:ext cx="68010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ambria" panose="02040503050406030204" pitchFamily="18" charset="0"/>
              </a:rPr>
              <a:t>b) 300 g + 200 g =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E57E10-FC04-8DF7-0A74-7DFFE10616CE}"/>
              </a:ext>
            </a:extLst>
          </p:cNvPr>
          <p:cNvSpPr txBox="1"/>
          <p:nvPr/>
        </p:nvSpPr>
        <p:spPr>
          <a:xfrm>
            <a:off x="2836700" y="2942298"/>
            <a:ext cx="53185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ambria" panose="02040503050406030204" pitchFamily="18" charset="0"/>
              </a:rPr>
              <a:t>200 g x 5          =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A63FE4-4919-F17F-5D8B-40B23DAD4900}"/>
              </a:ext>
            </a:extLst>
          </p:cNvPr>
          <p:cNvSpPr txBox="1"/>
          <p:nvPr/>
        </p:nvSpPr>
        <p:spPr>
          <a:xfrm>
            <a:off x="2808904" y="3993848"/>
            <a:ext cx="485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ambria" panose="02040503050406030204" pitchFamily="18" charset="0"/>
              </a:rPr>
              <a:t>500 g – 300 g  =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C427A4-F0AA-5D44-555B-55C5BE918E61}"/>
              </a:ext>
            </a:extLst>
          </p:cNvPr>
          <p:cNvSpPr txBox="1"/>
          <p:nvPr/>
        </p:nvSpPr>
        <p:spPr>
          <a:xfrm>
            <a:off x="2836700" y="5117047"/>
            <a:ext cx="471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ambria" panose="02040503050406030204" pitchFamily="18" charset="0"/>
              </a:rPr>
              <a:t>1000 g : 5         =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0A79B2-F33B-330E-6D78-2D0D328C3039}"/>
              </a:ext>
            </a:extLst>
          </p:cNvPr>
          <p:cNvSpPr txBox="1"/>
          <p:nvPr/>
        </p:nvSpPr>
        <p:spPr>
          <a:xfrm>
            <a:off x="7412572" y="1947615"/>
            <a:ext cx="2017222" cy="830997"/>
          </a:xfrm>
          <a:prstGeom prst="rect">
            <a:avLst/>
          </a:prstGeom>
          <a:solidFill>
            <a:srgbClr val="FEC97B"/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ambria" panose="02040503050406030204" pitchFamily="18" charset="0"/>
              </a:rPr>
              <a:t>500 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1654F0-7B80-D4D1-74B5-2225ED81CDD5}"/>
              </a:ext>
            </a:extLst>
          </p:cNvPr>
          <p:cNvSpPr txBox="1"/>
          <p:nvPr/>
        </p:nvSpPr>
        <p:spPr>
          <a:xfrm>
            <a:off x="7412572" y="3098510"/>
            <a:ext cx="2382982" cy="830997"/>
          </a:xfrm>
          <a:prstGeom prst="rect">
            <a:avLst/>
          </a:prstGeom>
          <a:solidFill>
            <a:srgbClr val="FEC97B"/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ambria" panose="02040503050406030204" pitchFamily="18" charset="0"/>
              </a:rPr>
              <a:t>1 000 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42C4A6-4FB8-2AD3-4E04-E5FA351906E0}"/>
              </a:ext>
            </a:extLst>
          </p:cNvPr>
          <p:cNvSpPr txBox="1"/>
          <p:nvPr/>
        </p:nvSpPr>
        <p:spPr>
          <a:xfrm>
            <a:off x="7412571" y="4185747"/>
            <a:ext cx="2017223" cy="830997"/>
          </a:xfrm>
          <a:prstGeom prst="rect">
            <a:avLst/>
          </a:prstGeom>
          <a:solidFill>
            <a:srgbClr val="FEC97B"/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ambria" panose="02040503050406030204" pitchFamily="18" charset="0"/>
              </a:rPr>
              <a:t>200 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8CABCE-5907-314D-9EE2-E77ABB7B8921}"/>
              </a:ext>
            </a:extLst>
          </p:cNvPr>
          <p:cNvSpPr txBox="1"/>
          <p:nvPr/>
        </p:nvSpPr>
        <p:spPr>
          <a:xfrm>
            <a:off x="7412571" y="5144064"/>
            <a:ext cx="2017223" cy="830997"/>
          </a:xfrm>
          <a:prstGeom prst="rect">
            <a:avLst/>
          </a:prstGeom>
          <a:solidFill>
            <a:srgbClr val="FEC97B"/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ambria" panose="02040503050406030204" pitchFamily="18" charset="0"/>
              </a:rPr>
              <a:t>200 g</a:t>
            </a:r>
          </a:p>
        </p:txBody>
      </p:sp>
    </p:spTree>
    <p:extLst>
      <p:ext uri="{BB962C8B-B14F-4D97-AF65-F5344CB8AC3E}">
        <p14:creationId xmlns:p14="http://schemas.microsoft.com/office/powerpoint/2010/main" val="132054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思源黑体 CN Normal"/>
        <a:ea typeface="思源黑体 CN Normal"/>
        <a:cs typeface=""/>
      </a:majorFont>
      <a:minorFont>
        <a:latin typeface="思源黑体 CN Normal"/>
        <a:ea typeface="思源黑体 CN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568</Words>
  <Application>Microsoft Office PowerPoint</Application>
  <PresentationFormat>Widescreen</PresentationFormat>
  <Paragraphs>96</Paragraphs>
  <Slides>17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思源黑体 CN Normal</vt:lpstr>
      <vt:lpstr>Vogue-ExtraBold</vt:lpstr>
      <vt:lpstr>Calibri Light</vt:lpstr>
      <vt:lpstr>Arial</vt:lpstr>
      <vt:lpstr>#9Slide07 HoneyCream</vt:lpstr>
      <vt:lpstr>Calibri</vt:lpstr>
      <vt:lpstr>Cambria</vt:lpstr>
      <vt:lpstr>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KhanhHuyen;KhHuyen</dc:creator>
  <cp:keywords>MNT;MANGNONTEAM</cp:keywords>
  <cp:lastModifiedBy>ong si</cp:lastModifiedBy>
  <cp:revision>18</cp:revision>
  <dcterms:created xsi:type="dcterms:W3CDTF">2023-03-10T14:35:55Z</dcterms:created>
  <dcterms:modified xsi:type="dcterms:W3CDTF">2025-05-13T11:12:05Z</dcterms:modified>
</cp:coreProperties>
</file>