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22"/>
  </p:notesMasterIdLst>
  <p:sldIdLst>
    <p:sldId id="506" r:id="rId3"/>
    <p:sldId id="472" r:id="rId4"/>
    <p:sldId id="473" r:id="rId5"/>
    <p:sldId id="444" r:id="rId6"/>
    <p:sldId id="508" r:id="rId7"/>
    <p:sldId id="509" r:id="rId8"/>
    <p:sldId id="510" r:id="rId9"/>
    <p:sldId id="514" r:id="rId10"/>
    <p:sldId id="516" r:id="rId11"/>
    <p:sldId id="511" r:id="rId12"/>
    <p:sldId id="515" r:id="rId13"/>
    <p:sldId id="512" r:id="rId14"/>
    <p:sldId id="513" r:id="rId15"/>
    <p:sldId id="517" r:id="rId16"/>
    <p:sldId id="518" r:id="rId17"/>
    <p:sldId id="519" r:id="rId18"/>
    <p:sldId id="520" r:id="rId19"/>
    <p:sldId id="485" r:id="rId20"/>
    <p:sldId id="507" r:id="rId21"/>
  </p:sldIdLst>
  <p:sldSz cx="12192000" cy="6858000"/>
  <p:notesSz cx="6858000" cy="9144000"/>
  <p:embeddedFontLst>
    <p:embeddedFont>
      <p:font typeface="#9Slide07 HoneyCream" panose="020B0604020202020204" charset="0"/>
      <p:regular r:id="rId23"/>
    </p:embeddedFont>
    <p:embeddedFont>
      <p:font typeface="Cambria" panose="02040503050406030204" pitchFamily="18" charset="0"/>
      <p:regular r:id="rId24"/>
      <p:bold r:id="rId25"/>
      <p:italic r:id="rId26"/>
      <p:boldItalic r:id="rId27"/>
    </p:embeddedFont>
    <p:embeddedFont>
      <p:font typeface="Cambria Math" panose="02040503050406030204" pitchFamily="18" charset="0"/>
      <p:regular r:id="rId28"/>
    </p:embeddedFont>
    <p:embeddedFont>
      <p:font typeface="HP001 4 hàng" panose="020B0603050302020204" pitchFamily="34" charset="0"/>
      <p:regular r:id="rId29"/>
      <p:bold r:id="rId30"/>
    </p:embeddedFont>
    <p:embeddedFont>
      <p:font typeface="Vogue-ExtraBold" panose="020B0500000000000000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8ED0"/>
    <a:srgbClr val="EC5838"/>
    <a:srgbClr val="135A50"/>
    <a:srgbClr val="DEF3F1"/>
    <a:srgbClr val="25776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76" d="100"/>
          <a:sy n="76" d="100"/>
        </p:scale>
        <p:origin x="917" y="53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4.fntdata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3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2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1.fntdata"/><Relationship Id="rId28" Type="http://schemas.openxmlformats.org/officeDocument/2006/relationships/font" Target="fonts/font6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9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notesMaster" Target="notesMasters/notesMaster1.xml"/><Relationship Id="rId27" Type="http://schemas.openxmlformats.org/officeDocument/2006/relationships/font" Target="fonts/font5.fntdata"/><Relationship Id="rId30" Type="http://schemas.openxmlformats.org/officeDocument/2006/relationships/font" Target="fonts/font8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4DDF3B9-0EB7-4BAD-9F8D-1C81EA78CC55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709241B-C42C-4841-A6B5-D2F3768F5B0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9889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6" Type="http://schemas.openxmlformats.org/officeDocument/2006/relationships/image" Target="../media/image1.png"/><Relationship Id="rId5" Type="http://schemas.openxmlformats.org/officeDocument/2006/relationships/hyperlink" Target="https://www.facebook.com/groups/629898828017053" TargetMode="External"/><Relationship Id="rId4" Type="http://schemas.openxmlformats.org/officeDocument/2006/relationships/image" Target="../media/image5.png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5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0C56E-711C-14B4-B9CA-0C5B245D161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B6E99A1-788E-BCB7-D238-A660C2093B6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ED8F0E-3CFF-ABF5-112F-DDFDDEBD92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B8BC921-05E3-90DF-718A-048E9B7F15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92D132-488C-966B-757B-F9A096040C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3956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188DD-3B4C-FF08-64F3-69C022E893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1084B-5D52-7DEF-ACA4-42259FC4CC9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BACA58-EF98-8398-A3A0-51F0CD3346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1932D3-2E69-CBFD-8E20-BE7E19E22F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A5FE46C-BEB2-4AED-D133-638EE3DFB1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674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08FFC9E-A952-EB71-7731-2888C97E2CA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65CA28A-4F27-EAC4-48EC-2CB5183D767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A449E2-311C-C98E-C080-63B19F6BEE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3D1120-213E-53F2-4131-CCF3FF8F18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FB6DD22-4C5C-9AB4-02A7-0F23F6624A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688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73815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extLst>
    <p:ext uri="{DCECCB84-F9BA-43D5-87BE-67443E8EF086}">
      <p15:sldGuideLst xmlns:p15="http://schemas.microsoft.com/office/powerpoint/2012/main">
        <p15:guide id="1" orient="horz" pos="2160">
          <p15:clr>
            <a:srgbClr val="FBAE40"/>
          </p15:clr>
        </p15:guide>
        <p15:guide id="2" pos="3840">
          <p15:clr>
            <a:srgbClr val="FBAE40"/>
          </p15:clr>
        </p15:guide>
      </p15:sldGuideLst>
    </p:ext>
  </p:extLs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>
            <a:extLst>
              <a:ext uri="{FF2B5EF4-FFF2-40B4-BE49-F238E27FC236}">
                <a16:creationId xmlns:a16="http://schemas.microsoft.com/office/drawing/2014/main" id="{D1BD941B-6615-6B05-78CB-2A0933A530A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9" name="图片 38">
            <a:extLst>
              <a:ext uri="{FF2B5EF4-FFF2-40B4-BE49-F238E27FC236}">
                <a16:creationId xmlns:a16="http://schemas.microsoft.com/office/drawing/2014/main" id="{29A30421-AEAB-C152-AE0D-93B7B3A2A03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40" name="图片 39">
            <a:extLst>
              <a:ext uri="{FF2B5EF4-FFF2-40B4-BE49-F238E27FC236}">
                <a16:creationId xmlns:a16="http://schemas.microsoft.com/office/drawing/2014/main" id="{3B0EB626-3798-9A55-1C0E-229A154B742A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42" name="矩形: 圆角 41">
            <a:extLst>
              <a:ext uri="{FF2B5EF4-FFF2-40B4-BE49-F238E27FC236}">
                <a16:creationId xmlns:a16="http://schemas.microsoft.com/office/drawing/2014/main" id="{61A9A4F6-AAEA-7573-273E-0E5CA27A2AF8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43" name="图片 42">
            <a:extLst>
              <a:ext uri="{FF2B5EF4-FFF2-40B4-BE49-F238E27FC236}">
                <a16:creationId xmlns:a16="http://schemas.microsoft.com/office/drawing/2014/main" id="{BE8F8C2B-0439-80EC-B4C9-A27A71A3201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44" name="图片 43">
            <a:extLst>
              <a:ext uri="{FF2B5EF4-FFF2-40B4-BE49-F238E27FC236}">
                <a16:creationId xmlns:a16="http://schemas.microsoft.com/office/drawing/2014/main" id="{D286CFF6-18AA-F59A-A320-DDE1D1EEDAB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2" name="TextBox 3">
            <a:extLst>
              <a:ext uri="{FF2B5EF4-FFF2-40B4-BE49-F238E27FC236}">
                <a16:creationId xmlns:a16="http://schemas.microsoft.com/office/drawing/2014/main" id="{F4CCFD5E-AAB7-7E4B-F2AD-554A786BB672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472F5A42-08DD-2EF5-BE74-D4C7A96C5313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2254B1B-67A9-944D-14B0-E00CA64264EA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3EB8E79-B142-F8CB-09BD-D495237F9757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FB6E614-2346-905F-6577-6ACF83C094D6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C487E64-4719-111E-59C1-6117A22DDE64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34B1A57-AA57-2C5E-2994-1DF37D49D13A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F039BEB0-0A68-74B2-2F7F-C47C463A1812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08DC387B-B313-5A22-DB64-7548F08FF776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FD744056-C7AC-A4FF-BBB1-2F290E6AD774}"/>
              </a:ext>
            </a:extLst>
          </p:cNvPr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388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AE45A76F-17F6-8BBA-08A7-072CDDE15E2D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099205AA-29FC-F9A0-5093-53D9B8AB5E4D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252591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56FEC76-C1F6-7E82-70BD-C759771FB0C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8E1F9EA3-BB95-5433-D20C-7A22FA0131D0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2763208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1748AD5B-916E-6972-005D-414BF38DDF50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DA2FB7CA-14B8-AF8A-3667-5D075B67A9E8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86767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C9FD1B74-2CD1-1EF5-5AA5-92985205EE82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3B6D57BD-147F-CB84-1BFE-8B0A94A86F04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1094028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B4739312-656E-7441-3B28-1DCAED0760A1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4C7B92CF-896B-6CCB-3310-3EA8CCCD4B7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5"/>
            <a:ext cx="12192000" cy="6870765"/>
          </a:xfrm>
          <a:custGeom>
            <a:avLst/>
            <a:gdLst>
              <a:gd name="connsiteX0" fmla="*/ 0 w 12192000"/>
              <a:gd name="connsiteY0" fmla="*/ 0 h 6870765"/>
              <a:gd name="connsiteX1" fmla="*/ 1270259 w 12192000"/>
              <a:gd name="connsiteY1" fmla="*/ 0 h 6870765"/>
              <a:gd name="connsiteX2" fmla="*/ 1267867 w 12192000"/>
              <a:gd name="connsiteY2" fmla="*/ 24219 h 6870765"/>
              <a:gd name="connsiteX3" fmla="*/ 1257300 w 12192000"/>
              <a:gd name="connsiteY3" fmla="*/ 177865 h 6870765"/>
              <a:gd name="connsiteX4" fmla="*/ 1244600 w 12192000"/>
              <a:gd name="connsiteY4" fmla="*/ 419165 h 6870765"/>
              <a:gd name="connsiteX5" fmla="*/ 1244600 w 12192000"/>
              <a:gd name="connsiteY5" fmla="*/ 584265 h 6870765"/>
              <a:gd name="connsiteX6" fmla="*/ 1358900 w 12192000"/>
              <a:gd name="connsiteY6" fmla="*/ 889065 h 6870765"/>
              <a:gd name="connsiteX7" fmla="*/ 850900 w 12192000"/>
              <a:gd name="connsiteY7" fmla="*/ 2286065 h 6870765"/>
              <a:gd name="connsiteX8" fmla="*/ 825500 w 12192000"/>
              <a:gd name="connsiteY8" fmla="*/ 2806765 h 6870765"/>
              <a:gd name="connsiteX9" fmla="*/ 1041400 w 12192000"/>
              <a:gd name="connsiteY9" fmla="*/ 4000565 h 6870765"/>
              <a:gd name="connsiteX10" fmla="*/ 1117600 w 12192000"/>
              <a:gd name="connsiteY10" fmla="*/ 4102165 h 6870765"/>
              <a:gd name="connsiteX11" fmla="*/ 1282700 w 12192000"/>
              <a:gd name="connsiteY11" fmla="*/ 4648265 h 6870765"/>
              <a:gd name="connsiteX12" fmla="*/ 1206500 w 12192000"/>
              <a:gd name="connsiteY12" fmla="*/ 4876865 h 6870765"/>
              <a:gd name="connsiteX13" fmla="*/ 927100 w 12192000"/>
              <a:gd name="connsiteY13" fmla="*/ 5321365 h 6870765"/>
              <a:gd name="connsiteX14" fmla="*/ 1104900 w 12192000"/>
              <a:gd name="connsiteY14" fmla="*/ 5600765 h 6870765"/>
              <a:gd name="connsiteX15" fmla="*/ 1308100 w 12192000"/>
              <a:gd name="connsiteY15" fmla="*/ 5638865 h 6870765"/>
              <a:gd name="connsiteX16" fmla="*/ 2730500 w 12192000"/>
              <a:gd name="connsiteY16" fmla="*/ 5626165 h 6870765"/>
              <a:gd name="connsiteX17" fmla="*/ 2971800 w 12192000"/>
              <a:gd name="connsiteY17" fmla="*/ 5702365 h 6870765"/>
              <a:gd name="connsiteX18" fmla="*/ 3429000 w 12192000"/>
              <a:gd name="connsiteY18" fmla="*/ 5880165 h 6870765"/>
              <a:gd name="connsiteX19" fmla="*/ 3644900 w 12192000"/>
              <a:gd name="connsiteY19" fmla="*/ 6045265 h 6870765"/>
              <a:gd name="connsiteX20" fmla="*/ 4013200 w 12192000"/>
              <a:gd name="connsiteY20" fmla="*/ 6083365 h 6870765"/>
              <a:gd name="connsiteX21" fmla="*/ 4318000 w 12192000"/>
              <a:gd name="connsiteY21" fmla="*/ 6108765 h 6870765"/>
              <a:gd name="connsiteX22" fmla="*/ 4686301 w 12192000"/>
              <a:gd name="connsiteY22" fmla="*/ 5943665 h 6870765"/>
              <a:gd name="connsiteX23" fmla="*/ 5080000 w 12192000"/>
              <a:gd name="connsiteY23" fmla="*/ 5829365 h 6870765"/>
              <a:gd name="connsiteX24" fmla="*/ 5346700 w 12192000"/>
              <a:gd name="connsiteY24" fmla="*/ 5829365 h 6870765"/>
              <a:gd name="connsiteX25" fmla="*/ 5943600 w 12192000"/>
              <a:gd name="connsiteY25" fmla="*/ 5816665 h 6870765"/>
              <a:gd name="connsiteX26" fmla="*/ 6108700 w 12192000"/>
              <a:gd name="connsiteY26" fmla="*/ 5854765 h 6870765"/>
              <a:gd name="connsiteX27" fmla="*/ 6769100 w 12192000"/>
              <a:gd name="connsiteY27" fmla="*/ 5651565 h 6870765"/>
              <a:gd name="connsiteX28" fmla="*/ 6870700 w 12192000"/>
              <a:gd name="connsiteY28" fmla="*/ 5727765 h 6870765"/>
              <a:gd name="connsiteX29" fmla="*/ 7010400 w 12192000"/>
              <a:gd name="connsiteY29" fmla="*/ 5740465 h 6870765"/>
              <a:gd name="connsiteX30" fmla="*/ 7086600 w 12192000"/>
              <a:gd name="connsiteY30" fmla="*/ 5765865 h 6870765"/>
              <a:gd name="connsiteX31" fmla="*/ 9042400 w 12192000"/>
              <a:gd name="connsiteY31" fmla="*/ 5880165 h 6870765"/>
              <a:gd name="connsiteX32" fmla="*/ 10579100 w 12192000"/>
              <a:gd name="connsiteY32" fmla="*/ 5499165 h 6870765"/>
              <a:gd name="connsiteX33" fmla="*/ 11391900 w 12192000"/>
              <a:gd name="connsiteY33" fmla="*/ 4914965 h 6870765"/>
              <a:gd name="connsiteX34" fmla="*/ 11391900 w 12192000"/>
              <a:gd name="connsiteY34" fmla="*/ 4673665 h 6870765"/>
              <a:gd name="connsiteX35" fmla="*/ 11188700 w 12192000"/>
              <a:gd name="connsiteY35" fmla="*/ 3810065 h 6870765"/>
              <a:gd name="connsiteX36" fmla="*/ 10871200 w 12192000"/>
              <a:gd name="connsiteY36" fmla="*/ 3098865 h 6870765"/>
              <a:gd name="connsiteX37" fmla="*/ 11214100 w 12192000"/>
              <a:gd name="connsiteY37" fmla="*/ 2235265 h 6870765"/>
              <a:gd name="connsiteX38" fmla="*/ 11518900 w 12192000"/>
              <a:gd name="connsiteY38" fmla="*/ 1308165 h 6870765"/>
              <a:gd name="connsiteX39" fmla="*/ 11176000 w 12192000"/>
              <a:gd name="connsiteY39" fmla="*/ 241365 h 6870765"/>
              <a:gd name="connsiteX40" fmla="*/ 10185400 w 12192000"/>
              <a:gd name="connsiteY40" fmla="*/ 241365 h 6870765"/>
              <a:gd name="connsiteX41" fmla="*/ 10083800 w 12192000"/>
              <a:gd name="connsiteY41" fmla="*/ 279465 h 6870765"/>
              <a:gd name="connsiteX42" fmla="*/ 9728200 w 12192000"/>
              <a:gd name="connsiteY42" fmla="*/ 622365 h 6870765"/>
              <a:gd name="connsiteX43" fmla="*/ 9652000 w 12192000"/>
              <a:gd name="connsiteY43" fmla="*/ 723965 h 6870765"/>
              <a:gd name="connsiteX44" fmla="*/ 9423400 w 12192000"/>
              <a:gd name="connsiteY44" fmla="*/ 901765 h 6870765"/>
              <a:gd name="connsiteX45" fmla="*/ 9334500 w 12192000"/>
              <a:gd name="connsiteY45" fmla="*/ 977965 h 6870765"/>
              <a:gd name="connsiteX46" fmla="*/ 7340600 w 12192000"/>
              <a:gd name="connsiteY46" fmla="*/ 228665 h 6870765"/>
              <a:gd name="connsiteX47" fmla="*/ 7124700 w 12192000"/>
              <a:gd name="connsiteY47" fmla="*/ 63565 h 6870765"/>
              <a:gd name="connsiteX48" fmla="*/ 6986161 w 12192000"/>
              <a:gd name="connsiteY48" fmla="*/ 0 h 6870765"/>
              <a:gd name="connsiteX49" fmla="*/ 12192000 w 12192000"/>
              <a:gd name="connsiteY49" fmla="*/ 0 h 6870765"/>
              <a:gd name="connsiteX50" fmla="*/ 12192000 w 12192000"/>
              <a:gd name="connsiteY50" fmla="*/ 6870765 h 6870765"/>
              <a:gd name="connsiteX51" fmla="*/ 0 w 12192000"/>
              <a:gd name="connsiteY51" fmla="*/ 6870765 h 687076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</a:cxnLst>
            <a:rect l="l" t="t" r="r" b="b"/>
            <a:pathLst>
              <a:path w="12192000" h="6870765">
                <a:moveTo>
                  <a:pt x="0" y="0"/>
                </a:moveTo>
                <a:lnTo>
                  <a:pt x="1270259" y="0"/>
                </a:lnTo>
                <a:lnTo>
                  <a:pt x="1267867" y="24219"/>
                </a:lnTo>
                <a:cubicBezTo>
                  <a:pt x="1257102" y="130100"/>
                  <a:pt x="1257300" y="91876"/>
                  <a:pt x="1257300" y="177865"/>
                </a:cubicBezTo>
                <a:lnTo>
                  <a:pt x="1244600" y="419165"/>
                </a:lnTo>
                <a:lnTo>
                  <a:pt x="1244600" y="584265"/>
                </a:lnTo>
                <a:lnTo>
                  <a:pt x="1358900" y="889065"/>
                </a:lnTo>
                <a:lnTo>
                  <a:pt x="850900" y="2286065"/>
                </a:lnTo>
                <a:lnTo>
                  <a:pt x="825500" y="2806765"/>
                </a:lnTo>
                <a:lnTo>
                  <a:pt x="1041400" y="4000565"/>
                </a:lnTo>
                <a:lnTo>
                  <a:pt x="1117600" y="4102165"/>
                </a:lnTo>
                <a:lnTo>
                  <a:pt x="1282700" y="4648265"/>
                </a:lnTo>
                <a:lnTo>
                  <a:pt x="1206500" y="4876865"/>
                </a:lnTo>
                <a:lnTo>
                  <a:pt x="927100" y="5321365"/>
                </a:lnTo>
                <a:lnTo>
                  <a:pt x="1104900" y="5600765"/>
                </a:lnTo>
                <a:lnTo>
                  <a:pt x="1308100" y="5638865"/>
                </a:lnTo>
                <a:lnTo>
                  <a:pt x="2730500" y="5626165"/>
                </a:lnTo>
                <a:cubicBezTo>
                  <a:pt x="2919634" y="5698909"/>
                  <a:pt x="2837439" y="5679971"/>
                  <a:pt x="2971800" y="5702365"/>
                </a:cubicBezTo>
                <a:lnTo>
                  <a:pt x="3429000" y="5880165"/>
                </a:lnTo>
                <a:cubicBezTo>
                  <a:pt x="3596664" y="6047829"/>
                  <a:pt x="3510953" y="6018476"/>
                  <a:pt x="3644900" y="6045265"/>
                </a:cubicBezTo>
                <a:lnTo>
                  <a:pt x="4013200" y="6083365"/>
                </a:lnTo>
                <a:cubicBezTo>
                  <a:pt x="4114800" y="6091832"/>
                  <a:pt x="4218175" y="6129483"/>
                  <a:pt x="4318000" y="6108765"/>
                </a:cubicBezTo>
                <a:cubicBezTo>
                  <a:pt x="4449730" y="6081425"/>
                  <a:pt x="4686301" y="5943665"/>
                  <a:pt x="4686301" y="5943665"/>
                </a:cubicBezTo>
                <a:lnTo>
                  <a:pt x="5080000" y="5829365"/>
                </a:lnTo>
                <a:lnTo>
                  <a:pt x="5346700" y="5829365"/>
                </a:lnTo>
                <a:lnTo>
                  <a:pt x="5943600" y="5816665"/>
                </a:lnTo>
                <a:cubicBezTo>
                  <a:pt x="6065019" y="5862197"/>
                  <a:pt x="6009030" y="5854765"/>
                  <a:pt x="6108700" y="5854765"/>
                </a:cubicBezTo>
                <a:lnTo>
                  <a:pt x="6769100" y="5651565"/>
                </a:lnTo>
                <a:cubicBezTo>
                  <a:pt x="6802967" y="5676965"/>
                  <a:pt x="6830977" y="5713130"/>
                  <a:pt x="6870700" y="5727765"/>
                </a:cubicBezTo>
                <a:cubicBezTo>
                  <a:pt x="6914576" y="5743930"/>
                  <a:pt x="6964353" y="5732339"/>
                  <a:pt x="7010400" y="5740465"/>
                </a:cubicBezTo>
                <a:cubicBezTo>
                  <a:pt x="7036767" y="5745118"/>
                  <a:pt x="7061200" y="5757398"/>
                  <a:pt x="7086600" y="5765865"/>
                </a:cubicBezTo>
                <a:lnTo>
                  <a:pt x="9042400" y="5880165"/>
                </a:lnTo>
                <a:lnTo>
                  <a:pt x="10579100" y="5499165"/>
                </a:lnTo>
                <a:lnTo>
                  <a:pt x="11391900" y="4914965"/>
                </a:lnTo>
                <a:lnTo>
                  <a:pt x="11391900" y="4673665"/>
                </a:lnTo>
                <a:lnTo>
                  <a:pt x="11188700" y="3810065"/>
                </a:lnTo>
                <a:lnTo>
                  <a:pt x="10871200" y="3098865"/>
                </a:lnTo>
                <a:lnTo>
                  <a:pt x="11214100" y="2235265"/>
                </a:lnTo>
                <a:lnTo>
                  <a:pt x="11518900" y="1308165"/>
                </a:lnTo>
                <a:lnTo>
                  <a:pt x="11176000" y="241365"/>
                </a:lnTo>
                <a:lnTo>
                  <a:pt x="10185400" y="241365"/>
                </a:lnTo>
                <a:lnTo>
                  <a:pt x="10083800" y="279465"/>
                </a:lnTo>
                <a:lnTo>
                  <a:pt x="9728200" y="622365"/>
                </a:lnTo>
                <a:lnTo>
                  <a:pt x="9652000" y="723965"/>
                </a:lnTo>
                <a:lnTo>
                  <a:pt x="9423400" y="901765"/>
                </a:lnTo>
                <a:lnTo>
                  <a:pt x="9334500" y="977965"/>
                </a:lnTo>
                <a:lnTo>
                  <a:pt x="7340600" y="228665"/>
                </a:lnTo>
                <a:lnTo>
                  <a:pt x="7124700" y="63565"/>
                </a:lnTo>
                <a:lnTo>
                  <a:pt x="6986161" y="0"/>
                </a:lnTo>
                <a:lnTo>
                  <a:pt x="12192000" y="0"/>
                </a:lnTo>
                <a:lnTo>
                  <a:pt x="12192000" y="6870765"/>
                </a:lnTo>
                <a:lnTo>
                  <a:pt x="0" y="6870765"/>
                </a:lnTo>
                <a:close/>
              </a:path>
            </a:pathLst>
          </a:cu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74F6B4E7-C9CD-7500-3F99-67CB8BF2A5C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5606" y="4229100"/>
            <a:ext cx="2933706" cy="2933706"/>
          </a:xfrm>
          <a:prstGeom prst="rect">
            <a:avLst/>
          </a:prstGeom>
        </p:spPr>
      </p:pic>
      <p:sp>
        <p:nvSpPr>
          <p:cNvPr id="31" name="矩形: 圆角 30">
            <a:extLst>
              <a:ext uri="{FF2B5EF4-FFF2-40B4-BE49-F238E27FC236}">
                <a16:creationId xmlns:a16="http://schemas.microsoft.com/office/drawing/2014/main" id="{944BACB1-78FC-A64B-CA58-255C2A6EA6A5}"/>
              </a:ext>
            </a:extLst>
          </p:cNvPr>
          <p:cNvSpPr/>
          <p:nvPr userDrawn="1"/>
        </p:nvSpPr>
        <p:spPr>
          <a:xfrm>
            <a:off x="660400" y="469965"/>
            <a:ext cx="10896600" cy="5956300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7620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7" name="图片 36">
            <a:extLst>
              <a:ext uri="{FF2B5EF4-FFF2-40B4-BE49-F238E27FC236}">
                <a16:creationId xmlns:a16="http://schemas.microsoft.com/office/drawing/2014/main" id="{1FC4552D-29DD-D4B1-7D59-82D6619EA269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896" t="4250" r="12292" b="63955"/>
          <a:stretch/>
        </p:blipFill>
        <p:spPr>
          <a:xfrm>
            <a:off x="9984105" y="-12766"/>
            <a:ext cx="2207895" cy="2184525"/>
          </a:xfrm>
          <a:prstGeom prst="rect">
            <a:avLst/>
          </a:prstGeom>
        </p:spPr>
      </p:pic>
      <p:pic>
        <p:nvPicPr>
          <p:cNvPr id="2" name="图片 1">
            <a:extLst>
              <a:ext uri="{FF2B5EF4-FFF2-40B4-BE49-F238E27FC236}">
                <a16:creationId xmlns:a16="http://schemas.microsoft.com/office/drawing/2014/main" id="{0541BBB6-E884-7FDF-C433-61AEC6DE51C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3" t="463" r="79581" b="69316"/>
          <a:stretch/>
        </p:blipFill>
        <p:spPr>
          <a:xfrm>
            <a:off x="-186376" y="-16158"/>
            <a:ext cx="2595245" cy="2076320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7B42457D-069E-E3DD-0560-22AA4BDF8B21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184778AF-734E-C89D-9E2B-81BF740C61EB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rgbClr val="3B8ED0"/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rgbClr val="3B8ED0"/>
                </a:solidFill>
                <a:latin typeface="#9Slide07 HoneyCream" pitchFamily="2" charset="0"/>
              </a:rPr>
              <a:t> Non</a:t>
            </a:r>
          </a:p>
        </p:txBody>
      </p:sp>
    </p:spTree>
    <p:extLst>
      <p:ext uri="{BB962C8B-B14F-4D97-AF65-F5344CB8AC3E}">
        <p14:creationId xmlns:p14="http://schemas.microsoft.com/office/powerpoint/2010/main" val="471634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2CC30A-2AEE-3951-2477-EAF61E293B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FFEE145-2204-06BD-48BC-F79D70EAD5F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D727A4-4C68-7B84-0314-BAE43BFAD4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B8932B-09CF-75A3-AFF3-22DC7EFE8A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BDE351-51D4-865C-D71A-E29C61685F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527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D4D90A-E0BD-B16B-B565-284F0135ACC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601F424-7154-F211-C5B0-863867E53F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764712-B3A2-D344-71E9-6506648F27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5575BC-62D1-08AD-BC78-961A33E0B0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8A98EF-D6E0-5CB9-D848-684BA504C1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428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A845F7-B49B-EBA3-C024-441AB9BB916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037DF4-0547-9166-AA5C-E248FE84BFE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4673B3F-061C-8318-C81C-7CA18AD813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83DB5D-8DE3-56B9-4A29-11A96CDDED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BE2398C-7470-5582-3475-9E3B462850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9BC661-2BDF-4BC8-5DD4-5C37C7EE14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7211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D34556-E340-77F7-8371-AE8903BDF8E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EB1D5B0-85AF-A1C8-4A1E-098AD8A23C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954B57E-7D00-4606-2D09-6905BE08497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32CFD4-2686-440D-DB20-12EBC87668A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915E61-C65C-FD3B-65AC-3329068978D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7FD3E57-F64A-B9E3-434B-D2BE539F36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C444153-C45D-8954-8913-84696AC58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87903A-3EA0-340B-B976-5F36ED8BEF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456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394D202-1504-E439-F31B-C53A1FE257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42A60FD-8356-E9E8-0DAA-CDF2200D93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AA038D-A0B7-06E1-805F-E708B06433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0774F8A-C76C-4BF5-110A-2DA0FD3619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575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4DFF33E-3681-B572-F9EC-0B8FC41E8D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5550C40-472F-16E3-94A4-BE4E7B9C0C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E55971D-EE0B-B997-7006-C5EC8FE6AB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6722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5066E6-29DB-1B19-206C-C3C1BF9BC0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0EC36-A47F-C96A-1F2A-2833951F150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E4A17E8-B6A1-896D-E08F-7829CB4A2C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FA29923-2C09-4322-3ED5-6617B28B81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FBC7539-D67D-C2AB-74D7-6CCB11BB14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0EE2940-A584-CFF1-4EC3-6E1E15E86E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7297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50990E-4B49-1A9F-FA2C-83232559B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5843229-2679-6F2C-5E3E-E0E9F5DA34A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1F9B8B5-2F42-85BB-D37E-F0A0C598EEA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686DDAC-92B8-91C9-9260-312D283369C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406A817-AFF0-8589-A715-8F33483463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36C048F-F5B9-021E-B7AC-682FB493362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7147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image" Target="../media/image2.png"/><Relationship Id="rId5" Type="http://schemas.openxmlformats.org/officeDocument/2006/relationships/slideLayout" Target="../slideLayouts/slideLayout16.xml"/><Relationship Id="rId10" Type="http://schemas.openxmlformats.org/officeDocument/2006/relationships/image" Target="../media/image1.png"/><Relationship Id="rId4" Type="http://schemas.openxmlformats.org/officeDocument/2006/relationships/slideLayout" Target="../slideLayouts/slideLayout15.xml"/><Relationship Id="rId9" Type="http://schemas.openxmlformats.org/officeDocument/2006/relationships/hyperlink" Target="https://www.facebook.com/groups/629898828017053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A28475B-3870-674A-4965-15544364BF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ED4E65-3285-1C99-71CF-4F06772EDB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F0DEC2-B201-6CE0-6D02-30DF9ED437A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2059DA3-CD6D-484F-B8C6-372A48E62590}" type="datetimeFigureOut">
              <a:rPr lang="en-US" smtClean="0"/>
              <a:t>5/13/2025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E28C9CA-5A10-A25F-FABE-383990833CA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273D23F-1A5D-D9E7-FBEE-DABF5AA6C9A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FE86F7-5597-487F-AEE5-03F84309621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0243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3">
            <a:extLst>
              <a:ext uri="{FF2B5EF4-FFF2-40B4-BE49-F238E27FC236}">
                <a16:creationId xmlns:a16="http://schemas.microsoft.com/office/drawing/2014/main" id="{CBF7FC06-0467-D7EE-BE37-DEC3BE7010D9}"/>
              </a:ext>
            </a:extLst>
          </p:cNvPr>
          <p:cNvSpPr txBox="1"/>
          <p:nvPr userDrawn="1"/>
        </p:nvSpPr>
        <p:spPr>
          <a:xfrm>
            <a:off x="3048000" y="9098618"/>
            <a:ext cx="62281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r>
              <a:rPr lang="en-US" sz="1800" b="1" dirty="0">
                <a:solidFill>
                  <a:srgbClr val="2C943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="1">
                <a:latin typeface="Times New Roman" panose="02020603050405020304" pitchFamily="18" charset="0"/>
                <a:cs typeface="Times New Roman" panose="02020603050405020304" pitchFamily="18" charset="0"/>
              </a:rPr>
              <a:t>Mời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truy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cập</a:t>
            </a: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dirty="0">
                <a:solidFill>
                  <a:srgbClr val="FF0066"/>
                </a:solidFill>
                <a:latin typeface="Times New Roman" panose="02020603050405020304" pitchFamily="18" charset="0"/>
                <a:cs typeface="Times New Roman" panose="02020603050405020304" pitchFamily="18" charset="0"/>
                <a:hlinkClick r:id="rId9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MĂNG NON- TÀI LIỆU TIỂU HỌC | Facebook</a:t>
            </a:r>
            <a:endParaRPr lang="en-US" sz="1800" dirty="0">
              <a:solidFill>
                <a:srgbClr val="FF0066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  <a:cs typeface="Times New Roman" panose="02020603050405020304" pitchFamily="18" charset="0"/>
              </a:rPr>
              <a:t>SĐT ZALO :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0382348780</a:t>
            </a:r>
            <a:r>
              <a:rPr lang="en-US" sz="1800" b="1" dirty="0">
                <a:solidFill>
                  <a:srgbClr val="0D4370"/>
                </a:solidFill>
                <a:latin typeface="SVN-Newton" panose="02040603050506020204" pitchFamily="18" charset="0"/>
              </a:rPr>
              <a:t> - </a:t>
            </a:r>
            <a:r>
              <a:rPr lang="en-US" sz="1800" b="1" u="sng" dirty="0">
                <a:solidFill>
                  <a:srgbClr val="0D4370"/>
                </a:solidFill>
                <a:latin typeface="SVN-Newton" panose="02040603050506020204" pitchFamily="18" charset="0"/>
              </a:rPr>
              <a:t>0984848929</a:t>
            </a:r>
            <a:endParaRPr lang="en-US" sz="1800" b="1" dirty="0">
              <a:solidFill>
                <a:srgbClr val="0D4370"/>
              </a:solidFill>
              <a:latin typeface="SVN-Newton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itle 1">
            <a:extLst>
              <a:ext uri="{FF2B5EF4-FFF2-40B4-BE49-F238E27FC236}">
                <a16:creationId xmlns:a16="http://schemas.microsoft.com/office/drawing/2014/main" id="{AA6F3E62-E700-7687-8B50-93878254BE97}"/>
              </a:ext>
            </a:extLst>
          </p:cNvPr>
          <p:cNvSpPr txBox="1">
            <a:spLocks/>
          </p:cNvSpPr>
          <p:nvPr userDrawn="1"/>
        </p:nvSpPr>
        <p:spPr>
          <a:xfrm>
            <a:off x="10975792" y="0"/>
            <a:ext cx="1540006" cy="32492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925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000" b="0" dirty="0" err="1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2000" b="0" dirty="0">
                <a:solidFill>
                  <a:schemeClr val="accent2">
                    <a:lumMod val="20000"/>
                    <a:lumOff val="8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7459FC9-D41F-2B23-C2A0-000D5DF6215B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1976692" y="-26525564"/>
            <a:ext cx="2186247" cy="371775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C16C8A-EEB8-6EC8-14AB-CC8BE09F042C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158508" y="-26525565"/>
            <a:ext cx="2186247" cy="371775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4278DE0A-3EF0-CC69-7A5F-3894BEF89D93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0863118" y="29176636"/>
            <a:ext cx="2186247" cy="371775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68BFD16-5E40-3F43-2112-4685B375D3F8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82672" y="29176635"/>
            <a:ext cx="2186247" cy="371775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1013BDBE-D546-A7F7-AD54-4C113A83CE88}"/>
              </a:ext>
            </a:extLst>
          </p:cNvPr>
          <p:cNvSpPr txBox="1">
            <a:spLocks/>
          </p:cNvSpPr>
          <p:nvPr userDrawn="1"/>
        </p:nvSpPr>
        <p:spPr>
          <a:xfrm>
            <a:off x="9869752" y="-1466572"/>
            <a:ext cx="3565436" cy="542398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By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Khánh</a:t>
            </a:r>
            <a:r>
              <a:rPr lang="en-US" sz="1600" b="0" dirty="0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 </a:t>
            </a:r>
            <a:r>
              <a:rPr lang="en-US" sz="1600" b="0" dirty="0" err="1">
                <a:solidFill>
                  <a:schemeClr val="accent6">
                    <a:lumMod val="50000"/>
                    <a:alpha val="41000"/>
                  </a:schemeClr>
                </a:solidFill>
                <a:latin typeface="SVN-Ready" panose="02040603050506020204" pitchFamily="18" charset="0"/>
              </a:rPr>
              <a:t>Huyền</a:t>
            </a:r>
            <a:endParaRPr lang="en-US" sz="1600" b="0" dirty="0">
              <a:solidFill>
                <a:schemeClr val="accent6">
                  <a:lumMod val="50000"/>
                  <a:alpha val="41000"/>
                </a:schemeClr>
              </a:solidFill>
              <a:latin typeface="SVN-Ready" panose="02040603050506020204" pitchFamily="18" charset="0"/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8F61EE7E-7B12-CAC6-1DC8-8679B659184C}"/>
              </a:ext>
            </a:extLst>
          </p:cNvPr>
          <p:cNvSpPr txBox="1">
            <a:spLocks/>
          </p:cNvSpPr>
          <p:nvPr userDrawn="1"/>
        </p:nvSpPr>
        <p:spPr>
          <a:xfrm>
            <a:off x="-661557" y="6145414"/>
            <a:ext cx="2186247" cy="78740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1800" b="0" dirty="0" err="1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Măng</a:t>
            </a:r>
            <a:r>
              <a:rPr lang="en-US" sz="1800" b="0" dirty="0">
                <a:solidFill>
                  <a:schemeClr val="accent3">
                    <a:lumMod val="60000"/>
                    <a:lumOff val="40000"/>
                  </a:schemeClr>
                </a:solidFill>
                <a:latin typeface="#9Slide07 HoneyCream" pitchFamily="2" charset="0"/>
              </a:rPr>
              <a:t> Non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51C5C5C-5EAD-D91C-5B26-0755BB81F05E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523006" y="7903349"/>
            <a:ext cx="2188654" cy="265808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D5184C5D-FE23-D097-2C7C-72A9BA3828E7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-8487112" y="-76200"/>
            <a:ext cx="2188654" cy="265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98429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200" b="0" i="0" kern="1200" cap="all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2000" kern="120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8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600" kern="120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400" kern="1200" cap="none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accent1"/>
        </a:buClr>
        <a:buSzPct val="100000"/>
        <a:buFont typeface="Arial" panose="020B0604020202020204" pitchFamily="34" charset="0"/>
        <a:buChar char="•"/>
        <a:defRPr sz="1200" kern="1200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50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2.png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23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3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BC3236-1896-C371-D254-BC520C86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4B68C-4084-0507-F531-34D6C908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D3430C-A6FD-EBEB-B4A6-8FF44597F26C}"/>
              </a:ext>
            </a:extLst>
          </p:cNvPr>
          <p:cNvGrpSpPr/>
          <p:nvPr/>
        </p:nvGrpSpPr>
        <p:grpSpPr>
          <a:xfrm>
            <a:off x="5341126" y="491453"/>
            <a:ext cx="2238459" cy="782207"/>
            <a:chOff x="4932239" y="3987397"/>
            <a:chExt cx="2341675" cy="78220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314438C-5EF8-5B6C-A1CD-477245ACAA0A}"/>
                </a:ext>
              </a:extLst>
            </p:cNvPr>
            <p:cNvSpPr/>
            <p:nvPr/>
          </p:nvSpPr>
          <p:spPr>
            <a:xfrm>
              <a:off x="5074838" y="3987397"/>
              <a:ext cx="2056479" cy="769441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0AC9DC-FADB-D2CF-869D-D02EEED7C96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32239" y="4000163"/>
              <a:ext cx="2341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TOÁN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0AD191-1692-01FB-A3A8-8C7777182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54360" y="2999643"/>
            <a:ext cx="4039816" cy="4039816"/>
          </a:xfrm>
          <a:custGeom>
            <a:avLst/>
            <a:gdLst>
              <a:gd name="connsiteX0" fmla="*/ 1160793 w 4639241"/>
              <a:gd name="connsiteY0" fmla="*/ 517169 h 4639241"/>
              <a:gd name="connsiteX1" fmla="*/ 1795117 w 4639241"/>
              <a:gd name="connsiteY1" fmla="*/ 1151493 h 4639241"/>
              <a:gd name="connsiteX2" fmla="*/ 1160793 w 4639241"/>
              <a:gd name="connsiteY2" fmla="*/ 1785817 h 4639241"/>
              <a:gd name="connsiteX3" fmla="*/ 526469 w 4639241"/>
              <a:gd name="connsiteY3" fmla="*/ 1151493 h 4639241"/>
              <a:gd name="connsiteX4" fmla="*/ 1160793 w 4639241"/>
              <a:gd name="connsiteY4" fmla="*/ 517169 h 4639241"/>
              <a:gd name="connsiteX5" fmla="*/ 2912853 w 4639241"/>
              <a:gd name="connsiteY5" fmla="*/ 155359 h 4639241"/>
              <a:gd name="connsiteX6" fmla="*/ 3547177 w 4639241"/>
              <a:gd name="connsiteY6" fmla="*/ 789683 h 4639241"/>
              <a:gd name="connsiteX7" fmla="*/ 2912853 w 4639241"/>
              <a:gd name="connsiteY7" fmla="*/ 1424007 h 4639241"/>
              <a:gd name="connsiteX8" fmla="*/ 2278529 w 4639241"/>
              <a:gd name="connsiteY8" fmla="*/ 789683 h 4639241"/>
              <a:gd name="connsiteX9" fmla="*/ 2912853 w 4639241"/>
              <a:gd name="connsiteY9" fmla="*/ 155359 h 4639241"/>
              <a:gd name="connsiteX10" fmla="*/ 4639241 w 4639241"/>
              <a:gd name="connsiteY10" fmla="*/ 0 h 4639241"/>
              <a:gd name="connsiteX11" fmla="*/ 0 w 4639241"/>
              <a:gd name="connsiteY11" fmla="*/ 0 h 4639241"/>
              <a:gd name="connsiteX12" fmla="*/ 0 w 4639241"/>
              <a:gd name="connsiteY12" fmla="*/ 4639241 h 4639241"/>
              <a:gd name="connsiteX13" fmla="*/ 4639241 w 4639241"/>
              <a:gd name="connsiteY13" fmla="*/ 4639241 h 46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39241" h="4639241">
                <a:moveTo>
                  <a:pt x="1160793" y="517169"/>
                </a:moveTo>
                <a:cubicBezTo>
                  <a:pt x="1511120" y="517169"/>
                  <a:pt x="1795117" y="801166"/>
                  <a:pt x="1795117" y="1151493"/>
                </a:cubicBezTo>
                <a:cubicBezTo>
                  <a:pt x="1795117" y="1501820"/>
                  <a:pt x="1511120" y="1785817"/>
                  <a:pt x="1160793" y="1785817"/>
                </a:cubicBezTo>
                <a:cubicBezTo>
                  <a:pt x="810466" y="1785817"/>
                  <a:pt x="526469" y="1501820"/>
                  <a:pt x="526469" y="1151493"/>
                </a:cubicBezTo>
                <a:cubicBezTo>
                  <a:pt x="526469" y="801166"/>
                  <a:pt x="810466" y="517169"/>
                  <a:pt x="1160793" y="517169"/>
                </a:cubicBezTo>
                <a:close/>
                <a:moveTo>
                  <a:pt x="2912853" y="155359"/>
                </a:moveTo>
                <a:cubicBezTo>
                  <a:pt x="3263180" y="155359"/>
                  <a:pt x="3547177" y="439356"/>
                  <a:pt x="3547177" y="789683"/>
                </a:cubicBezTo>
                <a:cubicBezTo>
                  <a:pt x="3547177" y="1140010"/>
                  <a:pt x="3263180" y="1424007"/>
                  <a:pt x="2912853" y="1424007"/>
                </a:cubicBezTo>
                <a:cubicBezTo>
                  <a:pt x="2562526" y="1424007"/>
                  <a:pt x="2278529" y="1140010"/>
                  <a:pt x="2278529" y="789683"/>
                </a:cubicBezTo>
                <a:cubicBezTo>
                  <a:pt x="2278529" y="439356"/>
                  <a:pt x="2562526" y="155359"/>
                  <a:pt x="2912853" y="155359"/>
                </a:cubicBezTo>
                <a:close/>
                <a:moveTo>
                  <a:pt x="4639241" y="0"/>
                </a:moveTo>
                <a:lnTo>
                  <a:pt x="0" y="0"/>
                </a:lnTo>
                <a:lnTo>
                  <a:pt x="0" y="4639241"/>
                </a:lnTo>
                <a:lnTo>
                  <a:pt x="4639241" y="4639241"/>
                </a:lnTo>
                <a:close/>
              </a:path>
            </a:pathLst>
          </a:custGeom>
        </p:spPr>
      </p:pic>
      <p:sp>
        <p:nvSpPr>
          <p:cNvPr id="4" name="文本框 2">
            <a:extLst>
              <a:ext uri="{FF2B5EF4-FFF2-40B4-BE49-F238E27FC236}">
                <a16:creationId xmlns:a16="http://schemas.microsoft.com/office/drawing/2014/main" id="{F93BDA51-E866-6E67-CD4C-0BD2F86F6FC3}"/>
              </a:ext>
            </a:extLst>
          </p:cNvPr>
          <p:cNvSpPr txBox="1"/>
          <p:nvPr/>
        </p:nvSpPr>
        <p:spPr>
          <a:xfrm>
            <a:off x="5253831" y="5412768"/>
            <a:ext cx="18565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(</a:t>
            </a:r>
            <a:r>
              <a:rPr kumimoji="1" lang="en-US" altLang="zh-CN" sz="4000" b="1" i="0" u="none" strike="noStrike" kern="1200" cap="none" spc="300" normalizeH="0" baseline="0" noProof="0" dirty="0" err="1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Tiết</a:t>
            </a:r>
            <a:r>
              <a:rPr kumimoji="1" lang="en-US" altLang="zh-CN" sz="4000" b="1" i="0" u="none" strike="noStrike" kern="1200" cap="none" spc="300" normalizeH="0" baseline="0" noProof="0" dirty="0">
                <a:ln>
                  <a:noFill/>
                </a:ln>
                <a:solidFill>
                  <a:srgbClr val="EC5838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 1)</a:t>
            </a:r>
            <a:endParaRPr kumimoji="1" lang="zh-CN" altLang="en-US" sz="4000" b="1" i="0" u="none" strike="noStrike" kern="1200" cap="none" spc="300" normalizeH="0" baseline="0" noProof="0" dirty="0">
              <a:ln>
                <a:noFill/>
              </a:ln>
              <a:solidFill>
                <a:srgbClr val="EC5838"/>
              </a:solidFill>
              <a:effectLst/>
              <a:uLnTx/>
              <a:uFillTx/>
              <a:latin typeface="Vogue-ExtraBold" panose="020B0500000000000000" pitchFamily="34" charset="0"/>
              <a:ea typeface="Vogue-ExtraBold" panose="020B0500000000000000" pitchFamily="34" charset="0"/>
              <a:cs typeface="Vogue-ExtraBold" panose="020B0500000000000000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4A96550-05F7-27A7-1812-B1EB5FAE3FE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334774" y="1182142"/>
            <a:ext cx="9315495" cy="4480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7322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97104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812176" y="752490"/>
            <a:ext cx="956702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742950" indent="-742950" algn="ctr">
              <a:buAutoNum type="alphaLcParenR"/>
            </a:pPr>
            <a:r>
              <a:rPr lang="vi-VN" sz="3600" b="1" dirty="0">
                <a:latin typeface="Cambria" panose="02040503050406030204" pitchFamily="18" charset="0"/>
              </a:rPr>
              <a:t>Tính chu vi hình tam giác ABD và</a:t>
            </a:r>
            <a:endParaRPr lang="en-US" sz="3600" b="1" dirty="0"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latin typeface="Cambria" panose="02040503050406030204" pitchFamily="18" charset="0"/>
              </a:rPr>
              <a:t> chu vi hình tam giác 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141075" y="2557079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812799" y="2814944"/>
            <a:ext cx="5238127" cy="2926080"/>
            <a:chOff x="1344371" y="4224509"/>
            <a:chExt cx="3632020" cy="2919918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2919918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23034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2 + 3 + 4 = 9 (cm)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tam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 4 + 4 + 3 = 11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23443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928555" y="674414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6096001" y="1979791"/>
            <a:ext cx="5238126" cy="3441810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0CF53C32-4FF2-11B1-5A5F-7144F7BFD0E3}"/>
              </a:ext>
            </a:extLst>
          </p:cNvPr>
          <p:cNvGrpSpPr/>
          <p:nvPr/>
        </p:nvGrpSpPr>
        <p:grpSpPr>
          <a:xfrm>
            <a:off x="758123" y="2823533"/>
            <a:ext cx="5238127" cy="1754326"/>
            <a:chOff x="1344371" y="4224509"/>
            <a:chExt cx="3632020" cy="1750632"/>
          </a:xfrm>
        </p:grpSpPr>
        <p:sp>
          <p:nvSpPr>
            <p:cNvPr id="7" name="Rectangle: Rounded Corners 6">
              <a:extLst>
                <a:ext uri="{FF2B5EF4-FFF2-40B4-BE49-F238E27FC236}">
                  <a16:creationId xmlns:a16="http://schemas.microsoft.com/office/drawing/2014/main" id="{2269147C-36A6-6FDE-2559-7E86DA05048A}"/>
                </a:ext>
              </a:extLst>
            </p:cNvPr>
            <p:cNvSpPr/>
            <p:nvPr/>
          </p:nvSpPr>
          <p:spPr>
            <a:xfrm>
              <a:off x="1344371" y="4224509"/>
              <a:ext cx="3632020" cy="1750632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8" name="TextBox 7">
              <a:extLst>
                <a:ext uri="{FF2B5EF4-FFF2-40B4-BE49-F238E27FC236}">
                  <a16:creationId xmlns:a16="http://schemas.microsoft.com/office/drawing/2014/main" id="{8BE10F1B-B3CE-580F-3D13-2783E31AB69F}"/>
                </a:ext>
              </a:extLst>
            </p:cNvPr>
            <p:cNvSpPr txBox="1"/>
            <p:nvPr/>
          </p:nvSpPr>
          <p:spPr>
            <a:xfrm>
              <a:off x="1344371" y="4530404"/>
              <a:ext cx="3470405" cy="119780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3600" b="1" dirty="0">
                  <a:latin typeface="Cambria" panose="02040503050406030204" pitchFamily="18" charset="0"/>
                </a:rPr>
                <a:t>Chu vi </a:t>
              </a:r>
              <a:r>
                <a:rPr lang="en-US" sz="3600" b="1" dirty="0" err="1">
                  <a:latin typeface="Cambria" panose="02040503050406030204" pitchFamily="18" charset="0"/>
                </a:rPr>
                <a:t>tứ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giác</a:t>
              </a:r>
              <a:r>
                <a:rPr lang="en-US" sz="3600" b="1" dirty="0">
                  <a:latin typeface="Cambria" panose="02040503050406030204" pitchFamily="18" charset="0"/>
                </a:rPr>
                <a:t> ABCD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3 + 3 + 4 + 2 = 12 (cm)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4904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1662676-D421-422E-C46E-4B74A07AF942}"/>
              </a:ext>
            </a:extLst>
          </p:cNvPr>
          <p:cNvSpPr/>
          <p:nvPr/>
        </p:nvSpPr>
        <p:spPr>
          <a:xfrm>
            <a:off x="948978" y="86649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6AE278E-E950-46C6-3144-7D383431D31F}"/>
              </a:ext>
            </a:extLst>
          </p:cNvPr>
          <p:cNvSpPr txBox="1"/>
          <p:nvPr/>
        </p:nvSpPr>
        <p:spPr>
          <a:xfrm>
            <a:off x="1762299" y="537887"/>
            <a:ext cx="181217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latin typeface="Cambria" panose="02040503050406030204" pitchFamily="18" charset="0"/>
              </a:rPr>
              <a:t>c) </a:t>
            </a:r>
            <a:r>
              <a:rPr lang="en-US" sz="3600" b="1" dirty="0" err="1">
                <a:latin typeface="Cambria" panose="02040503050406030204" pitchFamily="18" charset="0"/>
              </a:rPr>
              <a:t>Số</a:t>
            </a:r>
            <a:r>
              <a:rPr lang="en-US" sz="3600" b="1" dirty="0">
                <a:latin typeface="Cambria" panose="02040503050406030204" pitchFamily="18" charset="0"/>
              </a:rPr>
              <a:t>?</a:t>
            </a:r>
            <a:endParaRPr lang="vi-VN" sz="3600" b="1" dirty="0">
              <a:latin typeface="Cambria" panose="02040503050406030204" pitchFamily="18" charset="0"/>
            </a:endParaRP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13B90D30-7306-D610-71EB-A27EEF715833}"/>
              </a:ext>
            </a:extLst>
          </p:cNvPr>
          <p:cNvGrpSpPr/>
          <p:nvPr/>
        </p:nvGrpSpPr>
        <p:grpSpPr>
          <a:xfrm>
            <a:off x="999585" y="2704797"/>
            <a:ext cx="10192830" cy="3199928"/>
            <a:chOff x="1379227" y="4192621"/>
            <a:chExt cx="7067520" cy="3193190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766A936C-E008-8538-2ABA-E4E633731128}"/>
                </a:ext>
              </a:extLst>
            </p:cNvPr>
            <p:cNvSpPr/>
            <p:nvPr/>
          </p:nvSpPr>
          <p:spPr>
            <a:xfrm>
              <a:off x="1476707" y="4192621"/>
              <a:ext cx="6970040" cy="319319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 sz="1600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26C9C8B-BDB4-A7BB-D4A0-8520DDF7F492}"/>
                </a:ext>
              </a:extLst>
            </p:cNvPr>
            <p:cNvSpPr txBox="1"/>
            <p:nvPr/>
          </p:nvSpPr>
          <p:spPr>
            <a:xfrm>
              <a:off x="1379227" y="4311693"/>
              <a:ext cx="6970040" cy="285629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tam giác ABD và 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9 + 11 = 20 (cm)</a:t>
              </a: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Tổng chu vi của các hình tam giác ABD và BCD hơn chu vi hình tứ giác ABCD là</a:t>
              </a:r>
              <a:r>
                <a:rPr lang="en-US" sz="3600" b="1" dirty="0">
                  <a:latin typeface="Cambria" panose="02040503050406030204" pitchFamily="18" charset="0"/>
                </a:rPr>
                <a:t>:</a:t>
              </a:r>
              <a:endParaRPr lang="vi-VN" sz="3600" b="1" dirty="0">
                <a:latin typeface="Cambria" panose="02040503050406030204" pitchFamily="18" charset="0"/>
              </a:endParaRPr>
            </a:p>
            <a:p>
              <a:pPr algn="ctr"/>
              <a:r>
                <a:rPr lang="vi-VN" sz="3600" b="1" dirty="0">
                  <a:latin typeface="Cambria" panose="02040503050406030204" pitchFamily="18" charset="0"/>
                </a:rPr>
                <a:t> 20 – 12 = 8 (cm)</a:t>
              </a: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40E24616-E9F6-0AAA-2DB4-A04B8B7B9833}"/>
              </a:ext>
            </a:extLst>
          </p:cNvPr>
          <p:cNvSpPr txBox="1"/>
          <p:nvPr/>
        </p:nvSpPr>
        <p:spPr>
          <a:xfrm>
            <a:off x="1762299" y="1124229"/>
            <a:ext cx="94301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Tổng chu vi của các hình tam giác ABD và BCD hơn chu vi hình tứ giác ABCD là</a:t>
            </a:r>
            <a:r>
              <a:rPr lang="en-US" sz="3600" b="1" dirty="0">
                <a:latin typeface="Cambria" panose="02040503050406030204" pitchFamily="18" charset="0"/>
              </a:rPr>
              <a:t>          </a:t>
            </a:r>
            <a:r>
              <a:rPr lang="vi-VN" sz="3600" b="1" dirty="0">
                <a:latin typeface="Cambria" panose="02040503050406030204" pitchFamily="18" charset="0"/>
              </a:rPr>
              <a:t>cm</a:t>
            </a: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4C794356-DAE4-C361-80F2-569AD663B8E1}"/>
              </a:ext>
            </a:extLst>
          </p:cNvPr>
          <p:cNvSpPr/>
          <p:nvPr/>
        </p:nvSpPr>
        <p:spPr>
          <a:xfrm>
            <a:off x="9497593" y="1691886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4400" b="1" dirty="0">
                <a:solidFill>
                  <a:srgbClr val="C00000"/>
                </a:solidFill>
                <a:latin typeface="Cambria" panose="02040503050406030204" pitchFamily="18" charset="0"/>
              </a:rPr>
              <a:t>8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2EB76EDD-8AF0-4A62-E429-E031DD4BB04D}"/>
              </a:ext>
            </a:extLst>
          </p:cNvPr>
          <p:cNvGrpSpPr/>
          <p:nvPr/>
        </p:nvGrpSpPr>
        <p:grpSpPr>
          <a:xfrm>
            <a:off x="9497593" y="1691886"/>
            <a:ext cx="815472" cy="767229"/>
            <a:chOff x="3259227" y="5108059"/>
            <a:chExt cx="815472" cy="767229"/>
          </a:xfrm>
        </p:grpSpPr>
        <p:sp>
          <p:nvSpPr>
            <p:cNvPr id="11" name="Rectangle: Rounded Corners 10">
              <a:extLst>
                <a:ext uri="{FF2B5EF4-FFF2-40B4-BE49-F238E27FC236}">
                  <a16:creationId xmlns:a16="http://schemas.microsoft.com/office/drawing/2014/main" id="{F831C155-66F2-7BFC-2228-E65BB303CDD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FAEF4154-A4C7-ED61-5F33-3EAE4BFE029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0531705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8" grpId="0"/>
      <p:bldP spid="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34539C52-CD29-C3DD-FBED-12DB24ABFC53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6D596D3-0777-6EF3-8ED4-801C91EBE6CE}"/>
              </a:ext>
            </a:extLst>
          </p:cNvPr>
          <p:cNvSpPr txBox="1"/>
          <p:nvPr/>
        </p:nvSpPr>
        <p:spPr>
          <a:xfrm>
            <a:off x="1756044" y="526547"/>
            <a:ext cx="892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Một mảnh đất hình chữ nhật có chiều rộng 8 m, chiều dài hơn chiều rộng 6 m. </a:t>
            </a:r>
            <a:endParaRPr lang="en-US" sz="3600" b="1" dirty="0">
              <a:solidFill>
                <a:srgbClr val="135A50"/>
              </a:solidFill>
              <a:latin typeface="Cambria" panose="02040503050406030204" pitchFamily="18" charset="0"/>
            </a:endParaRPr>
          </a:p>
          <a:p>
            <a:pPr algn="ctr"/>
            <a:r>
              <a:rPr lang="vi-VN" sz="3600" b="1" dirty="0">
                <a:solidFill>
                  <a:srgbClr val="135A50"/>
                </a:solidFill>
                <a:latin typeface="Cambria" panose="02040503050406030204" pitchFamily="18" charset="0"/>
              </a:rPr>
              <a:t>Tính chu vi mảnh đất đó.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38FF0BA4-527B-6D80-030A-AC66345085C6}"/>
              </a:ext>
            </a:extLst>
          </p:cNvPr>
          <p:cNvSpPr txBox="1"/>
          <p:nvPr/>
        </p:nvSpPr>
        <p:spPr>
          <a:xfrm>
            <a:off x="3029667" y="2399783"/>
            <a:ext cx="26333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Tóm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tắt</a:t>
            </a:r>
            <a:r>
              <a:rPr lang="en-US" sz="4000" b="1" u="sng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3C3EA46-7658-196A-00CE-AA7B45DD6A40}"/>
              </a:ext>
            </a:extLst>
          </p:cNvPr>
          <p:cNvSpPr txBox="1"/>
          <p:nvPr/>
        </p:nvSpPr>
        <p:spPr>
          <a:xfrm>
            <a:off x="982229" y="3096591"/>
            <a:ext cx="300788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3ADEBD38-3667-F6D2-D36A-6C05161536B3}"/>
              </a:ext>
            </a:extLst>
          </p:cNvPr>
          <p:cNvSpPr txBox="1"/>
          <p:nvPr/>
        </p:nvSpPr>
        <p:spPr>
          <a:xfrm>
            <a:off x="4923574" y="3063084"/>
            <a:ext cx="32514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8 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6873A8BB-8A3E-73C5-0332-090C4D75DD1D}"/>
              </a:ext>
            </a:extLst>
          </p:cNvPr>
          <p:cNvSpPr txBox="1"/>
          <p:nvPr/>
        </p:nvSpPr>
        <p:spPr>
          <a:xfrm>
            <a:off x="982229" y="3860876"/>
            <a:ext cx="33641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BBD6755-6CD8-E1E9-1839-86FB6FAD3084}"/>
              </a:ext>
            </a:extLst>
          </p:cNvPr>
          <p:cNvSpPr txBox="1"/>
          <p:nvPr/>
        </p:nvSpPr>
        <p:spPr>
          <a:xfrm>
            <a:off x="4942539" y="3860876"/>
            <a:ext cx="49662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Hơn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rộng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 6m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7BE38810-BFB7-75BB-2CB8-EF5B60586B91}"/>
              </a:ext>
            </a:extLst>
          </p:cNvPr>
          <p:cNvSpPr txBox="1"/>
          <p:nvPr/>
        </p:nvSpPr>
        <p:spPr>
          <a:xfrm>
            <a:off x="4942540" y="4568762"/>
            <a:ext cx="259971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CE0B1D"/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... m?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D576A91-7F42-A129-87FC-CFD0CDFE5695}"/>
              </a:ext>
            </a:extLst>
          </p:cNvPr>
          <p:cNvSpPr txBox="1"/>
          <p:nvPr/>
        </p:nvSpPr>
        <p:spPr>
          <a:xfrm>
            <a:off x="982229" y="4601740"/>
            <a:ext cx="236497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4000" b="1" dirty="0">
                <a:solidFill>
                  <a:srgbClr val="A5A5A5">
                    <a:lumMod val="10000"/>
                  </a:srgbClr>
                </a:solidFill>
                <a:latin typeface="Cambria" panose="02040503050406030204" pitchFamily="18" charset="0"/>
                <a:cs typeface="Arial" panose="020B0604020202020204" pitchFamily="34" charset="0"/>
              </a:rPr>
              <a:t>Chu vi:</a:t>
            </a:r>
          </a:p>
        </p:txBody>
      </p:sp>
    </p:spTree>
    <p:extLst>
      <p:ext uri="{BB962C8B-B14F-4D97-AF65-F5344CB8AC3E}">
        <p14:creationId xmlns:p14="http://schemas.microsoft.com/office/powerpoint/2010/main" val="4249090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5" grpId="0"/>
      <p:bldP spid="6" grpId="0"/>
      <p:bldP spid="7" grpId="0"/>
      <p:bldP spid="8" grpId="0"/>
      <p:bldP spid="10" grpId="0"/>
      <p:bldP spid="1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F1900D6-1F1E-7DE9-ED66-295EC4A5CE10}"/>
              </a:ext>
            </a:extLst>
          </p:cNvPr>
          <p:cNvSpPr txBox="1"/>
          <p:nvPr/>
        </p:nvSpPr>
        <p:spPr>
          <a:xfrm>
            <a:off x="4833813" y="1204880"/>
            <a:ext cx="20588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4000" b="1" i="0" u="sng" strike="noStrike" kern="1200" cap="none" spc="0" normalizeH="0" baseline="0" noProof="0" dirty="0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4000" b="1" i="0" u="sng" strike="noStrike" kern="1200" cap="none" spc="0" normalizeH="0" baseline="0" noProof="0" dirty="0" err="1">
                <a:ln>
                  <a:noFill/>
                </a:ln>
                <a:solidFill>
                  <a:srgbClr val="912E0B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4000" b="1" i="0" u="sng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93B26AB-E7AB-C19B-23E8-619B1A60E8EE}"/>
              </a:ext>
            </a:extLst>
          </p:cNvPr>
          <p:cNvSpPr txBox="1"/>
          <p:nvPr/>
        </p:nvSpPr>
        <p:spPr>
          <a:xfrm>
            <a:off x="1104817" y="1962997"/>
            <a:ext cx="1032239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Chiều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dài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11BA7DF-261A-F101-6B45-58ACAD12706B}"/>
              </a:ext>
            </a:extLst>
          </p:cNvPr>
          <p:cNvSpPr txBox="1"/>
          <p:nvPr/>
        </p:nvSpPr>
        <p:spPr>
          <a:xfrm>
            <a:off x="2355388" y="2721114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8 + 6 = 14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D995030-A301-0B29-6D3F-1316B644C2D6}"/>
              </a:ext>
            </a:extLst>
          </p:cNvPr>
          <p:cNvSpPr txBox="1"/>
          <p:nvPr/>
        </p:nvSpPr>
        <p:spPr>
          <a:xfrm>
            <a:off x="966828" y="3479232"/>
            <a:ext cx="1059836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Chu vi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mảnh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đất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hình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chữ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nhật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noProof="0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là</a:t>
            </a:r>
            <a:r>
              <a:rPr lang="en-US" sz="4000" b="1" noProof="0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C6996D5-E862-402D-3CFF-138B6A6C0C8F}"/>
              </a:ext>
            </a:extLst>
          </p:cNvPr>
          <p:cNvSpPr txBox="1"/>
          <p:nvPr/>
        </p:nvSpPr>
        <p:spPr>
          <a:xfrm>
            <a:off x="2493377" y="4287579"/>
            <a:ext cx="83846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(14 + 8 ) x 2 = 44 (m)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47B9850-7788-0B4F-6C50-A9A3350F2381}"/>
              </a:ext>
            </a:extLst>
          </p:cNvPr>
          <p:cNvSpPr txBox="1"/>
          <p:nvPr/>
        </p:nvSpPr>
        <p:spPr>
          <a:xfrm>
            <a:off x="4245613" y="5095926"/>
            <a:ext cx="663242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defRPr/>
            </a:pP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Đáp</a:t>
            </a:r>
            <a:r>
              <a:rPr lang="en-US" sz="4000" b="1" u="sng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lang="en-US" sz="4000" b="1" u="sng" dirty="0" err="1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số</a:t>
            </a:r>
            <a:r>
              <a:rPr lang="en-US" sz="4000" b="1" dirty="0">
                <a:solidFill>
                  <a:srgbClr val="912E0B"/>
                </a:solidFill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: 44 m</a:t>
            </a:r>
            <a:endParaRPr kumimoji="0" lang="en-US" sz="4000" b="1" i="0" strike="noStrike" kern="1200" cap="none" spc="0" normalizeH="0" baseline="0" noProof="0" dirty="0">
              <a:ln>
                <a:noFill/>
              </a:ln>
              <a:solidFill>
                <a:srgbClr val="912E0B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6022CEE6-1FE0-5B30-A6F8-F9B51391AF10}"/>
              </a:ext>
            </a:extLst>
          </p:cNvPr>
          <p:cNvSpPr/>
          <p:nvPr/>
        </p:nvSpPr>
        <p:spPr>
          <a:xfrm>
            <a:off x="1121180" y="645457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761571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 tmFilter="0,0; .5, 1; 1, 1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 tmFilter="0,0; .5, 1; 1, 1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 tmFilter="0,0; .5, 1; 1, 1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2" dur="500" tmFilter="0,0; .5, 1; 1, 1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1" dur="500" tmFilter="0,0; .5, 1; 1, 1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  <p:bldP spid="5" grpId="0"/>
      <p:bldP spid="6" grpId="0"/>
      <p:bldP spid="7" grpId="0"/>
      <p:bldP spid="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3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789314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4795271" y="1629819"/>
            <a:ext cx="6724470" cy="4022843"/>
          </a:xfrm>
          <a:prstGeom prst="rect">
            <a:avLst/>
          </a:prstGeom>
        </p:spPr>
      </p:pic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DC579AC-546D-3ABF-0B6C-F7D28B210645}"/>
              </a:ext>
            </a:extLst>
          </p:cNvPr>
          <p:cNvCxnSpPr>
            <a:cxnSpLocks/>
          </p:cNvCxnSpPr>
          <p:nvPr/>
        </p:nvCxnSpPr>
        <p:spPr>
          <a:xfrm>
            <a:off x="7692044" y="2979668"/>
            <a:ext cx="0" cy="1973747"/>
          </a:xfrm>
          <a:prstGeom prst="line">
            <a:avLst/>
          </a:prstGeom>
          <a:ln w="762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5A65E134-AD79-DBE5-35DA-C55C4CFB9043}"/>
              </a:ext>
            </a:extLst>
          </p:cNvPr>
          <p:cNvSpPr txBox="1"/>
          <p:nvPr/>
        </p:nvSpPr>
        <p:spPr>
          <a:xfrm>
            <a:off x="1915883" y="559007"/>
            <a:ext cx="20588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Bài</a:t>
            </a: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 </a:t>
            </a:r>
            <a:r>
              <a:rPr kumimoji="0" lang="en-US" sz="3600" b="1" i="0" u="sng" strike="noStrike" kern="1200" cap="none" spc="0" normalizeH="0" baseline="0" noProof="0" dirty="0" err="1">
                <a:ln>
                  <a:noFill/>
                </a:ln>
                <a:solidFill>
                  <a:srgbClr val="135A50"/>
                </a:solidFill>
                <a:effectLst/>
                <a:uLnTx/>
                <a:uFillTx/>
                <a:latin typeface="Cambria" panose="02040503050406030204" pitchFamily="18" charset="0"/>
                <a:ea typeface="思源黑体 CN"/>
                <a:cs typeface="Arial" panose="020B0604020202020204" pitchFamily="34" charset="0"/>
              </a:rPr>
              <a:t>giải</a:t>
            </a:r>
            <a:endParaRPr kumimoji="0" lang="en-US" sz="3600" b="1" i="0" u="sng" strike="noStrike" kern="1200" cap="none" spc="0" normalizeH="0" baseline="0" noProof="0" dirty="0">
              <a:ln>
                <a:noFill/>
              </a:ln>
              <a:solidFill>
                <a:srgbClr val="135A50"/>
              </a:solidFill>
              <a:effectLst/>
              <a:uLnTx/>
              <a:uFillTx/>
              <a:latin typeface="Cambria" panose="02040503050406030204" pitchFamily="18" charset="0"/>
              <a:ea typeface="思源黑体 CN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/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4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4 x 4 = 16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vuông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cạnh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6 cm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6 x 6 = 36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Diện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tích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hình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H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là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</a:t>
                </a:r>
              </a:p>
              <a:p>
                <a:pPr lvl="0" algn="ctr">
                  <a:defRPr/>
                </a:pP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16 + 36 = 52 (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)</a:t>
                </a:r>
              </a:p>
              <a:p>
                <a:pPr lvl="0" algn="ctr">
                  <a:defRPr/>
                </a:pP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Đáp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 </a:t>
                </a:r>
                <a:r>
                  <a:rPr lang="en-US" sz="3600" b="1" dirty="0" err="1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số</a:t>
                </a:r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: </a:t>
                </a:r>
                <a:r>
                  <a:rPr lang="en-US" sz="3600" b="1" dirty="0">
                    <a:solidFill>
                      <a:srgbClr val="EC5838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52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en-US" sz="3600" b="1" i="1" smtClean="0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𝒄𝒎</m:t>
                        </m:r>
                      </m:e>
                      <m:sup>
                        <m:r>
                          <a:rPr lang="en-US" sz="3600" b="1" i="1">
                            <a:solidFill>
                              <a:srgbClr val="EC5838"/>
                            </a:solidFill>
                            <a:latin typeface="Cambria Math" panose="02040503050406030204" pitchFamily="18" charset="0"/>
                          </a:rPr>
                          <m:t>𝟐</m:t>
                        </m:r>
                      </m:sup>
                    </m:sSup>
                  </m:oMath>
                </a14:m>
                <a:r>
                  <a:rPr lang="en-US" sz="3600" b="1" dirty="0">
                    <a:solidFill>
                      <a:srgbClr val="135A50"/>
                    </a:solidFill>
                    <a:latin typeface="Cambria" panose="02040503050406030204" pitchFamily="18" charset="0"/>
                    <a:ea typeface="思源黑体 CN"/>
                    <a:cs typeface="Arial" panose="020B0604020202020204" pitchFamily="34" charset="0"/>
                  </a:rPr>
                  <a:t>.</a:t>
                </a:r>
              </a:p>
            </p:txBody>
          </p:sp>
        </mc:Choice>
        <mc:Fallback xmlns=""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705E4F56-289B-3063-53D6-3C9FDEC185C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2259" y="1205338"/>
                <a:ext cx="4993434" cy="5128583"/>
              </a:xfrm>
              <a:prstGeom prst="rect">
                <a:avLst/>
              </a:prstGeom>
              <a:blipFill>
                <a:blip r:embed="rId3"/>
                <a:stretch>
                  <a:fillRect t="-1902" b="-356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8753519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 tmFilter="0,0; .5, 1; 1, 1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 tmFilter="0,0; .5, 1; 1, 1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C7834E07-97E5-683A-8458-D1D4E4B99329}"/>
              </a:ext>
            </a:extLst>
          </p:cNvPr>
          <p:cNvSpPr/>
          <p:nvPr/>
        </p:nvSpPr>
        <p:spPr>
          <a:xfrm>
            <a:off x="1038361" y="747189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4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A103C6B-6707-A71F-1C11-4333E37204DF}"/>
              </a:ext>
            </a:extLst>
          </p:cNvPr>
          <p:cNvSpPr txBox="1"/>
          <p:nvPr/>
        </p:nvSpPr>
        <p:spPr>
          <a:xfrm>
            <a:off x="1928556" y="674414"/>
            <a:ext cx="151291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latin typeface="Cambria" panose="02040503050406030204" pitchFamily="18" charset="0"/>
              </a:rPr>
              <a:t>Số</a:t>
            </a:r>
            <a:r>
              <a:rPr lang="en-US" sz="4000" b="1" dirty="0">
                <a:latin typeface="Cambria" panose="02040503050406030204" pitchFamily="18" charset="0"/>
              </a:rPr>
              <a:t>?</a:t>
            </a:r>
            <a:endParaRPr lang="vi-VN" sz="4000" b="1" dirty="0">
              <a:latin typeface="Cambria" panose="02040503050406030204" pitchFamily="18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ED31A3D-0A03-1E6B-FC7A-A5DD1F72ACB7}"/>
              </a:ext>
            </a:extLst>
          </p:cNvPr>
          <p:cNvSpPr txBox="1"/>
          <p:nvPr/>
        </p:nvSpPr>
        <p:spPr>
          <a:xfrm>
            <a:off x="858984" y="1676045"/>
            <a:ext cx="95670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Hình </a:t>
            </a:r>
            <a:r>
              <a:rPr lang="vi-VN" sz="3600" b="1" dirty="0">
                <a:latin typeface="HP001 4 hàng" panose="020B0603050302020204" pitchFamily="34" charset="0"/>
              </a:rPr>
              <a:t>H</a:t>
            </a:r>
            <a:r>
              <a:rPr lang="vi-VN" sz="3600" b="1" dirty="0">
                <a:latin typeface="Cambria" panose="02040503050406030204" pitchFamily="18" charset="0"/>
              </a:rPr>
              <a:t> có kích thước như hình vẽ dưới đây.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D0B2413-A74B-5D9A-F285-AFB54CAAF14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57" t="4849" r="10024" b="7410"/>
          <a:stretch/>
        </p:blipFill>
        <p:spPr>
          <a:xfrm>
            <a:off x="5336771" y="2322376"/>
            <a:ext cx="6169115" cy="3690608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/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US" sz="3600" b="1" dirty="0">
                    <a:latin typeface="Cambria" panose="02040503050406030204" pitchFamily="18" charset="0"/>
                  </a:rPr>
                  <a:t>Diện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tích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hình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>
                    <a:latin typeface="HP001 4 hàng" panose="020B0603050302020204" pitchFamily="34" charset="0"/>
                  </a:rPr>
                  <a:t>H</a:t>
                </a:r>
                <a:r>
                  <a:rPr lang="en-US" sz="3600" b="1" dirty="0">
                    <a:latin typeface="Cambria" panose="02040503050406030204" pitchFamily="18" charset="0"/>
                  </a:rPr>
                  <a:t> </a:t>
                </a:r>
                <a:r>
                  <a:rPr lang="en-US" sz="3600" b="1" dirty="0" err="1">
                    <a:latin typeface="Cambria" panose="02040503050406030204" pitchFamily="18" charset="0"/>
                  </a:rPr>
                  <a:t>là</a:t>
                </a:r>
                <a:r>
                  <a:rPr lang="en-US" sz="3600" b="1" dirty="0">
                    <a:latin typeface="Cambria" panose="02040503050406030204" pitchFamily="18" charset="0"/>
                  </a:rPr>
                  <a:t>:</a:t>
                </a:r>
              </a:p>
              <a:p>
                <a:pPr>
                  <a:lnSpc>
                    <a:spcPct val="150000"/>
                  </a:lnSpc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p>
                        <m:sSupPr>
                          <m:ctrlPr>
                            <a:rPr lang="en-US" sz="3600" b="1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𝒄𝒎</m:t>
                          </m:r>
                        </m:e>
                        <m:sup>
                          <m:r>
                            <a:rPr lang="en-US" sz="3600" b="1" i="1" smtClean="0">
                              <a:latin typeface="Cambria Math" panose="02040503050406030204" pitchFamily="18" charset="0"/>
                            </a:rPr>
                            <m:t>𝟐</m:t>
                          </m:r>
                        </m:sup>
                      </m:sSup>
                    </m:oMath>
                  </m:oMathPara>
                </a14:m>
                <a:endParaRPr lang="vi-VN" sz="3600" b="1" dirty="0">
                  <a:latin typeface="Cambria" panose="02040503050406030204" pitchFamily="18" charset="0"/>
                </a:endParaRPr>
              </a:p>
            </p:txBody>
          </p:sp>
        </mc:Choice>
        <mc:Fallback xmlns="">
          <p:sp>
            <p:nvSpPr>
              <p:cNvPr id="7" name="TextBox 6">
                <a:extLst>
                  <a:ext uri="{FF2B5EF4-FFF2-40B4-BE49-F238E27FC236}">
                    <a16:creationId xmlns:a16="http://schemas.microsoft.com/office/drawing/2014/main" id="{21135BFF-6BB5-063A-91AE-B3990AB59E0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8984" y="2685068"/>
                <a:ext cx="4322616" cy="1773178"/>
              </a:xfrm>
              <a:prstGeom prst="rect">
                <a:avLst/>
              </a:prstGeom>
              <a:blipFill>
                <a:blip r:embed="rId4"/>
                <a:stretch>
                  <a:fillRect l="-4372" r="-352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FF77B61A-4EEC-6296-2DEB-FCF1280CFD64}"/>
              </a:ext>
            </a:extLst>
          </p:cNvPr>
          <p:cNvSpPr/>
          <p:nvPr/>
        </p:nvSpPr>
        <p:spPr>
          <a:xfrm>
            <a:off x="1683375" y="3702169"/>
            <a:ext cx="815472" cy="74492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9DB6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r>
              <a:rPr lang="en-US" sz="3600" b="1" dirty="0">
                <a:solidFill>
                  <a:srgbClr val="C00000"/>
                </a:solidFill>
                <a:latin typeface="Cambria" panose="02040503050406030204" pitchFamily="18" charset="0"/>
              </a:rPr>
              <a:t>52</a:t>
            </a: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40355ED6-5870-F065-C30C-9C9895E90FFC}"/>
              </a:ext>
            </a:extLst>
          </p:cNvPr>
          <p:cNvGrpSpPr/>
          <p:nvPr/>
        </p:nvGrpSpPr>
        <p:grpSpPr>
          <a:xfrm>
            <a:off x="1683375" y="3691017"/>
            <a:ext cx="815472" cy="767229"/>
            <a:chOff x="3259227" y="5108059"/>
            <a:chExt cx="815472" cy="767229"/>
          </a:xfrm>
        </p:grpSpPr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622AF72F-BD57-AC9C-47A8-AD257D522A87}"/>
                </a:ext>
              </a:extLst>
            </p:cNvPr>
            <p:cNvSpPr/>
            <p:nvPr/>
          </p:nvSpPr>
          <p:spPr>
            <a:xfrm>
              <a:off x="3259227" y="5108059"/>
              <a:ext cx="815472" cy="744927"/>
            </a:xfrm>
            <a:prstGeom prst="roundRect">
              <a:avLst/>
            </a:prstGeom>
            <a:solidFill>
              <a:schemeClr val="bg1"/>
            </a:solidFill>
            <a:ln w="38100">
              <a:solidFill>
                <a:srgbClr val="F9DB6C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algn="ctr"/>
              <a:endParaRPr lang="en-US" b="1">
                <a:latin typeface="Cambria" panose="02040503050406030204" pitchFamily="18" charset="0"/>
              </a:endParaRPr>
            </a:p>
          </p:txBody>
        </p:sp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63E53516-5E14-EA89-A8E0-4FF1F86B60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7343" r="73390"/>
            <a:stretch/>
          </p:blipFill>
          <p:spPr>
            <a:xfrm rot="907134">
              <a:off x="3470566" y="5233482"/>
              <a:ext cx="357512" cy="64180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275024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uong 0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4" grpId="0"/>
      <p:bldP spid="7" grpId="0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图片 10">
            <a:extLst>
              <a:ext uri="{FF2B5EF4-FFF2-40B4-BE49-F238E27FC236}">
                <a16:creationId xmlns:a16="http://schemas.microsoft.com/office/drawing/2014/main" id="{7CF880FB-D413-F51B-EDC5-0D9399C8D4E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934195" y="981752"/>
            <a:ext cx="3352805" cy="2896725"/>
          </a:xfrm>
          <a:prstGeom prst="rect">
            <a:avLst/>
          </a:prstGeom>
        </p:spPr>
      </p:pic>
      <p:pic>
        <p:nvPicPr>
          <p:cNvPr id="4" name="图片 5">
            <a:extLst>
              <a:ext uri="{FF2B5EF4-FFF2-40B4-BE49-F238E27FC236}">
                <a16:creationId xmlns:a16="http://schemas.microsoft.com/office/drawing/2014/main" id="{1E51352C-E470-7C57-0232-FAEF105E2FC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0361" b="28935"/>
          <a:stretch/>
        </p:blipFill>
        <p:spPr>
          <a:xfrm>
            <a:off x="736595" y="3604690"/>
            <a:ext cx="5486399" cy="2791460"/>
          </a:xfrm>
          <a:prstGeom prst="rect">
            <a:avLst/>
          </a:prstGeom>
        </p:spPr>
      </p:pic>
      <p:grpSp>
        <p:nvGrpSpPr>
          <p:cNvPr id="17" name="Group 16">
            <a:extLst>
              <a:ext uri="{FF2B5EF4-FFF2-40B4-BE49-F238E27FC236}">
                <a16:creationId xmlns:a16="http://schemas.microsoft.com/office/drawing/2014/main" id="{B634A7FE-6B94-CA96-0E4C-2B297E87AE6B}"/>
              </a:ext>
            </a:extLst>
          </p:cNvPr>
          <p:cNvGrpSpPr/>
          <p:nvPr/>
        </p:nvGrpSpPr>
        <p:grpSpPr>
          <a:xfrm>
            <a:off x="1054100" y="1853236"/>
            <a:ext cx="5626106" cy="2025241"/>
            <a:chOff x="1054100" y="1853236"/>
            <a:chExt cx="5626106" cy="2025241"/>
          </a:xfrm>
        </p:grpSpPr>
        <p:pic>
          <p:nvPicPr>
            <p:cNvPr id="5" name="图片 4">
              <a:extLst>
                <a:ext uri="{FF2B5EF4-FFF2-40B4-BE49-F238E27FC236}">
                  <a16:creationId xmlns:a16="http://schemas.microsoft.com/office/drawing/2014/main" id="{80FBBBDE-8C60-687E-85B7-23AD32AC2D2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56042"/>
            <a:stretch/>
          </p:blipFill>
          <p:spPr>
            <a:xfrm>
              <a:off x="1054100" y="1853236"/>
              <a:ext cx="5626106" cy="2025241"/>
            </a:xfrm>
            <a:prstGeom prst="rect">
              <a:avLst/>
            </a:prstGeom>
          </p:spPr>
        </p:pic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0A7E68BD-1623-AC47-6B65-7CEEA318167F}"/>
                </a:ext>
              </a:extLst>
            </p:cNvPr>
            <p:cNvSpPr txBox="1"/>
            <p:nvPr/>
          </p:nvSpPr>
          <p:spPr>
            <a:xfrm>
              <a:off x="1633620" y="247954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>
                  <a:latin typeface="Cambria" panose="02040503050406030204" pitchFamily="18" charset="0"/>
                </a:rPr>
                <a:t>Hoàn </a:t>
              </a:r>
              <a:r>
                <a:rPr lang="en-US" sz="3600" b="1" dirty="0" err="1">
                  <a:latin typeface="Cambria" panose="02040503050406030204" pitchFamily="18" charset="0"/>
                </a:rPr>
                <a:t>thành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tập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D77FC66-CAF4-8E8B-7833-BA369D2635D3}"/>
              </a:ext>
            </a:extLst>
          </p:cNvPr>
          <p:cNvGrpSpPr/>
          <p:nvPr/>
        </p:nvGrpSpPr>
        <p:grpSpPr>
          <a:xfrm>
            <a:off x="5511794" y="3478054"/>
            <a:ext cx="5626106" cy="2454332"/>
            <a:chOff x="5511794" y="3478054"/>
            <a:chExt cx="5626106" cy="2454332"/>
          </a:xfrm>
        </p:grpSpPr>
        <p:pic>
          <p:nvPicPr>
            <p:cNvPr id="8" name="图片 7">
              <a:extLst>
                <a:ext uri="{FF2B5EF4-FFF2-40B4-BE49-F238E27FC236}">
                  <a16:creationId xmlns:a16="http://schemas.microsoft.com/office/drawing/2014/main" id="{E9921736-EEFA-A21C-0112-FAE1B5B353E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7380" b="8662"/>
            <a:stretch/>
          </p:blipFill>
          <p:spPr>
            <a:xfrm>
              <a:off x="5511794" y="3478054"/>
              <a:ext cx="5626106" cy="2454332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F1FB69E1-6162-356B-0134-42C1D3160CE9}"/>
                </a:ext>
              </a:extLst>
            </p:cNvPr>
            <p:cNvSpPr txBox="1"/>
            <p:nvPr/>
          </p:nvSpPr>
          <p:spPr>
            <a:xfrm>
              <a:off x="6548518" y="4408323"/>
              <a:ext cx="44496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600" b="1" dirty="0" err="1">
                  <a:latin typeface="Cambria" panose="02040503050406030204" pitchFamily="18" charset="0"/>
                </a:rPr>
                <a:t>Chuẩn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bị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bài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mới</a:t>
              </a:r>
              <a:endParaRPr lang="vi-VN" sz="3600" b="1" dirty="0">
                <a:latin typeface="Cambria" panose="02040503050406030204" pitchFamily="18" charset="0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8CCEBB7-2604-839F-98E1-2FB82E2A244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42913" y="441892"/>
            <a:ext cx="5249111" cy="1579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78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>
            <a:extLst>
              <a:ext uri="{FF2B5EF4-FFF2-40B4-BE49-F238E27FC236}">
                <a16:creationId xmlns:a16="http://schemas.microsoft.com/office/drawing/2014/main" id="{7DBC3236-1896-C371-D254-BC520C861D4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B804B68C-4084-0507-F531-34D6C9084B9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grpSp>
        <p:nvGrpSpPr>
          <p:cNvPr id="5" name="组合 4">
            <a:extLst>
              <a:ext uri="{FF2B5EF4-FFF2-40B4-BE49-F238E27FC236}">
                <a16:creationId xmlns:a16="http://schemas.microsoft.com/office/drawing/2014/main" id="{1BD3430C-A6FD-EBEB-B4A6-8FF44597F26C}"/>
              </a:ext>
            </a:extLst>
          </p:cNvPr>
          <p:cNvGrpSpPr/>
          <p:nvPr/>
        </p:nvGrpSpPr>
        <p:grpSpPr>
          <a:xfrm>
            <a:off x="5341126" y="491453"/>
            <a:ext cx="2238459" cy="782207"/>
            <a:chOff x="4932239" y="3987397"/>
            <a:chExt cx="2341675" cy="782207"/>
          </a:xfrm>
        </p:grpSpPr>
        <p:sp>
          <p:nvSpPr>
            <p:cNvPr id="6" name="矩形: 圆角 5">
              <a:extLst>
                <a:ext uri="{FF2B5EF4-FFF2-40B4-BE49-F238E27FC236}">
                  <a16:creationId xmlns:a16="http://schemas.microsoft.com/office/drawing/2014/main" id="{C314438C-5EF8-5B6C-A1CD-477245ACAA0A}"/>
                </a:ext>
              </a:extLst>
            </p:cNvPr>
            <p:cNvSpPr/>
            <p:nvPr/>
          </p:nvSpPr>
          <p:spPr>
            <a:xfrm>
              <a:off x="5074838" y="3987397"/>
              <a:ext cx="2056479" cy="769441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 Heavy" panose="02020900000000000000" pitchFamily="18" charset="-122"/>
                <a:ea typeface="思源宋体 CN Heavy" panose="02020900000000000000" pitchFamily="18" charset="-122"/>
                <a:cs typeface="+mn-cs"/>
              </a:endParaRPr>
            </a:p>
          </p:txBody>
        </p:sp>
        <p:sp>
          <p:nvSpPr>
            <p:cNvPr id="7" name="文本框 6">
              <a:extLst>
                <a:ext uri="{FF2B5EF4-FFF2-40B4-BE49-F238E27FC236}">
                  <a16:creationId xmlns:a16="http://schemas.microsoft.com/office/drawing/2014/main" id="{6C0AC9DC-FADB-D2CF-869D-D02EEED7C96A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4932239" y="4000163"/>
              <a:ext cx="2341675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400" b="0" i="0" u="none" strike="noStrike" kern="1200" cap="none" spc="30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TOÁN</a:t>
              </a:r>
            </a:p>
          </p:txBody>
        </p:sp>
      </p:grpSp>
      <p:pic>
        <p:nvPicPr>
          <p:cNvPr id="13" name="图片 12">
            <a:extLst>
              <a:ext uri="{FF2B5EF4-FFF2-40B4-BE49-F238E27FC236}">
                <a16:creationId xmlns:a16="http://schemas.microsoft.com/office/drawing/2014/main" id="{510AD191-1692-01FB-A3A8-8C777718245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flipH="1">
            <a:off x="-154360" y="2999643"/>
            <a:ext cx="4039816" cy="4039816"/>
          </a:xfrm>
          <a:custGeom>
            <a:avLst/>
            <a:gdLst>
              <a:gd name="connsiteX0" fmla="*/ 1160793 w 4639241"/>
              <a:gd name="connsiteY0" fmla="*/ 517169 h 4639241"/>
              <a:gd name="connsiteX1" fmla="*/ 1795117 w 4639241"/>
              <a:gd name="connsiteY1" fmla="*/ 1151493 h 4639241"/>
              <a:gd name="connsiteX2" fmla="*/ 1160793 w 4639241"/>
              <a:gd name="connsiteY2" fmla="*/ 1785817 h 4639241"/>
              <a:gd name="connsiteX3" fmla="*/ 526469 w 4639241"/>
              <a:gd name="connsiteY3" fmla="*/ 1151493 h 4639241"/>
              <a:gd name="connsiteX4" fmla="*/ 1160793 w 4639241"/>
              <a:gd name="connsiteY4" fmla="*/ 517169 h 4639241"/>
              <a:gd name="connsiteX5" fmla="*/ 2912853 w 4639241"/>
              <a:gd name="connsiteY5" fmla="*/ 155359 h 4639241"/>
              <a:gd name="connsiteX6" fmla="*/ 3547177 w 4639241"/>
              <a:gd name="connsiteY6" fmla="*/ 789683 h 4639241"/>
              <a:gd name="connsiteX7" fmla="*/ 2912853 w 4639241"/>
              <a:gd name="connsiteY7" fmla="*/ 1424007 h 4639241"/>
              <a:gd name="connsiteX8" fmla="*/ 2278529 w 4639241"/>
              <a:gd name="connsiteY8" fmla="*/ 789683 h 4639241"/>
              <a:gd name="connsiteX9" fmla="*/ 2912853 w 4639241"/>
              <a:gd name="connsiteY9" fmla="*/ 155359 h 4639241"/>
              <a:gd name="connsiteX10" fmla="*/ 4639241 w 4639241"/>
              <a:gd name="connsiteY10" fmla="*/ 0 h 4639241"/>
              <a:gd name="connsiteX11" fmla="*/ 0 w 4639241"/>
              <a:gd name="connsiteY11" fmla="*/ 0 h 4639241"/>
              <a:gd name="connsiteX12" fmla="*/ 0 w 4639241"/>
              <a:gd name="connsiteY12" fmla="*/ 4639241 h 4639241"/>
              <a:gd name="connsiteX13" fmla="*/ 4639241 w 4639241"/>
              <a:gd name="connsiteY13" fmla="*/ 4639241 h 463924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</a:cxnLst>
            <a:rect l="l" t="t" r="r" b="b"/>
            <a:pathLst>
              <a:path w="4639241" h="4639241">
                <a:moveTo>
                  <a:pt x="1160793" y="517169"/>
                </a:moveTo>
                <a:cubicBezTo>
                  <a:pt x="1511120" y="517169"/>
                  <a:pt x="1795117" y="801166"/>
                  <a:pt x="1795117" y="1151493"/>
                </a:cubicBezTo>
                <a:cubicBezTo>
                  <a:pt x="1795117" y="1501820"/>
                  <a:pt x="1511120" y="1785817"/>
                  <a:pt x="1160793" y="1785817"/>
                </a:cubicBezTo>
                <a:cubicBezTo>
                  <a:pt x="810466" y="1785817"/>
                  <a:pt x="526469" y="1501820"/>
                  <a:pt x="526469" y="1151493"/>
                </a:cubicBezTo>
                <a:cubicBezTo>
                  <a:pt x="526469" y="801166"/>
                  <a:pt x="810466" y="517169"/>
                  <a:pt x="1160793" y="517169"/>
                </a:cubicBezTo>
                <a:close/>
                <a:moveTo>
                  <a:pt x="2912853" y="155359"/>
                </a:moveTo>
                <a:cubicBezTo>
                  <a:pt x="3263180" y="155359"/>
                  <a:pt x="3547177" y="439356"/>
                  <a:pt x="3547177" y="789683"/>
                </a:cubicBezTo>
                <a:cubicBezTo>
                  <a:pt x="3547177" y="1140010"/>
                  <a:pt x="3263180" y="1424007"/>
                  <a:pt x="2912853" y="1424007"/>
                </a:cubicBezTo>
                <a:cubicBezTo>
                  <a:pt x="2562526" y="1424007"/>
                  <a:pt x="2278529" y="1140010"/>
                  <a:pt x="2278529" y="789683"/>
                </a:cubicBezTo>
                <a:cubicBezTo>
                  <a:pt x="2278529" y="439356"/>
                  <a:pt x="2562526" y="155359"/>
                  <a:pt x="2912853" y="155359"/>
                </a:cubicBezTo>
                <a:close/>
                <a:moveTo>
                  <a:pt x="4639241" y="0"/>
                </a:moveTo>
                <a:lnTo>
                  <a:pt x="0" y="0"/>
                </a:lnTo>
                <a:lnTo>
                  <a:pt x="0" y="4639241"/>
                </a:lnTo>
                <a:lnTo>
                  <a:pt x="4639241" y="4639241"/>
                </a:lnTo>
                <a:close/>
              </a:path>
            </a:pathLst>
          </a:cu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28CCD20-C9C0-90DE-B2A5-EEB9D3894FF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67221" y="1372545"/>
            <a:ext cx="8608298" cy="434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8644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-21262" y="0"/>
            <a:ext cx="12192000" cy="6870765"/>
          </a:xfrm>
          <a:prstGeom prst="rect">
            <a:avLst/>
          </a:prstGeom>
        </p:spPr>
      </p:pic>
      <p:sp>
        <p:nvSpPr>
          <p:cNvPr id="6" name="矩形: 圆角 41">
            <a:extLst>
              <a:ext uri="{FF2B5EF4-FFF2-40B4-BE49-F238E27FC236}">
                <a16:creationId xmlns:a16="http://schemas.microsoft.com/office/drawing/2014/main" id="{4D4E2EC9-BE94-22B0-B50E-077655714C93}"/>
              </a:ext>
            </a:extLst>
          </p:cNvPr>
          <p:cNvSpPr/>
          <p:nvPr/>
        </p:nvSpPr>
        <p:spPr>
          <a:xfrm>
            <a:off x="588629" y="435935"/>
            <a:ext cx="11014740" cy="4295553"/>
          </a:xfrm>
          <a:prstGeom prst="roundRect">
            <a:avLst>
              <a:gd name="adj" fmla="val 5153"/>
            </a:avLst>
          </a:prstGeom>
          <a:solidFill>
            <a:schemeClr val="bg1"/>
          </a:solidFill>
          <a:ln w="57150">
            <a:solidFill>
              <a:srgbClr val="27786B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思源宋体 CN" panose="02020400000000000000" pitchFamily="18" charset="-122"/>
              <a:ea typeface="思源宋体 CN" panose="02020400000000000000" pitchFamily="18" charset="-122"/>
            </a:endParaRPr>
          </a:p>
        </p:txBody>
      </p:sp>
      <p:pic>
        <p:nvPicPr>
          <p:cNvPr id="32" name="图片 31">
            <a:extLst>
              <a:ext uri="{FF2B5EF4-FFF2-40B4-BE49-F238E27FC236}">
                <a16:creationId xmlns:a16="http://schemas.microsoft.com/office/drawing/2014/main" id="{8B7FC482-50AB-4B07-E1A3-1B5BD89F6F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62" y="3167330"/>
            <a:ext cx="3690670" cy="3690670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0838300A-EF71-91E7-A89D-3BA0DEEBFE3E}"/>
              </a:ext>
            </a:extLst>
          </p:cNvPr>
          <p:cNvGrpSpPr/>
          <p:nvPr/>
        </p:nvGrpSpPr>
        <p:grpSpPr>
          <a:xfrm>
            <a:off x="3870017" y="613264"/>
            <a:ext cx="4409441" cy="707887"/>
            <a:chOff x="3073993" y="3978343"/>
            <a:chExt cx="11531435" cy="529584"/>
          </a:xfrm>
        </p:grpSpPr>
        <p:sp>
          <p:nvSpPr>
            <p:cNvPr id="4" name="矩形: 圆角 3">
              <a:extLst>
                <a:ext uri="{FF2B5EF4-FFF2-40B4-BE49-F238E27FC236}">
                  <a16:creationId xmlns:a16="http://schemas.microsoft.com/office/drawing/2014/main" id="{C949D267-D783-3541-04DD-CE4FAD0CE554}"/>
                </a:ext>
              </a:extLst>
            </p:cNvPr>
            <p:cNvSpPr/>
            <p:nvPr/>
          </p:nvSpPr>
          <p:spPr>
            <a:xfrm>
              <a:off x="3073993" y="3987397"/>
              <a:ext cx="11531435" cy="505179"/>
            </a:xfrm>
            <a:prstGeom prst="roundRect">
              <a:avLst>
                <a:gd name="adj" fmla="val 50000"/>
              </a:avLst>
            </a:prstGeom>
            <a:gradFill>
              <a:gsLst>
                <a:gs pos="12000">
                  <a:srgbClr val="EB493D"/>
                </a:gs>
                <a:gs pos="100000">
                  <a:srgbClr val="F4AC1D"/>
                </a:gs>
              </a:gsLst>
              <a:lin ang="27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3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思源宋体 CN" panose="02020400000000000000" pitchFamily="18" charset="-122"/>
                <a:ea typeface="思源宋体 CN" panose="02020400000000000000" pitchFamily="18" charset="-122"/>
                <a:cs typeface="+mn-cs"/>
              </a:endParaRPr>
            </a:p>
          </p:txBody>
        </p:sp>
        <p:sp>
          <p:nvSpPr>
            <p:cNvPr id="5" name="文本框 4">
              <a:extLst>
                <a:ext uri="{FF2B5EF4-FFF2-40B4-BE49-F238E27FC236}">
                  <a16:creationId xmlns:a16="http://schemas.microsoft.com/office/drawing/2014/main" id="{86CEAB58-8D3D-6C7F-7A73-FCEC5D92A88F}"/>
                </a:ext>
              </a:extLst>
            </p:cNvPr>
            <p:cNvSpPr txBox="1"/>
            <p:nvPr>
              <p:custDataLst>
                <p:tags r:id="rId1"/>
              </p:custDataLst>
            </p:nvPr>
          </p:nvSpPr>
          <p:spPr>
            <a:xfrm>
              <a:off x="3569405" y="3978343"/>
              <a:ext cx="10481785" cy="52958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dist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Yêu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cầu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cần</a:t>
              </a:r>
              <a:r>
                <a:rPr kumimoji="0" lang="en-US" altLang="zh-CN" sz="4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 </a:t>
              </a:r>
              <a:r>
                <a:rPr kumimoji="0" lang="en-US" altLang="zh-CN" sz="40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Vogue-ExtraBold" panose="020B0500000000000000" pitchFamily="34" charset="0"/>
                  <a:ea typeface="Vogue-ExtraBold" panose="020B0500000000000000" pitchFamily="34" charset="0"/>
                  <a:cs typeface="Vogue-ExtraBold" panose="020B0500000000000000" pitchFamily="34" charset="0"/>
                  <a:sym typeface="阿里巴巴普惠体" panose="00020600040101010101" pitchFamily="18" charset="-122"/>
                </a:rPr>
                <a:t>đạt</a:t>
              </a:r>
              <a:endParaRPr kumimoji="0" lang="en-US" altLang="zh-CN" sz="4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  <a:sym typeface="阿里巴巴普惠体" panose="00020600040101010101" pitchFamily="18" charset="-122"/>
              </a:endParaRPr>
            </a:p>
          </p:txBody>
        </p:sp>
      </p:grpSp>
      <p:sp>
        <p:nvSpPr>
          <p:cNvPr id="7" name="TextBox 6">
            <a:extLst>
              <a:ext uri="{FF2B5EF4-FFF2-40B4-BE49-F238E27FC236}">
                <a16:creationId xmlns:a16="http://schemas.microsoft.com/office/drawing/2014/main" id="{58EB23C3-EDD3-D3E0-F3EF-81DA04C24563}"/>
              </a:ext>
            </a:extLst>
          </p:cNvPr>
          <p:cNvSpPr txBox="1"/>
          <p:nvPr/>
        </p:nvSpPr>
        <p:spPr>
          <a:xfrm>
            <a:off x="971772" y="1477481"/>
            <a:ext cx="10403840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Củng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cố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về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học</a:t>
            </a:r>
            <a:r>
              <a:rPr lang="en-US" sz="3200" b="1" dirty="0">
                <a:latin typeface="Cambria" panose="02040503050406030204" pitchFamily="18" charset="0"/>
              </a:rPr>
              <a:t> (</a:t>
            </a:r>
            <a:r>
              <a:rPr lang="en-US" sz="3200" b="1" dirty="0" err="1">
                <a:latin typeface="Cambria" panose="02040503050406030204" pitchFamily="18" charset="0"/>
              </a:rPr>
              <a:t>ba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hàng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trung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điểm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của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đoạn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thẳng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góc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tam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tứ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giác</a:t>
            </a:r>
            <a:r>
              <a:rPr lang="en-US" sz="3200" b="1" dirty="0">
                <a:latin typeface="Cambria" panose="02040503050406030204" pitchFamily="18" charset="0"/>
              </a:rPr>
              <a:t>, chu vi </a:t>
            </a:r>
            <a:r>
              <a:rPr lang="en-US" sz="3200" b="1" dirty="0" err="1">
                <a:latin typeface="Cambria" panose="02040503050406030204" pitchFamily="18" charset="0"/>
              </a:rPr>
              <a:t>và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diện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tích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vuông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hình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chữ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nhật</a:t>
            </a:r>
            <a:r>
              <a:rPr lang="en-US" sz="3200" b="1" dirty="0">
                <a:latin typeface="Cambria" panose="02040503050406030204" pitchFamily="18" charset="0"/>
              </a:rPr>
              <a:t>).</a:t>
            </a:r>
          </a:p>
          <a:p>
            <a:r>
              <a:rPr lang="en-US" sz="3200" b="1" dirty="0">
                <a:latin typeface="Cambria" panose="02040503050406030204" pitchFamily="18" charset="0"/>
              </a:rPr>
              <a:t>- </a:t>
            </a:r>
            <a:r>
              <a:rPr lang="en-US" sz="3200" b="1" dirty="0" err="1">
                <a:latin typeface="Cambria" panose="02040503050406030204" pitchFamily="18" charset="0"/>
              </a:rPr>
              <a:t>Vận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dụng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vào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tập</a:t>
            </a:r>
            <a:r>
              <a:rPr lang="en-US" sz="3200" b="1" dirty="0">
                <a:latin typeface="Cambria" panose="02040503050406030204" pitchFamily="18" charset="0"/>
              </a:rPr>
              <a:t>, </a:t>
            </a:r>
            <a:r>
              <a:rPr lang="en-US" sz="3200" b="1" dirty="0" err="1">
                <a:latin typeface="Cambria" panose="02040503050406030204" pitchFamily="18" charset="0"/>
              </a:rPr>
              <a:t>giải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bài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toán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thực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tế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liên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quan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đến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các</a:t>
            </a:r>
            <a:r>
              <a:rPr lang="en-US" sz="3200" b="1" dirty="0">
                <a:latin typeface="Cambria" panose="02040503050406030204" pitchFamily="18" charset="0"/>
              </a:rPr>
              <a:t> </a:t>
            </a:r>
            <a:r>
              <a:rPr lang="en-US" sz="3200" b="1" dirty="0" err="1">
                <a:latin typeface="Cambria" panose="02040503050406030204" pitchFamily="18" charset="0"/>
              </a:rPr>
              <a:t>nội</a:t>
            </a:r>
            <a:r>
              <a:rPr lang="en-US" sz="3200" b="1" dirty="0">
                <a:latin typeface="Cambria" panose="02040503050406030204" pitchFamily="18" charset="0"/>
              </a:rPr>
              <a:t> dung </a:t>
            </a:r>
            <a:r>
              <a:rPr lang="en-US" sz="3200" b="1" dirty="0" err="1">
                <a:latin typeface="Cambria" panose="02040503050406030204" pitchFamily="18" charset="0"/>
              </a:rPr>
              <a:t>trên</a:t>
            </a:r>
            <a:r>
              <a:rPr lang="en-US" sz="3200" b="1" dirty="0">
                <a:latin typeface="Cambria" panose="020405030504060302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31646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23721F-C399-0408-99CE-A9F60B63E44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68507" y="1120020"/>
            <a:ext cx="8620491" cy="33835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29191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y2mate.com - HÁT MẪU ĐẸP MÃI TUỔI THƠ  KNTT 3  NXBGDVN_v720P">
            <a:hlinkClick r:id="" action="ppaction://media"/>
            <a:extLst>
              <a:ext uri="{FF2B5EF4-FFF2-40B4-BE49-F238E27FC236}">
                <a16:creationId xmlns:a16="http://schemas.microsoft.com/office/drawing/2014/main" id="{A54E9559-C795-CFCE-C96D-964C9CDAA93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438940" y="677825"/>
            <a:ext cx="9314120" cy="5239193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95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>
            <a:extLst>
              <a:ext uri="{FF2B5EF4-FFF2-40B4-BE49-F238E27FC236}">
                <a16:creationId xmlns:a16="http://schemas.microsoft.com/office/drawing/2014/main" id="{DBF8BFEC-CB6A-D912-C0DF-326CA5FED4C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343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A35E19F0-AA88-CC92-0964-6DD6BAEA137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8" r="9550"/>
          <a:stretch/>
        </p:blipFill>
        <p:spPr>
          <a:xfrm>
            <a:off x="0" y="-12766"/>
            <a:ext cx="12192000" cy="6870765"/>
          </a:xfrm>
          <a:prstGeom prst="rect">
            <a:avLst/>
          </a:prstGeom>
        </p:spPr>
      </p:pic>
      <p:pic>
        <p:nvPicPr>
          <p:cNvPr id="12" name="图片 11">
            <a:extLst>
              <a:ext uri="{FF2B5EF4-FFF2-40B4-BE49-F238E27FC236}">
                <a16:creationId xmlns:a16="http://schemas.microsoft.com/office/drawing/2014/main" id="{C2236B72-6163-B61C-C773-31A2B270BA6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294" y="3929235"/>
            <a:ext cx="3314706" cy="3314706"/>
          </a:xfrm>
          <a:prstGeom prst="rect">
            <a:avLst/>
          </a:prstGeom>
        </p:spPr>
      </p:pic>
      <p:pic>
        <p:nvPicPr>
          <p:cNvPr id="24" name="图片 23">
            <a:extLst>
              <a:ext uri="{FF2B5EF4-FFF2-40B4-BE49-F238E27FC236}">
                <a16:creationId xmlns:a16="http://schemas.microsoft.com/office/drawing/2014/main" id="{7D2A5E96-B26D-A907-5A61-2BED241DB0E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5072" y="2896602"/>
            <a:ext cx="5077428" cy="510281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2ABE0376-319E-E343-6843-D86AD9E475D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439512" y="1059080"/>
            <a:ext cx="8699746" cy="33348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27724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11395E2A-1014-0328-6853-B97C595D736C}"/>
              </a:ext>
            </a:extLst>
          </p:cNvPr>
          <p:cNvSpPr/>
          <p:nvPr/>
        </p:nvSpPr>
        <p:spPr>
          <a:xfrm>
            <a:off x="582082" y="627654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8657D84C-C15B-E0EB-A984-DCFF47C2CFD8}"/>
              </a:ext>
            </a:extLst>
          </p:cNvPr>
          <p:cNvSpPr txBox="1"/>
          <p:nvPr/>
        </p:nvSpPr>
        <p:spPr>
          <a:xfrm>
            <a:off x="1322647" y="478025"/>
            <a:ext cx="10403840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latin typeface="Cambria" panose="02040503050406030204" pitchFamily="18" charset="0"/>
              </a:rPr>
              <a:t>Cho hình vuông ABCD, hình tròn tâm O </a:t>
            </a:r>
            <a:endParaRPr lang="en-US" sz="3200" b="1" dirty="0">
              <a:latin typeface="Cambria" panose="02040503050406030204" pitchFamily="18" charset="0"/>
            </a:endParaRPr>
          </a:p>
          <a:p>
            <a:r>
              <a:rPr lang="vi-VN" sz="3200" b="1" dirty="0">
                <a:latin typeface="Cambria" panose="02040503050406030204" pitchFamily="18" charset="0"/>
              </a:rPr>
              <a:t>a) Nêu tên ba điểm thẳng hàng.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b) O là trung điểm của những đoạn thẳng nào?</a:t>
            </a:r>
          </a:p>
          <a:p>
            <a:r>
              <a:rPr lang="vi-VN" sz="3200" b="1" dirty="0">
                <a:latin typeface="Cambria" panose="02040503050406030204" pitchFamily="18" charset="0"/>
              </a:rPr>
              <a:t>c) Dùng ê ke kiểm tra rồi nêu tên các góc vuông đỉnh O.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FA55C13-E476-DA5D-6070-2BD5E294FC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7198821" y="2540128"/>
            <a:ext cx="3990109" cy="3661027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ECEBF2A5-96E4-932F-3BDC-2CD61446B363}"/>
              </a:ext>
            </a:extLst>
          </p:cNvPr>
          <p:cNvGrpSpPr/>
          <p:nvPr/>
        </p:nvGrpSpPr>
        <p:grpSpPr>
          <a:xfrm>
            <a:off x="1355897" y="2876204"/>
            <a:ext cx="5305367" cy="2776451"/>
            <a:chOff x="1355897" y="2876204"/>
            <a:chExt cx="5305367" cy="2776451"/>
          </a:xfrm>
        </p:grpSpPr>
        <p:sp>
          <p:nvSpPr>
            <p:cNvPr id="6" name="Rectangle: Rounded Corners 5">
              <a:extLst>
                <a:ext uri="{FF2B5EF4-FFF2-40B4-BE49-F238E27FC236}">
                  <a16:creationId xmlns:a16="http://schemas.microsoft.com/office/drawing/2014/main" id="{BB0121B5-7135-4688-11DA-580C673EAE49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DB3119CA-1C89-F6E3-911D-AF2A59646B64}"/>
                </a:ext>
              </a:extLst>
            </p:cNvPr>
            <p:cNvSpPr txBox="1"/>
            <p:nvPr/>
          </p:nvSpPr>
          <p:spPr>
            <a:xfrm>
              <a:off x="1505986" y="2987156"/>
              <a:ext cx="4739180" cy="255454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a) A, O, C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                                     </a:t>
              </a:r>
            </a:p>
            <a:p>
              <a:pPr algn="ctr"/>
              <a:r>
                <a:rPr lang="en-US" sz="4000" b="1" dirty="0">
                  <a:latin typeface="Cambria" panose="02040503050406030204" pitchFamily="18" charset="0"/>
                </a:rPr>
                <a:t>     D, O, B </a:t>
              </a:r>
              <a:r>
                <a:rPr lang="en-US" sz="4000" b="1" dirty="0" err="1">
                  <a:latin typeface="Cambria" panose="02040503050406030204" pitchFamily="18" charset="0"/>
                </a:rPr>
                <a:t>là</a:t>
              </a:r>
              <a:r>
                <a:rPr lang="en-US" sz="4000" b="1" dirty="0">
                  <a:latin typeface="Cambria" panose="02040503050406030204" pitchFamily="18" charset="0"/>
                </a:rPr>
                <a:t> 3 </a:t>
              </a:r>
              <a:r>
                <a:rPr lang="en-US" sz="4000" b="1" dirty="0" err="1">
                  <a:latin typeface="Cambria" panose="02040503050406030204" pitchFamily="18" charset="0"/>
                </a:rPr>
                <a:t>điểm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thẳng</a:t>
              </a:r>
              <a:r>
                <a:rPr lang="en-US" sz="4000" b="1" dirty="0">
                  <a:latin typeface="Cambria" panose="02040503050406030204" pitchFamily="18" charset="0"/>
                </a:rPr>
                <a:t> </a:t>
              </a:r>
              <a:r>
                <a:rPr lang="en-US" sz="4000" b="1" dirty="0" err="1">
                  <a:latin typeface="Cambria" panose="02040503050406030204" pitchFamily="18" charset="0"/>
                </a:rPr>
                <a:t>hàng</a:t>
              </a:r>
              <a:r>
                <a:rPr lang="en-US" sz="4000" b="1" dirty="0">
                  <a:latin typeface="Cambria" panose="02040503050406030204" pitchFamily="18" charset="0"/>
                </a:rPr>
                <a:t>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098330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7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9349" b="8448"/>
          <a:stretch/>
        </p:blipFill>
        <p:spPr>
          <a:xfrm>
            <a:off x="8006118" y="1939319"/>
            <a:ext cx="3404486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51333" y="2117429"/>
            <a:ext cx="6882939" cy="3622215"/>
            <a:chOff x="1355897" y="2876204"/>
            <a:chExt cx="5305367" cy="2784349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355897" y="2876204"/>
              <a:ext cx="5305367" cy="2776451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26733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000" b="1" dirty="0">
                  <a:latin typeface="Cambria" panose="02040503050406030204" pitchFamily="18" charset="0"/>
                </a:rPr>
                <a:t>b</a:t>
              </a:r>
              <a:r>
                <a:rPr lang="en-US" sz="3600" b="1" dirty="0">
                  <a:latin typeface="Cambria" panose="02040503050406030204" pitchFamily="18" charset="0"/>
                </a:rPr>
                <a:t>) Ta </a:t>
              </a:r>
              <a:r>
                <a:rPr lang="en-US" sz="3600" b="1" dirty="0" err="1">
                  <a:latin typeface="Cambria" panose="02040503050406030204" pitchFamily="18" charset="0"/>
                </a:rPr>
                <a:t>có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của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AC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C; OA = OC.</a:t>
              </a:r>
            </a:p>
            <a:p>
              <a:r>
                <a:rPr lang="en-US" sz="3600" b="1" dirty="0">
                  <a:latin typeface="Cambria" panose="02040503050406030204" pitchFamily="18" charset="0"/>
                </a:rPr>
                <a:t>    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trung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đoạn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thẳng</a:t>
              </a:r>
              <a:r>
                <a:rPr lang="en-US" sz="3600" b="1" dirty="0">
                  <a:latin typeface="Cambria" panose="02040503050406030204" pitchFamily="18" charset="0"/>
                </a:rPr>
                <a:t> BD </a:t>
              </a:r>
              <a:r>
                <a:rPr lang="en-US" sz="3600" b="1" dirty="0" err="1">
                  <a:latin typeface="Cambria" panose="02040503050406030204" pitchFamily="18" charset="0"/>
                </a:rPr>
                <a:t>vì</a:t>
              </a:r>
              <a:r>
                <a:rPr lang="en-US" sz="3600" b="1" dirty="0">
                  <a:latin typeface="Cambria" panose="02040503050406030204" pitchFamily="18" charset="0"/>
                </a:rPr>
                <a:t> O </a:t>
              </a:r>
              <a:r>
                <a:rPr lang="en-US" sz="3600" b="1" dirty="0" err="1">
                  <a:latin typeface="Cambria" panose="02040503050406030204" pitchFamily="18" charset="0"/>
                </a:rPr>
                <a:t>là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ở </a:t>
              </a:r>
              <a:r>
                <a:rPr lang="en-US" sz="3600" b="1" dirty="0" err="1">
                  <a:latin typeface="Cambria" panose="02040503050406030204" pitchFamily="18" charset="0"/>
                </a:rPr>
                <a:t>giữa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hai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điểm</a:t>
              </a:r>
              <a:r>
                <a:rPr lang="en-US" sz="3600" b="1" dirty="0">
                  <a:latin typeface="Cambria" panose="02040503050406030204" pitchFamily="18" charset="0"/>
                </a:rPr>
                <a:t> 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D; OB = OD.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1570181" y="471540"/>
            <a:ext cx="905163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dirty="0">
                <a:latin typeface="Cambria" panose="02040503050406030204" pitchFamily="18" charset="0"/>
              </a:rPr>
              <a:t>b) O là trung điểm của những </a:t>
            </a:r>
            <a:endParaRPr lang="en-US" sz="4000" b="1" dirty="0">
              <a:latin typeface="Cambria" panose="02040503050406030204" pitchFamily="18" charset="0"/>
            </a:endParaRPr>
          </a:p>
          <a:p>
            <a:pPr algn="ctr"/>
            <a:r>
              <a:rPr lang="vi-VN" sz="4000" b="1" dirty="0">
                <a:latin typeface="Cambria" panose="02040503050406030204" pitchFamily="18" charset="0"/>
              </a:rPr>
              <a:t>đoạn thẳng nào?</a:t>
            </a:r>
          </a:p>
        </p:txBody>
      </p:sp>
    </p:spTree>
    <p:extLst>
      <p:ext uri="{BB962C8B-B14F-4D97-AF65-F5344CB8AC3E}">
        <p14:creationId xmlns:p14="http://schemas.microsoft.com/office/powerpoint/2010/main" val="3783474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DA27EB5-0DCC-5561-2DF9-2B366F63255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078" t="14438" r="12374" b="8448"/>
          <a:stretch/>
        </p:blipFill>
        <p:spPr>
          <a:xfrm>
            <a:off x="8317618" y="1675029"/>
            <a:ext cx="3268193" cy="3123703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:a16="http://schemas.microsoft.com/office/drawing/2014/main" id="{4F08C1BE-D50F-E1BB-19BF-D5412054A721}"/>
              </a:ext>
            </a:extLst>
          </p:cNvPr>
          <p:cNvGrpSpPr/>
          <p:nvPr/>
        </p:nvGrpSpPr>
        <p:grpSpPr>
          <a:xfrm>
            <a:off x="882637" y="1725396"/>
            <a:ext cx="7434981" cy="3552272"/>
            <a:chOff x="1505986" y="2987156"/>
            <a:chExt cx="5155278" cy="3544791"/>
          </a:xfrm>
        </p:grpSpPr>
        <p:sp>
          <p:nvSpPr>
            <p:cNvPr id="4" name="Rectangle: Rounded Corners 3">
              <a:extLst>
                <a:ext uri="{FF2B5EF4-FFF2-40B4-BE49-F238E27FC236}">
                  <a16:creationId xmlns:a16="http://schemas.microsoft.com/office/drawing/2014/main" id="{2525A14B-BC79-C3DA-FD8C-E743DADF4A2A}"/>
                </a:ext>
              </a:extLst>
            </p:cNvPr>
            <p:cNvSpPr/>
            <p:nvPr/>
          </p:nvSpPr>
          <p:spPr>
            <a:xfrm>
              <a:off x="1505986" y="3012287"/>
              <a:ext cx="5155278" cy="3519660"/>
            </a:xfrm>
            <a:prstGeom prst="roundRect">
              <a:avLst/>
            </a:prstGeom>
            <a:solidFill>
              <a:srgbClr val="DEF3F1"/>
            </a:solidFill>
            <a:ln w="38100">
              <a:solidFill>
                <a:srgbClr val="135A5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lnSpc>
                  <a:spcPct val="150000"/>
                </a:lnSpc>
              </a:pPr>
              <a:endParaRPr lang="en-US"/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5F73AF6-C1E9-AE0B-5AA9-139661B8805E}"/>
                </a:ext>
              </a:extLst>
            </p:cNvPr>
            <p:cNvSpPr txBox="1"/>
            <p:nvPr/>
          </p:nvSpPr>
          <p:spPr>
            <a:xfrm>
              <a:off x="1505986" y="2987156"/>
              <a:ext cx="5155278" cy="330662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OD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canh</a:t>
              </a:r>
              <a:r>
                <a:rPr lang="en-US" sz="3600" b="1" dirty="0">
                  <a:latin typeface="Cambria" panose="02040503050406030204" pitchFamily="18" charset="0"/>
                </a:rPr>
                <a:t> OA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OB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OD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</a:t>
              </a:r>
            </a:p>
            <a:p>
              <a:pPr>
                <a:lnSpc>
                  <a:spcPct val="150000"/>
                </a:lnSpc>
              </a:pPr>
              <a:r>
                <a:rPr lang="en-US" sz="3600" b="1" dirty="0">
                  <a:latin typeface="Cambria" panose="02040503050406030204" pitchFamily="18" charset="0"/>
                </a:rPr>
                <a:t>- </a:t>
              </a:r>
              <a:r>
                <a:rPr lang="en-US" sz="3600" b="1" dirty="0" err="1">
                  <a:latin typeface="Cambria" panose="02040503050406030204" pitchFamily="18" charset="0"/>
                </a:rPr>
                <a:t>Góc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vuông</a:t>
              </a:r>
              <a:r>
                <a:rPr lang="en-US" sz="3600" b="1" dirty="0">
                  <a:latin typeface="Cambria" panose="02040503050406030204" pitchFamily="18" charset="0"/>
                </a:rPr>
                <a:t> </a:t>
              </a:r>
              <a:r>
                <a:rPr lang="en-US" sz="3600" b="1" dirty="0" err="1">
                  <a:latin typeface="Cambria" panose="02040503050406030204" pitchFamily="18" charset="0"/>
                </a:rPr>
                <a:t>đỉnh</a:t>
              </a:r>
              <a:r>
                <a:rPr lang="en-US" sz="3600" b="1" dirty="0">
                  <a:latin typeface="Cambria" panose="02040503050406030204" pitchFamily="18" charset="0"/>
                </a:rPr>
                <a:t> O, </a:t>
              </a:r>
              <a:r>
                <a:rPr lang="en-US" sz="3600" b="1" dirty="0" err="1">
                  <a:latin typeface="Cambria" panose="02040503050406030204" pitchFamily="18" charset="0"/>
                </a:rPr>
                <a:t>cạnh</a:t>
              </a:r>
              <a:r>
                <a:rPr lang="en-US" sz="3600" b="1" dirty="0">
                  <a:latin typeface="Cambria" panose="02040503050406030204" pitchFamily="18" charset="0"/>
                </a:rPr>
                <a:t> OB </a:t>
              </a:r>
              <a:r>
                <a:rPr lang="en-US" sz="3600" b="1" dirty="0" err="1">
                  <a:latin typeface="Cambria" panose="02040503050406030204" pitchFamily="18" charset="0"/>
                </a:rPr>
                <a:t>và</a:t>
              </a:r>
              <a:r>
                <a:rPr lang="en-US" sz="3600" b="1" dirty="0">
                  <a:latin typeface="Cambria" panose="02040503050406030204" pitchFamily="18" charset="0"/>
                </a:rPr>
                <a:t> OC.</a:t>
              </a:r>
            </a:p>
          </p:txBody>
        </p:sp>
      </p:grpSp>
      <p:sp>
        <p:nvSpPr>
          <p:cNvPr id="6" name="Oval 5">
            <a:extLst>
              <a:ext uri="{FF2B5EF4-FFF2-40B4-BE49-F238E27FC236}">
                <a16:creationId xmlns:a16="http://schemas.microsoft.com/office/drawing/2014/main" id="{E90F1E6C-54D0-7551-0CC5-5DC1ECEBD3E6}"/>
              </a:ext>
            </a:extLst>
          </p:cNvPr>
          <p:cNvSpPr/>
          <p:nvPr/>
        </p:nvSpPr>
        <p:spPr>
          <a:xfrm>
            <a:off x="1239518" y="655828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261F9C23-666A-714C-866A-1AD708E370BF}"/>
              </a:ext>
            </a:extLst>
          </p:cNvPr>
          <p:cNvSpPr txBox="1"/>
          <p:nvPr/>
        </p:nvSpPr>
        <p:spPr>
          <a:xfrm>
            <a:off x="2254101" y="655828"/>
            <a:ext cx="646356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Cambria" panose="02040503050406030204" pitchFamily="18" charset="0"/>
              </a:rPr>
              <a:t>c) </a:t>
            </a:r>
            <a:r>
              <a:rPr lang="en-US" sz="4000" b="1" dirty="0" err="1">
                <a:latin typeface="Cambria" panose="02040503050406030204" pitchFamily="18" charset="0"/>
              </a:rPr>
              <a:t>Các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góc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vuông</a:t>
            </a:r>
            <a:r>
              <a:rPr lang="en-US" sz="4000" b="1" dirty="0">
                <a:latin typeface="Cambria" panose="02040503050406030204" pitchFamily="18" charset="0"/>
              </a:rPr>
              <a:t> </a:t>
            </a:r>
            <a:r>
              <a:rPr lang="en-US" sz="4000" b="1" dirty="0" err="1">
                <a:latin typeface="Cambria" panose="02040503050406030204" pitchFamily="18" charset="0"/>
              </a:rPr>
              <a:t>đỉnh</a:t>
            </a:r>
            <a:r>
              <a:rPr lang="en-US" sz="4000" b="1" dirty="0">
                <a:latin typeface="Cambria" panose="02040503050406030204" pitchFamily="18" charset="0"/>
              </a:rPr>
              <a:t> O </a:t>
            </a:r>
            <a:r>
              <a:rPr lang="en-US" sz="4000" b="1" dirty="0" err="1">
                <a:latin typeface="Cambria" panose="02040503050406030204" pitchFamily="18" charset="0"/>
              </a:rPr>
              <a:t>là</a:t>
            </a:r>
            <a:r>
              <a:rPr lang="en-US" sz="4000" b="1" dirty="0">
                <a:latin typeface="Cambria" panose="02040503050406030204" pitchFamily="18" charset="0"/>
              </a:rPr>
              <a:t>:</a:t>
            </a:r>
            <a:endParaRPr lang="vi-VN" sz="4000" b="1" dirty="0">
              <a:latin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73486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4FFFD5B7-211E-9DEE-D2D1-72C916DF0CDC}"/>
              </a:ext>
            </a:extLst>
          </p:cNvPr>
          <p:cNvSpPr/>
          <p:nvPr/>
        </p:nvSpPr>
        <p:spPr>
          <a:xfrm>
            <a:off x="853633" y="686736"/>
            <a:ext cx="773815" cy="758253"/>
          </a:xfrm>
          <a:prstGeom prst="ellipse">
            <a:avLst/>
          </a:prstGeom>
          <a:solidFill>
            <a:srgbClr val="13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400" b="1" dirty="0">
                <a:latin typeface="Vogue-ExtraBold" panose="020B0500000000000000" pitchFamily="34" charset="0"/>
                <a:ea typeface="Vogue-ExtraBold" panose="020B0500000000000000" pitchFamily="34" charset="0"/>
                <a:cs typeface="Vogue-ExtraBold" panose="020B0500000000000000" pitchFamily="34" charset="0"/>
              </a:rPr>
              <a:t>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25161CE1-FA5B-A593-A99A-2D4F7A2546B7}"/>
              </a:ext>
            </a:extLst>
          </p:cNvPr>
          <p:cNvSpPr txBox="1"/>
          <p:nvPr/>
        </p:nvSpPr>
        <p:spPr>
          <a:xfrm>
            <a:off x="1655156" y="567826"/>
            <a:ext cx="95670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600" b="1" dirty="0">
                <a:latin typeface="Cambria" panose="02040503050406030204" pitchFamily="18" charset="0"/>
              </a:rPr>
              <a:t>a) Tính chu vi hình tam giác ABD và chu vi hình tam giác BCD.</a:t>
            </a:r>
          </a:p>
          <a:p>
            <a:r>
              <a:rPr lang="vi-VN" sz="3600" b="1" dirty="0">
                <a:latin typeface="Cambria" panose="02040503050406030204" pitchFamily="18" charset="0"/>
              </a:rPr>
              <a:t>b) Tính chu vi hình tứ giác ABCD.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79E45A53-43E9-4844-A582-AA515152491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0" t="8280" r="1400" b="6181"/>
          <a:stretch/>
        </p:blipFill>
        <p:spPr>
          <a:xfrm>
            <a:off x="3819605" y="2673457"/>
            <a:ext cx="5238126" cy="34418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0126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EXT_FILL_FORE_SCHEMECOLOR_INDEX_1_BRIGHTNESS" val="0"/>
  <p:tag name="KSO_WM_UNIT_TEXT_FILL_FORE_SCHEMECOLOR_INDEX_1" val="14"/>
  <p:tag name="KSO_WM_UNIT_TEXT_FILL_FORE_SCHEMECOLOR_INDEX_1_POS" val="0"/>
  <p:tag name="KSO_WM_UNIT_TEXT_FILL_FORE_SCHEMECOLOR_INDEX_1_TRANS" val="0"/>
  <p:tag name="KSO_WM_UNIT_TEXT_FILL_FORE_SCHEMECOLOR_INDEX_BRIGHTNESS" val="-0.25"/>
  <p:tag name="KSO_WM_UNIT_TEXT_FILL_FORE_SCHEMECOLOR_INDEX" val="6"/>
  <p:tag name="KSO_WM_UNIT_TEXT_FILL_TYPE" val="1"/>
  <p:tag name="KSO_WM_BEAUTIFY_FLAG" val="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画廊">
  <a:themeElements>
    <a:clrScheme name="画廊">
      <a:dk1>
        <a:sysClr val="windowText" lastClr="000000"/>
      </a:dk1>
      <a:lt1>
        <a:sysClr val="window" lastClr="FFFFFF"/>
      </a:lt1>
      <a:dk2>
        <a:srgbClr val="454545"/>
      </a:dk2>
      <a:lt2>
        <a:srgbClr val="DFDBD5"/>
      </a:lt2>
      <a:accent1>
        <a:srgbClr val="B71E42"/>
      </a:accent1>
      <a:accent2>
        <a:srgbClr val="DE478E"/>
      </a:accent2>
      <a:accent3>
        <a:srgbClr val="BC72F0"/>
      </a:accent3>
      <a:accent4>
        <a:srgbClr val="795FAF"/>
      </a:accent4>
      <a:accent5>
        <a:srgbClr val="586EA6"/>
      </a:accent5>
      <a:accent6>
        <a:srgbClr val="6892A0"/>
      </a:accent6>
      <a:hlink>
        <a:srgbClr val="FA2B5C"/>
      </a:hlink>
      <a:folHlink>
        <a:srgbClr val="BC658E"/>
      </a:folHlink>
    </a:clrScheme>
    <a:fontScheme name="画廊">
      <a:majorFont>
        <a:latin typeface="Gill Sans MT" panose="020B0502020104020203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Gill Sans MT" panose="020B0502020104020203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画廊">
      <a:fillStyleLst>
        <a:solidFill>
          <a:schemeClr val="phClr"/>
        </a:solidFill>
        <a:gradFill rotWithShape="1">
          <a:gsLst>
            <a:gs pos="0">
              <a:schemeClr val="phClr">
                <a:tint val="54000"/>
                <a:alpha val="100000"/>
                <a:satMod val="105000"/>
                <a:lumMod val="110000"/>
              </a:schemeClr>
            </a:gs>
            <a:gs pos="100000">
              <a:schemeClr val="phClr">
                <a:tint val="78000"/>
                <a:alpha val="92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satMod val="110000"/>
                <a:lumMod val="104000"/>
              </a:schemeClr>
            </a:gs>
            <a:gs pos="69000">
              <a:schemeClr val="phClr">
                <a:shade val="88000"/>
                <a:satMod val="130000"/>
                <a:lumMod val="92000"/>
              </a:schemeClr>
            </a:gs>
            <a:gs pos="100000">
              <a:schemeClr val="phClr">
                <a:shade val="78000"/>
                <a:satMod val="130000"/>
                <a:lumMod val="92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0800" dist="50800" dir="5400000" sx="96000" sy="96000" rotWithShape="0">
              <a:srgbClr val="000000">
                <a:alpha val="48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080000"/>
            </a:lightRig>
          </a:scene3d>
          <a:sp3d>
            <a:bevelT w="38100" h="12700" prst="softRound"/>
          </a:sp3d>
        </a:effectStyle>
      </a:effectStyleLst>
      <a:bgFillStyleLst>
        <a:solidFill>
          <a:schemeClr val="phClr"/>
        </a:solidFill>
        <a:solidFill>
          <a:schemeClr val="phClr"/>
        </a:solidFill>
        <a:gradFill rotWithShape="1">
          <a:gsLst>
            <a:gs pos="0">
              <a:schemeClr val="phClr">
                <a:tint val="94000"/>
                <a:satMod val="80000"/>
                <a:lumMod val="106000"/>
              </a:schemeClr>
            </a:gs>
            <a:gs pos="100000">
              <a:schemeClr val="phClr">
                <a:shade val="80000"/>
              </a:schemeClr>
            </a:gs>
          </a:gsLst>
          <a:path path="circle">
            <a:fillToRect l="43000" r="43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Gallery" id="{BBFCD31E-59A1-489D-B089-A3EAD7CAE12E}" vid="{F5E91637-A7B6-4E27-B710-77DA7014EE1E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649</Words>
  <Application>Microsoft Office PowerPoint</Application>
  <PresentationFormat>Widescreen</PresentationFormat>
  <Paragraphs>84</Paragraphs>
  <Slides>19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19</vt:i4>
      </vt:variant>
    </vt:vector>
  </HeadingPairs>
  <TitlesOfParts>
    <vt:vector size="34" baseType="lpstr">
      <vt:lpstr>Arial</vt:lpstr>
      <vt:lpstr>Cambria</vt:lpstr>
      <vt:lpstr>HP001 4 hàng</vt:lpstr>
      <vt:lpstr>Calibri</vt:lpstr>
      <vt:lpstr>思源宋体 CN Heavy</vt:lpstr>
      <vt:lpstr>SVN-Newton</vt:lpstr>
      <vt:lpstr>Times New Roman</vt:lpstr>
      <vt:lpstr>Calibri Light</vt:lpstr>
      <vt:lpstr>Cambria Math</vt:lpstr>
      <vt:lpstr>SVN-Ready</vt:lpstr>
      <vt:lpstr>思源宋体 CN</vt:lpstr>
      <vt:lpstr>Vogue-ExtraBold</vt:lpstr>
      <vt:lpstr>#9Slide07 HoneyCream</vt:lpstr>
      <vt:lpstr>Office Theme</vt:lpstr>
      <vt:lpstr>画廊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Windows User</dc:creator>
  <cp:lastModifiedBy>ong si</cp:lastModifiedBy>
  <cp:revision>18</cp:revision>
  <dcterms:created xsi:type="dcterms:W3CDTF">2023-03-10T14:35:38Z</dcterms:created>
  <dcterms:modified xsi:type="dcterms:W3CDTF">2025-05-13T11:11:45Z</dcterms:modified>
</cp:coreProperties>
</file>