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8"/>
  </p:notesMasterIdLst>
  <p:sldIdLst>
    <p:sldId id="256" r:id="rId3"/>
    <p:sldId id="261" r:id="rId4"/>
    <p:sldId id="259" r:id="rId5"/>
    <p:sldId id="281" r:id="rId6"/>
    <p:sldId id="280" r:id="rId7"/>
    <p:sldId id="289" r:id="rId8"/>
    <p:sldId id="282" r:id="rId9"/>
    <p:sldId id="277" r:id="rId10"/>
    <p:sldId id="283" r:id="rId11"/>
    <p:sldId id="284" r:id="rId12"/>
    <p:sldId id="292" r:id="rId13"/>
    <p:sldId id="285" r:id="rId14"/>
    <p:sldId id="293" r:id="rId15"/>
    <p:sldId id="294" r:id="rId16"/>
    <p:sldId id="262" r:id="rId17"/>
  </p:sldIdLst>
  <p:sldSz cx="12192000" cy="6858000"/>
  <p:notesSz cx="6858000" cy="9144000"/>
  <p:embeddedFontLst>
    <p:embeddedFont>
      <p:font typeface="等线" panose="02010600030101010101" pitchFamily="2" charset="-122"/>
      <p:regular r:id="rId19"/>
      <p:bold r:id="rId20"/>
    </p:embeddedFont>
    <p:embeddedFont>
      <p:font typeface="等线 Light" panose="02010600030101010101" pitchFamily="2" charset="-122"/>
      <p:regular r:id="rId21"/>
    </p:embeddedFont>
    <p:embeddedFont>
      <p:font typeface="字魂70号-灵悦黑体" panose="020B0604020202020204" charset="-122"/>
      <p:regular r:id="rId22"/>
    </p:embeddedFont>
    <p:embeddedFont>
      <p:font typeface="#9Slide07 Altus" panose="020B0604020202020204" charset="0"/>
      <p:regular r:id="rId23"/>
    </p:embeddedFont>
    <p:embeddedFont>
      <p:font typeface="#9Slide07 HoneyCream" panose="020B0604020202020204" charset="0"/>
      <p:regular r:id="rId24"/>
    </p:embeddedFont>
    <p:embeddedFont>
      <p:font typeface="#9Slide07 IcielKoni" panose="020B0604020202020204" charset="0"/>
      <p:bold r:id="rId25"/>
    </p:embeddedFont>
    <p:embeddedFont>
      <p:font typeface="#9Slide07 IcielPony" panose="020B0604020202020204" charset="0"/>
      <p:regular r:id="rId26"/>
    </p:embeddedFont>
    <p:embeddedFont>
      <p:font typeface="Cambria" panose="02040503050406030204" pitchFamily="18" charset="0"/>
      <p:regular r:id="rId27"/>
      <p:bold r:id="rId28"/>
      <p:italic r:id="rId29"/>
      <p:boldItalic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A42"/>
    <a:srgbClr val="6DAB9E"/>
    <a:srgbClr val="115722"/>
    <a:srgbClr val="FDB446"/>
    <a:srgbClr val="2FAA14"/>
    <a:srgbClr val="467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84" autoAdjust="0"/>
    <p:restoredTop sz="94660"/>
  </p:normalViewPr>
  <p:slideViewPr>
    <p:cSldViewPr snapToGrid="0" showGuides="1">
      <p:cViewPr varScale="1">
        <p:scale>
          <a:sx n="76" d="100"/>
          <a:sy n="76" d="100"/>
        </p:scale>
        <p:origin x="504" y="53"/>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18B17-30D8-411F-BB01-E2F8B983A8CF}" type="datetimeFigureOut">
              <a:rPr lang="zh-CN" altLang="en-US" smtClean="0"/>
              <a:t>2025/5/13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254A8-F670-44F6-B326-7EFFCD681DF2}" type="slidenum">
              <a:rPr lang="zh-CN" altLang="en-US" smtClean="0"/>
              <a:t>‹#›</a:t>
            </a:fld>
            <a:endParaRPr lang="zh-CN" altLang="en-US"/>
          </a:p>
        </p:txBody>
      </p:sp>
    </p:spTree>
    <p:extLst>
      <p:ext uri="{BB962C8B-B14F-4D97-AF65-F5344CB8AC3E}">
        <p14:creationId xmlns:p14="http://schemas.microsoft.com/office/powerpoint/2010/main" val="154280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11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25144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79397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20831F-54C3-4BD0-A848-736C432551F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760AC97-1BB0-488B-8AE7-41BD2C245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CB59FBB-D756-44F5-BD6E-6B4667CF55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A4CA1DD-A94A-4F0E-8747-2359A6D3BD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A80D481F-AE9A-4EBD-A11B-C6DC6D214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638982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279963-8A4A-4D77-AB6F-1B178082396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61A1C63-B356-422C-ACC9-55EA210C2AE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90DA39-E5B7-4545-9813-9CBF96B8D7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C03DF876-B805-46B2-88D7-456295056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9F62CA98-D722-4E55-8FD2-DBB871E63F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296351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D6E58-E154-4AF1-82B7-838AD56040C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1853C0-CFD6-4C98-9CCE-E425D0493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048B6AA-9572-4ADA-8FEC-7BAE928E67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A7B6802-DEA0-47FA-86B5-7C3ABA9B0C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DCD6DFA-A0D9-462B-AE91-10B7A4F3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836994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0964C9-C9E5-4C8E-9144-0F7964FAFAE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DB1B4D0-8034-4BC3-A8E1-4EBCE5C5E3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72B4218-D4DD-4A4B-B8E1-822C5748B88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7538D96-EC6C-4A6C-AE48-2B700CDF72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C227DF50-90A1-4843-B58B-03060FEEB8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0505D784-47AB-4A11-9C81-326C8D05D7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4762425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B243B8-CCA4-4A2E-A7A3-B0D9B44EE89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9229F49-3C22-41BE-93CD-6ED92CED6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4DF83BC-B8B0-420A-A9EE-0476EF3A4E5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A9B068E-7C7B-4733-9119-7627851C1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61D9374-9398-451F-A1D3-BCD9B89ED90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48028FF-5CCE-4495-A1DA-8B750950BA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01384892-93C8-40C7-8C08-A7A5DE2859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8BC5620E-D691-4A29-A6E6-251F0A4AE8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3822978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9982EF-D727-4620-B84A-7124CB1CA49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0747D22-8F86-4DDF-BDB0-87BC12B923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B2CE4ABE-7B60-4080-BBBA-0910930D01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2FC741DA-DE8E-4E9D-BF53-D439150BC5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741827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A80F9D-6038-4298-B2BC-E0523A09EE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EE4FB4F3-D684-4626-B4B3-D17644A930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3B4EF313-44BF-437B-A512-DA0B085BAD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66460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3262DE-6603-4E54-B010-CBB9852C78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ED02D97-C412-4443-A84E-55153E981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80B4894-9B00-4E0C-BB60-93B2B4801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FC794ED-F310-4B67-8DF4-A40CA8843B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3D60488-0B8B-47ED-B366-B6F635C7C2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F00E5273-358B-46F2-A004-B4C6C51404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516285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4718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D15C39-3E88-4AE2-8E6F-939733299CA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ED7173-3777-4319-A81D-C2FC7F20B2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0CCC543-8539-4ADF-B25F-FB8549B2A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C1E8D4-60C9-4A87-879E-6A6CA3F8AE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8083193-30ED-474D-9012-9918738CCA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4194B06A-1549-47E0-813C-AA752BF80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228678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F70F2-675B-44CB-AB0A-F2ADF457B8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00B18C-CD2F-4BAE-AD53-7FFFC666A12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5EE1CB-8E8A-44A1-B422-8DACEBC8AA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1B130AB-5057-4435-8A75-A2F813118E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9348871E-C381-4465-BD1E-A39A87B7E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19695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24F4FE1-32F8-4892-B3AF-F1963D9A356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35D2378-1AEA-402A-9447-424348DC7CD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295921-9985-47F5-9578-3733615EDA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840CC7F-60B1-44A7-AC8E-D9453FC96F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D6473883-360E-455A-97CB-E437531480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0144389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8070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21262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2025/5/13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73123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A823D7-9F98-4745-9AB7-E61F100F41C7}"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40951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2025/5/13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0423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2826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20031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2025/5/13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128221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9C47AD9-D1F9-44CC-9149-23799D126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EA84106-AD9A-4715-8A3B-7ADD58684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687897-CCFC-49B2-A4F7-06728FF80F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3351FB5-9883-4987-9254-5FA1C61576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DB283F18-3560-4D64-9AB6-FD5503E93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52024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7"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266"/>
            <a:ext cx="2041611" cy="2041611"/>
          </a:xfrm>
          <a:prstGeom prst="rect">
            <a:avLst/>
          </a:prstGeom>
        </p:spPr>
      </p:pic>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9218" b="100000" l="46733" r="100000">
                        <a14:foregroundMark x1="88586" y1="75868" x2="74731" y2="86663"/>
                      </a14:backgroundRemoval>
                    </a14:imgEffect>
                  </a14:imgLayer>
                </a14:imgProps>
              </a:ext>
              <a:ext uri="{28A0092B-C50C-407E-A947-70E740481C1C}">
                <a14:useLocalDpi xmlns:a14="http://schemas.microsoft.com/office/drawing/2010/main" val="0"/>
              </a:ext>
            </a:extLst>
          </a:blip>
          <a:srcRect l="44341" t="28836" r="-44341" b="-26299"/>
          <a:stretch/>
        </p:blipFill>
        <p:spPr>
          <a:xfrm>
            <a:off x="8030311" y="3367059"/>
            <a:ext cx="7440094" cy="4834249"/>
          </a:xfrm>
          <a:prstGeom prst="rect">
            <a:avLst/>
          </a:prstGeom>
        </p:spPr>
      </p:pic>
      <p:pic>
        <p:nvPicPr>
          <p:cNvPr id="8" name="Picture 7"/>
          <p:cNvPicPr>
            <a:picLocks noChangeAspect="1"/>
          </p:cNvPicPr>
          <p:nvPr/>
        </p:nvPicPr>
        <p:blipFill>
          <a:blip r:embed="rId6"/>
          <a:stretch>
            <a:fillRect/>
          </a:stretch>
        </p:blipFill>
        <p:spPr>
          <a:xfrm>
            <a:off x="2041611" y="274046"/>
            <a:ext cx="8358340" cy="6309907"/>
          </a:xfrm>
          <a:prstGeom prst="rect">
            <a:avLst/>
          </a:prstGeom>
        </p:spPr>
      </p:pic>
    </p:spTree>
    <p:extLst>
      <p:ext uri="{BB962C8B-B14F-4D97-AF65-F5344CB8AC3E}">
        <p14:creationId xmlns:p14="http://schemas.microsoft.com/office/powerpoint/2010/main" val="354976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81496" y="760923"/>
            <a:ext cx="2510182" cy="516835"/>
          </a:xfrm>
          <a:prstGeom prst="roundRect">
            <a:avLst/>
          </a:prstGeom>
          <a:gradFill>
            <a:gsLst>
              <a:gs pos="52000">
                <a:schemeClr val="accent1">
                  <a:lumMod val="5000"/>
                  <a:lumOff val="95000"/>
                </a:schemeClr>
              </a:gs>
              <a:gs pos="100000">
                <a:srgbClr val="FDB446"/>
              </a:gs>
              <a:gs pos="72000">
                <a:srgbClr val="FDB44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 y="536714"/>
            <a:ext cx="1084997" cy="765313"/>
          </a:xfrm>
          <a:prstGeom prst="rect">
            <a:avLst/>
          </a:prstGeom>
        </p:spPr>
      </p:pic>
      <p:sp>
        <p:nvSpPr>
          <p:cNvPr id="11" name="矩形 10"/>
          <p:cNvSpPr/>
          <p:nvPr/>
        </p:nvSpPr>
        <p:spPr>
          <a:xfrm>
            <a:off x="872921" y="626982"/>
            <a:ext cx="10267519" cy="1631216"/>
          </a:xfrm>
          <a:prstGeom prst="rect">
            <a:avLst/>
          </a:prstGeom>
        </p:spPr>
        <p:txBody>
          <a:bodyPr wrap="square">
            <a:spAutoFit/>
          </a:bodyPr>
          <a:lstStyle/>
          <a:p>
            <a:r>
              <a:rPr lang="nl-NL" sz="3600" b="1" dirty="0">
                <a:solidFill>
                  <a:srgbClr val="C00000"/>
                </a:solidFill>
                <a:latin typeface="Cambria" panose="02040503050406030204" pitchFamily="18" charset="0"/>
                <a:ea typeface="Cambria" panose="02040503050406030204" pitchFamily="18" charset="0"/>
              </a:rPr>
              <a:t>Bài tập 3: </a:t>
            </a:r>
          </a:p>
          <a:p>
            <a:r>
              <a:rPr lang="nl-NL" sz="3200" b="1" dirty="0">
                <a:solidFill>
                  <a:srgbClr val="C00000"/>
                </a:solidFill>
                <a:latin typeface="Cambria" panose="02040503050406030204" pitchFamily="18" charset="0"/>
                <a:ea typeface="Cambria" panose="02040503050406030204" pitchFamily="18" charset="0"/>
              </a:rPr>
              <a:t>Trao đổi bài làm với bạn để góp ý và sửa lỗi. Bình chọn các đoạn văn hay. </a:t>
            </a:r>
            <a:endParaRPr lang="zh-CN" altLang="en-US" sz="3200" dirty="0">
              <a:solidFill>
                <a:srgbClr val="C00000"/>
              </a:solidFill>
              <a:latin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21" y="3035808"/>
            <a:ext cx="10058400" cy="38221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190" y="3035808"/>
            <a:ext cx="3724979" cy="920576"/>
          </a:xfrm>
          <a:prstGeom prst="rect">
            <a:avLst/>
          </a:prstGeom>
        </p:spPr>
      </p:pic>
    </p:spTree>
    <p:extLst>
      <p:ext uri="{BB962C8B-B14F-4D97-AF65-F5344CB8AC3E}">
        <p14:creationId xmlns:p14="http://schemas.microsoft.com/office/powerpoint/2010/main" val="31250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101">
            <a:extLst>
              <a:ext uri="{FF2B5EF4-FFF2-40B4-BE49-F238E27FC236}">
                <a16:creationId xmlns:a16="http://schemas.microsoft.com/office/drawing/2014/main" id="{E97A1D76-6A74-9948-ADA4-351739542C26}"/>
              </a:ext>
            </a:extLst>
          </p:cNvPr>
          <p:cNvPicPr>
            <a:picLocks noChangeAspect="1"/>
          </p:cNvPicPr>
          <p:nvPr/>
        </p:nvPicPr>
        <p:blipFill>
          <a:blip r:embed="rId2"/>
          <a:srcRect/>
          <a:stretch>
            <a:fillRect/>
          </a:stretch>
        </p:blipFill>
        <p:spPr>
          <a:xfrm>
            <a:off x="0" y="0"/>
            <a:ext cx="12192002" cy="6858001"/>
          </a:xfrm>
          <a:prstGeom prst="rect">
            <a:avLst/>
          </a:prstGeom>
        </p:spPr>
      </p:pic>
      <p:sp>
        <p:nvSpPr>
          <p:cNvPr id="26" name="矩形 5">
            <a:extLst>
              <a:ext uri="{FF2B5EF4-FFF2-40B4-BE49-F238E27FC236}">
                <a16:creationId xmlns:a16="http://schemas.microsoft.com/office/drawing/2014/main" id="{EBD81C1F-EA8F-6B4E-876C-90B45E0825DE}"/>
              </a:ext>
            </a:extLst>
          </p:cNvPr>
          <p:cNvSpPr/>
          <p:nvPr/>
        </p:nvSpPr>
        <p:spPr>
          <a:xfrm>
            <a:off x="1390348" y="938779"/>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28" name="矩形 6">
            <a:extLst>
              <a:ext uri="{FF2B5EF4-FFF2-40B4-BE49-F238E27FC236}">
                <a16:creationId xmlns:a16="http://schemas.microsoft.com/office/drawing/2014/main" id="{0FDDFC68-DBD6-1E4D-BA19-17C0A2F1EE5D}"/>
              </a:ext>
            </a:extLst>
          </p:cNvPr>
          <p:cNvSpPr/>
          <p:nvPr/>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42" name="文本框 19">
            <a:extLst>
              <a:ext uri="{FF2B5EF4-FFF2-40B4-BE49-F238E27FC236}">
                <a16:creationId xmlns:a16="http://schemas.microsoft.com/office/drawing/2014/main" id="{AE9F1AFF-0BC8-1340-B067-E1DED6C21F56}"/>
              </a:ext>
            </a:extLst>
          </p:cNvPr>
          <p:cNvSpPr txBox="1"/>
          <p:nvPr/>
        </p:nvSpPr>
        <p:spPr>
          <a:xfrm>
            <a:off x="1630587" y="2970075"/>
            <a:ext cx="9050875" cy="25545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Bình</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chọn</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bài</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văn</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hay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nhất</a:t>
            </a:r>
            <a:endParaRPr kumimoji="1" lang="zh-CN" altLang="en-US"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endParaRPr>
          </a:p>
        </p:txBody>
      </p:sp>
      <p:pic>
        <p:nvPicPr>
          <p:cNvPr id="43" name="图片 11">
            <a:extLst>
              <a:ext uri="{FF2B5EF4-FFF2-40B4-BE49-F238E27FC236}">
                <a16:creationId xmlns:a16="http://schemas.microsoft.com/office/drawing/2014/main" id="{F2E6BE9B-787E-6946-A4D6-8DDE6B3285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15338" y="8950"/>
            <a:ext cx="2681371" cy="3351715"/>
          </a:xfrm>
          <a:prstGeom prst="rect">
            <a:avLst/>
          </a:prstGeom>
        </p:spPr>
      </p:pic>
    </p:spTree>
    <p:extLst>
      <p:ext uri="{BB962C8B-B14F-4D97-AF65-F5344CB8AC3E}">
        <p14:creationId xmlns:p14="http://schemas.microsoft.com/office/powerpoint/2010/main" val="1375869030"/>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3278035" y="2121121"/>
            <a:ext cx="5637917" cy="299167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2" name="矩形 11"/>
          <p:cNvSpPr/>
          <p:nvPr/>
        </p:nvSpPr>
        <p:spPr>
          <a:xfrm>
            <a:off x="3090627" y="1950720"/>
            <a:ext cx="6012733" cy="33324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0" name="文本框 9">
            <a:extLst>
              <a:ext uri="{FF2B5EF4-FFF2-40B4-BE49-F238E27FC236}">
                <a16:creationId xmlns:a16="http://schemas.microsoft.com/office/drawing/2014/main" id="{52A9D962-94F8-4F31-8D91-4E98BB6645D7}"/>
              </a:ext>
            </a:extLst>
          </p:cNvPr>
          <p:cNvSpPr txBox="1"/>
          <p:nvPr/>
        </p:nvSpPr>
        <p:spPr>
          <a:xfrm>
            <a:off x="4477978" y="1556245"/>
            <a:ext cx="3246784" cy="961192"/>
          </a:xfrm>
          <a:prstGeom prst="roundRect">
            <a:avLst>
              <a:gd name="adj" fmla="val 45855"/>
            </a:avLst>
          </a:prstGeom>
          <a:gradFill>
            <a:gsLst>
              <a:gs pos="52000">
                <a:schemeClr val="accent1">
                  <a:lumMod val="5000"/>
                  <a:lumOff val="95000"/>
                </a:schemeClr>
              </a:gs>
              <a:gs pos="100000">
                <a:srgbClr val="FDB446"/>
              </a:gs>
              <a:gs pos="72000">
                <a:srgbClr val="FDB446"/>
              </a:gs>
            </a:gsLst>
            <a:lin ang="5400000" scaled="1"/>
          </a:gradFill>
          <a:effectLst>
            <a:outerShdw blurRad="50800" dist="38100" dir="2700000" algn="tl" rotWithShape="0">
              <a:prstClr val="black">
                <a:alpha val="40000"/>
              </a:prstClr>
            </a:outerShdw>
          </a:effectLst>
        </p:spPr>
        <p:txBody>
          <a:bodyPr wrap="square" rtlCol="0">
            <a:spAutoFit/>
          </a:bodyPr>
          <a:lstStyle/>
          <a:p>
            <a:pPr algn="ctr"/>
            <a:r>
              <a:rPr lang="en-US" altLang="zh-CN"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rPr>
              <a:t>03</a:t>
            </a:r>
            <a:endParaRPr lang="zh-CN" altLang="en-US"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
        <p:nvSpPr>
          <p:cNvPr id="11" name="文本框 10">
            <a:extLst>
              <a:ext uri="{FF2B5EF4-FFF2-40B4-BE49-F238E27FC236}">
                <a16:creationId xmlns:a16="http://schemas.microsoft.com/office/drawing/2014/main" id="{4FD1F902-E432-467F-8BEB-140648ED3B8C}"/>
              </a:ext>
            </a:extLst>
          </p:cNvPr>
          <p:cNvSpPr txBox="1"/>
          <p:nvPr/>
        </p:nvSpPr>
        <p:spPr>
          <a:xfrm>
            <a:off x="4266171" y="2687838"/>
            <a:ext cx="3659658" cy="2554545"/>
          </a:xfrm>
          <a:prstGeom prst="rect">
            <a:avLst/>
          </a:prstGeom>
          <a:noFill/>
        </p:spPr>
        <p:txBody>
          <a:bodyPr wrap="square" rtlCol="0">
            <a:spAutoFit/>
            <a:scene3d>
              <a:camera prst="perspectiveFront"/>
              <a:lightRig rig="threePt" dir="t"/>
            </a:scene3d>
          </a:bodyPr>
          <a:lstStyle/>
          <a:p>
            <a:pPr algn="ctr"/>
            <a:r>
              <a:rPr lang="en-US" altLang="zh-CN"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VẬN</a:t>
            </a:r>
          </a:p>
          <a:p>
            <a:pPr algn="ctr"/>
            <a:r>
              <a:rPr lang="en-US" altLang="zh-CN"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DỤNG</a:t>
            </a:r>
            <a:endParaRPr lang="zh-CN" altLang="en-US"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26849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21" name="组合 20">
            <a:extLst>
              <a:ext uri="{FF2B5EF4-FFF2-40B4-BE49-F238E27FC236}">
                <a16:creationId xmlns:a16="http://schemas.microsoft.com/office/drawing/2014/main" id="{B5943327-297D-4291-9BDB-1459BB25BE57}"/>
              </a:ext>
            </a:extLst>
          </p:cNvPr>
          <p:cNvGrpSpPr/>
          <p:nvPr/>
        </p:nvGrpSpPr>
        <p:grpSpPr>
          <a:xfrm>
            <a:off x="215900" y="158963"/>
            <a:ext cx="11760200" cy="6540074"/>
            <a:chOff x="215900" y="158963"/>
            <a:chExt cx="11760200" cy="6540074"/>
          </a:xfrm>
        </p:grpSpPr>
        <p:sp>
          <p:nvSpPr>
            <p:cNvPr id="33" name="矩形 9">
              <a:extLst>
                <a:ext uri="{FF2B5EF4-FFF2-40B4-BE49-F238E27FC236}">
                  <a16:creationId xmlns:a16="http://schemas.microsoft.com/office/drawing/2014/main" id="{F5E9DB15-F5FD-4DCD-8D8E-4092A1C1AB72}"/>
                </a:ext>
              </a:extLst>
            </p:cNvPr>
            <p:cNvSpPr/>
            <p:nvPr/>
          </p:nvSpPr>
          <p:spPr>
            <a:xfrm>
              <a:off x="215900" y="158963"/>
              <a:ext cx="11760200" cy="6540074"/>
            </a:xfrm>
            <a:custGeom>
              <a:avLst/>
              <a:gdLst>
                <a:gd name="connsiteX0" fmla="*/ 0 w 11760200"/>
                <a:gd name="connsiteY0" fmla="*/ 0 h 6432550"/>
                <a:gd name="connsiteX1" fmla="*/ 11760200 w 11760200"/>
                <a:gd name="connsiteY1" fmla="*/ 0 h 6432550"/>
                <a:gd name="connsiteX2" fmla="*/ 11760200 w 11760200"/>
                <a:gd name="connsiteY2" fmla="*/ 6432550 h 6432550"/>
                <a:gd name="connsiteX3" fmla="*/ 0 w 11760200"/>
                <a:gd name="connsiteY3" fmla="*/ 6432550 h 6432550"/>
                <a:gd name="connsiteX4" fmla="*/ 0 w 11760200"/>
                <a:gd name="connsiteY4" fmla="*/ 0 h 6432550"/>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0 w 11760200"/>
                <a:gd name="connsiteY4" fmla="*/ 6432550 h 6432550"/>
                <a:gd name="connsiteX5" fmla="*/ 0 w 11760200"/>
                <a:gd name="connsiteY5"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91075 h 6523625"/>
                <a:gd name="connsiteX1" fmla="*/ 5892800 w 11760200"/>
                <a:gd name="connsiteY1" fmla="*/ 259350 h 6523625"/>
                <a:gd name="connsiteX2" fmla="*/ 11760200 w 11760200"/>
                <a:gd name="connsiteY2" fmla="*/ 91075 h 6523625"/>
                <a:gd name="connsiteX3" fmla="*/ 11760200 w 11760200"/>
                <a:gd name="connsiteY3" fmla="*/ 6523625 h 6523625"/>
                <a:gd name="connsiteX4" fmla="*/ 5892800 w 11760200"/>
                <a:gd name="connsiteY4" fmla="*/ 6444250 h 6523625"/>
                <a:gd name="connsiteX5" fmla="*/ 0 w 11760200"/>
                <a:gd name="connsiteY5" fmla="*/ 6523625 h 6523625"/>
                <a:gd name="connsiteX6" fmla="*/ 0 w 11760200"/>
                <a:gd name="connsiteY6" fmla="*/ 91075 h 6523625"/>
                <a:gd name="connsiteX0" fmla="*/ 0 w 11760200"/>
                <a:gd name="connsiteY0" fmla="*/ 107524 h 6540074"/>
                <a:gd name="connsiteX1" fmla="*/ 5892800 w 11760200"/>
                <a:gd name="connsiteY1" fmla="*/ 275799 h 6540074"/>
                <a:gd name="connsiteX2" fmla="*/ 11760200 w 11760200"/>
                <a:gd name="connsiteY2" fmla="*/ 107524 h 6540074"/>
                <a:gd name="connsiteX3" fmla="*/ 11760200 w 11760200"/>
                <a:gd name="connsiteY3" fmla="*/ 6540074 h 6540074"/>
                <a:gd name="connsiteX4" fmla="*/ 5892800 w 11760200"/>
                <a:gd name="connsiteY4" fmla="*/ 6460699 h 6540074"/>
                <a:gd name="connsiteX5" fmla="*/ 0 w 11760200"/>
                <a:gd name="connsiteY5" fmla="*/ 6540074 h 6540074"/>
                <a:gd name="connsiteX6" fmla="*/ 0 w 11760200"/>
                <a:gd name="connsiteY6" fmla="*/ 107524 h 654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200" h="6540074">
                  <a:moveTo>
                    <a:pt x="0" y="107524"/>
                  </a:moveTo>
                  <a:cubicBezTo>
                    <a:pt x="1964267" y="163616"/>
                    <a:pt x="2937933" y="-262893"/>
                    <a:pt x="5892800" y="275799"/>
                  </a:cubicBezTo>
                  <a:cubicBezTo>
                    <a:pt x="8699500" y="-224793"/>
                    <a:pt x="9804400" y="163616"/>
                    <a:pt x="11760200" y="107524"/>
                  </a:cubicBezTo>
                  <a:lnTo>
                    <a:pt x="11760200" y="6540074"/>
                  </a:lnTo>
                  <a:cubicBezTo>
                    <a:pt x="9804400" y="6513616"/>
                    <a:pt x="8064500" y="5890257"/>
                    <a:pt x="5892800" y="6460699"/>
                  </a:cubicBezTo>
                  <a:cubicBezTo>
                    <a:pt x="3712633" y="5953757"/>
                    <a:pt x="1964267" y="6513616"/>
                    <a:pt x="0" y="6540074"/>
                  </a:cubicBezTo>
                  <a:lnTo>
                    <a:pt x="0" y="10752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cxnSp>
          <p:nvCxnSpPr>
            <p:cNvPr id="34" name="直接连接符 33">
              <a:extLst>
                <a:ext uri="{FF2B5EF4-FFF2-40B4-BE49-F238E27FC236}">
                  <a16:creationId xmlns:a16="http://schemas.microsoft.com/office/drawing/2014/main" id="{E7BD59E9-207E-4DC5-930F-F4DD54E0FC12}"/>
                </a:ext>
              </a:extLst>
            </p:cNvPr>
            <p:cNvCxnSpPr/>
            <p:nvPr/>
          </p:nvCxnSpPr>
          <p:spPr>
            <a:xfrm flipH="1">
              <a:off x="6089650" y="423756"/>
              <a:ext cx="12700" cy="6162888"/>
            </a:xfrm>
            <a:prstGeom prst="line">
              <a:avLst/>
            </a:prstGeom>
            <a:ln w="38100">
              <a:solidFill>
                <a:srgbClr val="73C8DC"/>
              </a:solidFill>
            </a:ln>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id="{A847E745-9798-4FFA-8A58-0CDE819F383D}"/>
              </a:ext>
            </a:extLst>
          </p:cNvPr>
          <p:cNvGrpSpPr/>
          <p:nvPr/>
        </p:nvGrpSpPr>
        <p:grpSpPr>
          <a:xfrm>
            <a:off x="695325" y="561975"/>
            <a:ext cx="978764" cy="726471"/>
            <a:chOff x="695325" y="561975"/>
            <a:chExt cx="978764" cy="726471"/>
          </a:xfrm>
        </p:grpSpPr>
        <p:sp>
          <p:nvSpPr>
            <p:cNvPr id="36" name="矩形 35">
              <a:extLst>
                <a:ext uri="{FF2B5EF4-FFF2-40B4-BE49-F238E27FC236}">
                  <a16:creationId xmlns:a16="http://schemas.microsoft.com/office/drawing/2014/main" id="{B5407871-6210-4CA1-AAAE-E63E55E0BE36}"/>
                </a:ext>
              </a:extLst>
            </p:cNvPr>
            <p:cNvSpPr/>
            <p:nvPr/>
          </p:nvSpPr>
          <p:spPr>
            <a:xfrm>
              <a:off x="966988" y="608616"/>
              <a:ext cx="707101" cy="633187"/>
            </a:xfrm>
            <a:prstGeom prst="rect">
              <a:avLst/>
            </a:prstGeom>
          </p:spPr>
          <p:txBody>
            <a:bodyPr wrap="square">
              <a:spAutoFit/>
            </a:bodyPr>
            <a:lstStyle/>
            <a:p>
              <a:pPr marL="0" marR="0" lvl="0" indent="0" algn="dist"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rPr>
                <a:t>01</a:t>
              </a:r>
              <a:endParaRPr kumimoji="0" lang="zh-CN" altLang="en-US"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endParaRPr>
            </a:p>
          </p:txBody>
        </p:sp>
        <p:sp>
          <p:nvSpPr>
            <p:cNvPr id="37" name="矩形 36">
              <a:extLst>
                <a:ext uri="{FF2B5EF4-FFF2-40B4-BE49-F238E27FC236}">
                  <a16:creationId xmlns:a16="http://schemas.microsoft.com/office/drawing/2014/main" id="{D4EA9F0A-BFF8-4CB5-9EAA-8F0619C77FDE}"/>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grpSp>
      <p:pic>
        <p:nvPicPr>
          <p:cNvPr id="11" name="图片 10">
            <a:extLst>
              <a:ext uri="{FF2B5EF4-FFF2-40B4-BE49-F238E27FC236}">
                <a16:creationId xmlns:a16="http://schemas.microsoft.com/office/drawing/2014/main" id="{16F077FE-7C77-4B7A-B2F7-B26404F7C82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95325" y="2500847"/>
            <a:ext cx="4085797" cy="4085797"/>
          </a:xfrm>
          <a:prstGeom prst="rect">
            <a:avLst/>
          </a:prstGeom>
        </p:spPr>
      </p:pic>
      <p:sp>
        <p:nvSpPr>
          <p:cNvPr id="2" name="TextBox 1">
            <a:extLst>
              <a:ext uri="{FF2B5EF4-FFF2-40B4-BE49-F238E27FC236}">
                <a16:creationId xmlns:a16="http://schemas.microsoft.com/office/drawing/2014/main" id="{559AF804-D6BE-6E4D-AE31-D55486BB23FF}"/>
              </a:ext>
            </a:extLst>
          </p:cNvPr>
          <p:cNvSpPr txBox="1"/>
          <p:nvPr/>
        </p:nvSpPr>
        <p:spPr>
          <a:xfrm>
            <a:off x="489593" y="1435244"/>
            <a:ext cx="554416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Tìm</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đọc</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sách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báo</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viết</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về</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hành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tinh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xanh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của</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chúng</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ta.</a:t>
            </a:r>
            <a:endParaRPr kumimoji="0" lang="en-VN"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68068121-DE44-6049-8509-AC7F7542DD0A}"/>
              </a:ext>
            </a:extLst>
          </p:cNvPr>
          <p:cNvSpPr txBox="1"/>
          <p:nvPr/>
        </p:nvSpPr>
        <p:spPr>
          <a:xfrm>
            <a:off x="6318250" y="426598"/>
            <a:ext cx="5529724" cy="6186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Ếch nhỏ và đầm lầy</a:t>
            </a:r>
            <a:endParaRPr kumimoji="0" lang="vi-VN"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Một con ếch sống trong khu đầm lầy. Nó nghĩ chỗ này không tốt, muốn chuyển đến nơi khác sinh sống. Nó bèn rao: “Bán đàm lầy đây! Bán đầm lầy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Một con trâu đi ngang qua nói: “Ngâm mình dưới nước chỗ này cũng được, Những đáng tiếc không có cỏ.”. Nói xong trâu đi thẳng. Ếch bèn trồng cỏ xung quanh đầm lầy. Sau đó nó lại rao bán. Một con vịt trời bay đến và nói: “Cái đầm này ít nước quá.”. Thế rồi vịt trời cũng bay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mbria" panose="02040503050406030204" pitchFamily="18" charset="0"/>
                <a:ea typeface="+mn-ea"/>
                <a:cs typeface="+mn-cs"/>
              </a:rPr>
              <a:t>     </a:t>
            </a:r>
            <a:r>
              <a:rPr kumimoji="0" lang="vi-VN" sz="1800" b="0" i="0" u="none" strike="noStrike" kern="1200" cap="none" spc="0" normalizeH="0" baseline="0" noProof="0">
                <a:ln>
                  <a:noFill/>
                </a:ln>
                <a:solidFill>
                  <a:srgbClr val="000000"/>
                </a:solidFill>
                <a:effectLst/>
                <a:uLnTx/>
                <a:uFillTx/>
                <a:latin typeface="Cambria" panose="02040503050406030204" pitchFamily="18" charset="0"/>
                <a:ea typeface="+mn-ea"/>
                <a:cs typeface="+mn-cs"/>
              </a:rPr>
              <a:t>Ếch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dùng ống trúc dẫn nước từ con suối trên núi xuống đàm lầy. Nước nhanh chóng tràn đầy đầm lầy. Nhưng chim nhỏ lại nói ở đây thiếu cây. Thỏ con nói ở đây không có đường đi. Khỉ con nói ở đây không có nhà... Ếch nghe lời các bạn, trồng thêm cây, sửa đường, xây nhà xung quanh đầm lầy. Rồi nó lại rao to: “Bán đầm lây đây! Bán đầm lầy đây! Xem này, một nơi tuyệt đẹp. Có hồ nước, có cỏ cây hoa lá, chim hót ríu ran trên cây. Đường đi rộng rãi...”. Nói đến đây, ếch chợt dừng lại. Nó nghĩ: Một nơi tuyệt đẹp thế này, sao lại rao bán? Thế là ếch không bán đầm lầy nữa.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(Truyện cổ thế giới)</a:t>
            </a:r>
          </a:p>
        </p:txBody>
      </p:sp>
    </p:spTree>
    <p:extLst>
      <p:ext uri="{BB962C8B-B14F-4D97-AF65-F5344CB8AC3E}">
        <p14:creationId xmlns:p14="http://schemas.microsoft.com/office/powerpoint/2010/main" val="724886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 name="Rectangle 1">
            <a:extLst>
              <a:ext uri="{FF2B5EF4-FFF2-40B4-BE49-F238E27FC236}">
                <a16:creationId xmlns:a16="http://schemas.microsoft.com/office/drawing/2014/main" id="{FDFAF63C-754B-2B4E-9874-7658010D2763}"/>
              </a:ext>
            </a:extLst>
          </p:cNvPr>
          <p:cNvSpPr/>
          <p:nvPr/>
        </p:nvSpPr>
        <p:spPr>
          <a:xfrm>
            <a:off x="479696" y="460594"/>
            <a:ext cx="11205028" cy="593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1" name="图片 30">
            <a:extLst>
              <a:ext uri="{FF2B5EF4-FFF2-40B4-BE49-F238E27FC236}">
                <a16:creationId xmlns:a16="http://schemas.microsoft.com/office/drawing/2014/main" id="{2101B455-4266-474A-B39B-88E442B15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0749F99B-211B-4A32-ADB6-A63152899A27}"/>
              </a:ext>
            </a:extLst>
          </p:cNvPr>
          <p:cNvGrpSpPr/>
          <p:nvPr/>
        </p:nvGrpSpPr>
        <p:grpSpPr>
          <a:xfrm>
            <a:off x="10196623" y="765175"/>
            <a:ext cx="1779477" cy="796727"/>
            <a:chOff x="10196623" y="765175"/>
            <a:chExt cx="1779477" cy="796727"/>
          </a:xfrm>
        </p:grpSpPr>
        <p:sp>
          <p:nvSpPr>
            <p:cNvPr id="37" name="矩形 36">
              <a:extLst>
                <a:ext uri="{FF2B5EF4-FFF2-40B4-BE49-F238E27FC236}">
                  <a16:creationId xmlns:a16="http://schemas.microsoft.com/office/drawing/2014/main" id="{5F72ADB9-9199-4B2D-B50D-BCCFC3563FC2}"/>
                </a:ext>
              </a:extLst>
            </p:cNvPr>
            <p:cNvSpPr/>
            <p:nvPr/>
          </p:nvSpPr>
          <p:spPr>
            <a:xfrm>
              <a:off x="10196623" y="765175"/>
              <a:ext cx="1779477" cy="406268"/>
            </a:xfrm>
            <a:prstGeom prst="rect">
              <a:avLst/>
            </a:prstGeom>
            <a:solidFill>
              <a:srgbClr val="73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sp>
          <p:nvSpPr>
            <p:cNvPr id="39" name="矩形 38">
              <a:extLst>
                <a:ext uri="{FF2B5EF4-FFF2-40B4-BE49-F238E27FC236}">
                  <a16:creationId xmlns:a16="http://schemas.microsoft.com/office/drawing/2014/main" id="{051DCEE1-7EC2-456D-AEB5-AF3BCC124DA9}"/>
                </a:ext>
              </a:extLst>
            </p:cNvPr>
            <p:cNvSpPr/>
            <p:nvPr/>
          </p:nvSpPr>
          <p:spPr>
            <a:xfrm>
              <a:off x="11086361" y="968309"/>
              <a:ext cx="623887" cy="593593"/>
            </a:xfrm>
            <a:prstGeom prst="rect">
              <a:avLst/>
            </a:prstGeom>
            <a:solidFill>
              <a:srgbClr val="B071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grpSp>
      <p:sp>
        <p:nvSpPr>
          <p:cNvPr id="16" name="矩形 36">
            <a:extLst>
              <a:ext uri="{FF2B5EF4-FFF2-40B4-BE49-F238E27FC236}">
                <a16:creationId xmlns:a16="http://schemas.microsoft.com/office/drawing/2014/main" id="{1D68E64E-9667-8E47-80F2-4DFBD8EA9480}"/>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grpSp>
        <p:nvGrpSpPr>
          <p:cNvPr id="19" name="组合 34">
            <a:extLst>
              <a:ext uri="{FF2B5EF4-FFF2-40B4-BE49-F238E27FC236}">
                <a16:creationId xmlns:a16="http://schemas.microsoft.com/office/drawing/2014/main" id="{B5BC8050-8BB5-1542-8B88-FF5AE94481AF}"/>
              </a:ext>
            </a:extLst>
          </p:cNvPr>
          <p:cNvGrpSpPr/>
          <p:nvPr/>
        </p:nvGrpSpPr>
        <p:grpSpPr>
          <a:xfrm>
            <a:off x="695325" y="561975"/>
            <a:ext cx="978764" cy="726471"/>
            <a:chOff x="695325" y="561975"/>
            <a:chExt cx="978764" cy="726471"/>
          </a:xfrm>
        </p:grpSpPr>
        <p:sp>
          <p:nvSpPr>
            <p:cNvPr id="20" name="矩形 35">
              <a:extLst>
                <a:ext uri="{FF2B5EF4-FFF2-40B4-BE49-F238E27FC236}">
                  <a16:creationId xmlns:a16="http://schemas.microsoft.com/office/drawing/2014/main" id="{69EF70EE-A0B3-1D40-B93F-ED48C8EEDE87}"/>
                </a:ext>
              </a:extLst>
            </p:cNvPr>
            <p:cNvSpPr/>
            <p:nvPr/>
          </p:nvSpPr>
          <p:spPr>
            <a:xfrm>
              <a:off x="966988" y="608616"/>
              <a:ext cx="707101" cy="633187"/>
            </a:xfrm>
            <a:prstGeom prst="rect">
              <a:avLst/>
            </a:prstGeom>
          </p:spPr>
          <p:txBody>
            <a:bodyPr wrap="square">
              <a:spAutoFit/>
            </a:bodyPr>
            <a:lstStyle/>
            <a:p>
              <a:pPr marL="0" marR="0" lvl="0" indent="0" algn="dist"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rPr>
                <a:t>02</a:t>
              </a:r>
              <a:endParaRPr kumimoji="0" lang="zh-CN" altLang="en-US"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endParaRPr>
            </a:p>
          </p:txBody>
        </p:sp>
        <p:sp>
          <p:nvSpPr>
            <p:cNvPr id="21" name="矩形 36">
              <a:extLst>
                <a:ext uri="{FF2B5EF4-FFF2-40B4-BE49-F238E27FC236}">
                  <a16:creationId xmlns:a16="http://schemas.microsoft.com/office/drawing/2014/main" id="{6CF02823-EBE0-CE4A-BCC5-3A2A41253BD2}"/>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grpSp>
      <p:sp>
        <p:nvSpPr>
          <p:cNvPr id="23" name="文本框 19">
            <a:extLst>
              <a:ext uri="{FF2B5EF4-FFF2-40B4-BE49-F238E27FC236}">
                <a16:creationId xmlns:a16="http://schemas.microsoft.com/office/drawing/2014/main" id="{3B07A76C-2BDF-8545-8AAC-7DFA33A794C0}"/>
              </a:ext>
            </a:extLst>
          </p:cNvPr>
          <p:cNvSpPr txBox="1"/>
          <p:nvPr/>
        </p:nvSpPr>
        <p:spPr>
          <a:xfrm>
            <a:off x="1711452" y="583588"/>
            <a:ext cx="92288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400" b="0" i="0" u="none" strike="noStrike" kern="1200" cap="none" spc="0" normalizeH="0" baseline="0" noProof="0" dirty="0">
                <a:ln w="28575">
                  <a:solidFill>
                    <a:sysClr val="windowText" lastClr="000000"/>
                  </a:solidFill>
                </a:ln>
                <a:solidFill>
                  <a:srgbClr val="ED7D31">
                    <a:lumMod val="60000"/>
                    <a:lumOff val="40000"/>
                  </a:srgbClr>
                </a:solidFill>
                <a:effectLst/>
                <a:uLnTx/>
                <a:uFillTx/>
                <a:latin typeface="#9Slide07 IcielKoni" pitchFamily="2" charset="0"/>
                <a:ea typeface="zihun7hao-wennuantongzhiti" pitchFamily="2" charset="-122"/>
                <a:cs typeface="+mn-cs"/>
              </a:rPr>
              <a:t>VIẾT PHIẾU ĐỌC SÁCH THEO MẪU</a:t>
            </a:r>
            <a:endParaRPr kumimoji="1" lang="zh-CN" altLang="en-US" sz="4400" b="0" i="0" u="none" strike="noStrike" kern="1200" cap="none" spc="0" normalizeH="0" baseline="0" noProof="0" dirty="0">
              <a:ln w="28575">
                <a:solidFill>
                  <a:sysClr val="windowText" lastClr="000000"/>
                </a:solidFill>
              </a:ln>
              <a:solidFill>
                <a:srgbClr val="ED7D31">
                  <a:lumMod val="60000"/>
                  <a:lumOff val="40000"/>
                </a:srgbClr>
              </a:solidFill>
              <a:effectLst/>
              <a:uLnTx/>
              <a:uFillTx/>
              <a:latin typeface="#9Slide07 IcielKoni" pitchFamily="2" charset="0"/>
              <a:ea typeface="zihun7hao-wennuantongzhiti" pitchFamily="2" charset="-122"/>
              <a:cs typeface="+mn-cs"/>
            </a:endParaRPr>
          </a:p>
        </p:txBody>
      </p:sp>
      <p:pic>
        <p:nvPicPr>
          <p:cNvPr id="24" name="图片 11">
            <a:extLst>
              <a:ext uri="{FF2B5EF4-FFF2-40B4-BE49-F238E27FC236}">
                <a16:creationId xmlns:a16="http://schemas.microsoft.com/office/drawing/2014/main" id="{99BCE78E-48F7-F147-B0B5-D7281B3F85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03192" y="3819665"/>
            <a:ext cx="3342446" cy="3342446"/>
          </a:xfrm>
          <a:prstGeom prst="rect">
            <a:avLst/>
          </a:prstGeom>
        </p:spPr>
      </p:pic>
      <p:pic>
        <p:nvPicPr>
          <p:cNvPr id="10242" name="Picture 2">
            <a:extLst>
              <a:ext uri="{FF2B5EF4-FFF2-40B4-BE49-F238E27FC236}">
                <a16:creationId xmlns:a16="http://schemas.microsoft.com/office/drawing/2014/main" id="{EAEF9075-06D3-5644-93FF-99F68D58C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874" y="1476023"/>
            <a:ext cx="8403771" cy="31109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3092" y="4584003"/>
            <a:ext cx="7732156" cy="1815882"/>
          </a:xfrm>
          <a:prstGeom prst="rect">
            <a:avLst/>
          </a:prstGeom>
        </p:spPr>
        <p:txBody>
          <a:bodyPr wrap="square">
            <a:spAutoFit/>
          </a:bodyPr>
          <a:lstStyle/>
          <a:p>
            <a:pPr algn="just">
              <a:spcAft>
                <a:spcPts val="0"/>
              </a:spcAft>
            </a:pPr>
            <a:r>
              <a:rPr lang="nl-NL" sz="2800" dirty="0">
                <a:latin typeface="Cambria" panose="02040503050406030204" pitchFamily="18" charset="0"/>
                <a:ea typeface="Cambria" panose="02040503050406030204" pitchFamily="18" charset="0"/>
              </a:rPr>
              <a:t>Trao đổi những thông tin về bài đọc:</a:t>
            </a:r>
            <a:endParaRPr lang="en-US" sz="2800" dirty="0">
              <a:latin typeface="Cambria" panose="02040503050406030204" pitchFamily="18" charset="0"/>
              <a:ea typeface="Cambria" panose="02040503050406030204" pitchFamily="18" charset="0"/>
            </a:endParaRPr>
          </a:p>
          <a:p>
            <a:pPr algn="just">
              <a:spcAft>
                <a:spcPts val="0"/>
              </a:spcAft>
            </a:pPr>
            <a:r>
              <a:rPr lang="nl-NL" sz="2800" dirty="0">
                <a:latin typeface="Cambria" panose="02040503050406030204" pitchFamily="18" charset="0"/>
                <a:ea typeface="Cambria" panose="02040503050406030204" pitchFamily="18" charset="0"/>
              </a:rPr>
              <a:t>+ Tên bài đọc là gì?</a:t>
            </a:r>
            <a:endParaRPr lang="en-US" sz="2800" dirty="0">
              <a:latin typeface="Cambria" panose="02040503050406030204" pitchFamily="18" charset="0"/>
              <a:ea typeface="Cambria" panose="02040503050406030204" pitchFamily="18" charset="0"/>
            </a:endParaRPr>
          </a:p>
          <a:p>
            <a:pPr algn="just">
              <a:spcAft>
                <a:spcPts val="0"/>
              </a:spcAft>
            </a:pPr>
            <a:r>
              <a:rPr lang="nl-NL" sz="2800" dirty="0">
                <a:latin typeface="Cambria" panose="02040503050406030204" pitchFamily="18" charset="0"/>
                <a:ea typeface="Cambria" panose="02040503050406030204" pitchFamily="18" charset="0"/>
              </a:rPr>
              <a:t>+ Tác giả của bài đọc là ai?</a:t>
            </a:r>
            <a:endParaRPr lang="en-US" sz="2800" dirty="0">
              <a:latin typeface="Cambria" panose="02040503050406030204" pitchFamily="18" charset="0"/>
              <a:ea typeface="Cambria" panose="02040503050406030204" pitchFamily="18" charset="0"/>
            </a:endParaRPr>
          </a:p>
          <a:p>
            <a:pPr algn="just">
              <a:spcAft>
                <a:spcPts val="0"/>
              </a:spcAft>
            </a:pPr>
            <a:r>
              <a:rPr lang="nl-NL" sz="2800" dirty="0">
                <a:latin typeface="Cambria" panose="02040503050406030204" pitchFamily="18" charset="0"/>
                <a:ea typeface="Cambria" panose="02040503050406030204" pitchFamily="18" charset="0"/>
              </a:rPr>
              <a:t>+ Nội dung bài đọc viết về điều gì?</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92043180"/>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4" presetClass="entr" presetSubtype="1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nodeType="withEffect">
                                  <p:stCondLst>
                                    <p:cond delay="0"/>
                                  </p:stCondLst>
                                  <p:childTnLst>
                                    <p:set>
                                      <p:cBhvr>
                                        <p:cTn id="30" dur="1" fill="hold">
                                          <p:stCondLst>
                                            <p:cond delay="0"/>
                                          </p:stCondLst>
                                        </p:cTn>
                                        <p:tgtEl>
                                          <p:spTgt spid="10242"/>
                                        </p:tgtEl>
                                        <p:attrNameLst>
                                          <p:attrName>style.visibility</p:attrName>
                                        </p:attrNameLst>
                                      </p:cBhvr>
                                      <p:to>
                                        <p:strVal val="visible"/>
                                      </p:to>
                                    </p:set>
                                    <p:animEffect transition="in" filter="randombar(horizontal)">
                                      <p:cBhvr>
                                        <p:cTn id="31" dur="500"/>
                                        <p:tgtEl>
                                          <p:spTgt spid="1024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6" grpId="0" animBg="1"/>
      <p:bldP spid="23"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1747" y="760923"/>
            <a:ext cx="10950493" cy="554736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文本框 10">
            <a:extLst>
              <a:ext uri="{FF2B5EF4-FFF2-40B4-BE49-F238E27FC236}">
                <a16:creationId xmlns:a16="http://schemas.microsoft.com/office/drawing/2014/main" id="{4FD1F902-E432-467F-8BEB-140648ED3B8C}"/>
              </a:ext>
            </a:extLst>
          </p:cNvPr>
          <p:cNvSpPr txBox="1"/>
          <p:nvPr/>
        </p:nvSpPr>
        <p:spPr>
          <a:xfrm>
            <a:off x="1265026" y="1877123"/>
            <a:ext cx="9601094" cy="2123658"/>
          </a:xfrm>
          <a:prstGeom prst="rect">
            <a:avLst/>
          </a:prstGeom>
          <a:noFill/>
        </p:spPr>
        <p:txBody>
          <a:bodyPr wrap="square" rtlCol="0">
            <a:spAutoFit/>
            <a:scene3d>
              <a:camera prst="perspectiveFront"/>
              <a:lightRig rig="threePt" dir="t"/>
            </a:scene3d>
          </a:bodyPr>
          <a:lstStyle/>
          <a:p>
            <a:pPr algn="ctr"/>
            <a:r>
              <a:rPr lang="en-US" altLang="zh-CN" sz="6600" b="1" dirty="0" err="1">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Chúc</a:t>
            </a:r>
            <a:r>
              <a:rPr lang="en-US" altLang="zh-CN" sz="6600" b="1" dirty="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các</a:t>
            </a:r>
            <a:r>
              <a:rPr lang="en-US" altLang="zh-CN" sz="6600" b="1" dirty="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em</a:t>
            </a:r>
            <a:r>
              <a:rPr lang="en-US" altLang="zh-CN" sz="6600" b="1" dirty="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học</a:t>
            </a:r>
            <a:r>
              <a:rPr lang="en-US" altLang="zh-CN" sz="6600" b="1" dirty="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tốt</a:t>
            </a:r>
            <a:endParaRPr lang="zh-CN" altLang="en-US" sz="6600" b="1" dirty="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371391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3278035" y="2121121"/>
            <a:ext cx="5637917" cy="299167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2" name="矩形 11"/>
          <p:cNvSpPr/>
          <p:nvPr/>
        </p:nvSpPr>
        <p:spPr>
          <a:xfrm>
            <a:off x="3090627" y="1950720"/>
            <a:ext cx="6012733" cy="33324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0" name="文本框 9">
            <a:extLst>
              <a:ext uri="{FF2B5EF4-FFF2-40B4-BE49-F238E27FC236}">
                <a16:creationId xmlns:a16="http://schemas.microsoft.com/office/drawing/2014/main" id="{52A9D962-94F8-4F31-8D91-4E98BB6645D7}"/>
              </a:ext>
            </a:extLst>
          </p:cNvPr>
          <p:cNvSpPr txBox="1"/>
          <p:nvPr/>
        </p:nvSpPr>
        <p:spPr>
          <a:xfrm>
            <a:off x="4477978" y="1556245"/>
            <a:ext cx="3246784" cy="961192"/>
          </a:xfrm>
          <a:prstGeom prst="roundRect">
            <a:avLst>
              <a:gd name="adj" fmla="val 45855"/>
            </a:avLst>
          </a:prstGeom>
          <a:gradFill>
            <a:gsLst>
              <a:gs pos="52000">
                <a:schemeClr val="accent1">
                  <a:lumMod val="5000"/>
                  <a:lumOff val="95000"/>
                </a:schemeClr>
              </a:gs>
              <a:gs pos="100000">
                <a:srgbClr val="FDB446"/>
              </a:gs>
              <a:gs pos="72000">
                <a:srgbClr val="FDB446"/>
              </a:gs>
            </a:gsLst>
            <a:lin ang="5400000" scaled="1"/>
          </a:gradFill>
          <a:effectLst>
            <a:outerShdw blurRad="50800" dist="38100" dir="2700000" algn="tl" rotWithShape="0">
              <a:prstClr val="black">
                <a:alpha val="40000"/>
              </a:prstClr>
            </a:outerShdw>
          </a:effectLst>
        </p:spPr>
        <p:txBody>
          <a:bodyPr wrap="square" rtlCol="0">
            <a:spAutoFit/>
          </a:bodyPr>
          <a:lstStyle/>
          <a:p>
            <a:pPr algn="ctr"/>
            <a:r>
              <a:rPr lang="en-US" altLang="zh-CN"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rPr>
              <a:t>01</a:t>
            </a:r>
            <a:endParaRPr lang="zh-CN" altLang="en-US"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
        <p:nvSpPr>
          <p:cNvPr id="11" name="文本框 10">
            <a:extLst>
              <a:ext uri="{FF2B5EF4-FFF2-40B4-BE49-F238E27FC236}">
                <a16:creationId xmlns:a16="http://schemas.microsoft.com/office/drawing/2014/main" id="{4FD1F902-E432-467F-8BEB-140648ED3B8C}"/>
              </a:ext>
            </a:extLst>
          </p:cNvPr>
          <p:cNvSpPr txBox="1"/>
          <p:nvPr/>
        </p:nvSpPr>
        <p:spPr>
          <a:xfrm>
            <a:off x="4266171" y="2687838"/>
            <a:ext cx="3659658" cy="2554545"/>
          </a:xfrm>
          <a:prstGeom prst="rect">
            <a:avLst/>
          </a:prstGeom>
          <a:noFill/>
        </p:spPr>
        <p:txBody>
          <a:bodyPr wrap="square" rtlCol="0">
            <a:spAutoFit/>
            <a:scene3d>
              <a:camera prst="perspectiveFront"/>
              <a:lightRig rig="threePt" dir="t"/>
            </a:scene3d>
          </a:bodyPr>
          <a:lstStyle/>
          <a:p>
            <a:pPr algn="ctr"/>
            <a:r>
              <a:rPr lang="en-US" altLang="zh-CN"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KHỞI ĐỘNG</a:t>
            </a:r>
            <a:endParaRPr lang="zh-CN" altLang="en-US"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7812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0" grpId="0" animBg="1"/>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7673957" y="2805034"/>
            <a:ext cx="4214788" cy="3589930"/>
          </a:xfrm>
          <a:prstGeom prst="ellipse">
            <a:avLst/>
          </a:prstGeom>
          <a:noFill/>
          <a:ln w="28575">
            <a:solidFill>
              <a:srgbClr val="42B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350" y="3747137"/>
            <a:ext cx="4310403" cy="2773431"/>
          </a:xfrm>
          <a:prstGeom prst="rect">
            <a:avLst/>
          </a:prstGeom>
        </p:spPr>
      </p:pic>
      <p:sp>
        <p:nvSpPr>
          <p:cNvPr id="3" name="Rectangle 2"/>
          <p:cNvSpPr/>
          <p:nvPr/>
        </p:nvSpPr>
        <p:spPr>
          <a:xfrm>
            <a:off x="514268" y="751075"/>
            <a:ext cx="6754280" cy="1938992"/>
          </a:xfrm>
          <a:prstGeom prst="rect">
            <a:avLst/>
          </a:prstGeom>
        </p:spPr>
        <p:txBody>
          <a:bodyPr wrap="square">
            <a:spAutoFit/>
          </a:bodyPr>
          <a:lstStyle/>
          <a:p>
            <a:pPr algn="ctr"/>
            <a:r>
              <a:rPr lang="nl-NL" sz="4000" b="1" dirty="0">
                <a:solidFill>
                  <a:srgbClr val="0070C0"/>
                </a:solidFill>
                <a:latin typeface="Cambria" panose="02040503050406030204" pitchFamily="18" charset="0"/>
                <a:ea typeface="Cambria" panose="02040503050406030204" pitchFamily="18" charset="0"/>
              </a:rPr>
              <a:t>Câu 1: Em hãy đặt một câu khiến để nói về trách nhiệm phải bảo vệ môi trường.</a:t>
            </a:r>
            <a:endParaRPr lang="en-US" sz="4000" b="1" dirty="0">
              <a:solidFill>
                <a:srgbClr val="0070C0"/>
              </a:solidFill>
              <a:latin typeface="Cambria" panose="02040503050406030204" pitchFamily="18" charset="0"/>
              <a:ea typeface="Cambria" panose="02040503050406030204" pitchFamily="18" charset="0"/>
            </a:endParaRPr>
          </a:p>
        </p:txBody>
      </p:sp>
      <p:sp>
        <p:nvSpPr>
          <p:cNvPr id="12" name="Rectangle 11"/>
          <p:cNvSpPr/>
          <p:nvPr/>
        </p:nvSpPr>
        <p:spPr>
          <a:xfrm>
            <a:off x="925897" y="4547834"/>
            <a:ext cx="5808778" cy="1323439"/>
          </a:xfrm>
          <a:prstGeom prst="rect">
            <a:avLst/>
          </a:prstGeom>
        </p:spPr>
        <p:txBody>
          <a:bodyPr wrap="square">
            <a:spAutoFit/>
          </a:bodyPr>
          <a:lstStyle/>
          <a:p>
            <a:pPr algn="ctr"/>
            <a:r>
              <a:rPr lang="nl-NL" sz="4000" b="1" dirty="0">
                <a:solidFill>
                  <a:schemeClr val="tx1">
                    <a:lumMod val="75000"/>
                    <a:lumOff val="25000"/>
                  </a:schemeClr>
                </a:solidFill>
                <a:latin typeface="Cambria" panose="02040503050406030204" pitchFamily="18" charset="0"/>
                <a:ea typeface="Cambria" panose="02040503050406030204" pitchFamily="18" charset="0"/>
              </a:rPr>
              <a:t>Hãy sử dụng tiết kiệm nguồn nước và điện!</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5" name="Rectangle 14"/>
          <p:cNvSpPr/>
          <p:nvPr/>
        </p:nvSpPr>
        <p:spPr>
          <a:xfrm>
            <a:off x="925897" y="3085417"/>
            <a:ext cx="5808778" cy="1323439"/>
          </a:xfrm>
          <a:prstGeom prst="rect">
            <a:avLst/>
          </a:prstGeom>
        </p:spPr>
        <p:txBody>
          <a:bodyPr wrap="square">
            <a:spAutoFit/>
          </a:bodyPr>
          <a:lstStyle/>
          <a:p>
            <a:pPr algn="ctr"/>
            <a:r>
              <a:rPr lang="nl-NL" sz="4000" b="1" dirty="0">
                <a:solidFill>
                  <a:schemeClr val="tx1">
                    <a:lumMod val="75000"/>
                    <a:lumOff val="25000"/>
                  </a:schemeClr>
                </a:solidFill>
                <a:latin typeface="Cambria" panose="02040503050406030204" pitchFamily="18" charset="0"/>
                <a:ea typeface="Cambria" panose="02040503050406030204" pitchFamily="18" charset="0"/>
              </a:rPr>
              <a:t>Hãy luôn vứt rác đúng nơi qui định bạn nhé!</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821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7673957" y="2805034"/>
            <a:ext cx="4214788" cy="3589930"/>
          </a:xfrm>
          <a:prstGeom prst="ellipse">
            <a:avLst/>
          </a:prstGeom>
          <a:noFill/>
          <a:ln w="28575">
            <a:solidFill>
              <a:srgbClr val="42B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350" y="3747137"/>
            <a:ext cx="4310403" cy="2773431"/>
          </a:xfrm>
          <a:prstGeom prst="rect">
            <a:avLst/>
          </a:prstGeom>
        </p:spPr>
      </p:pic>
      <p:sp>
        <p:nvSpPr>
          <p:cNvPr id="3" name="Rectangle 2"/>
          <p:cNvSpPr/>
          <p:nvPr/>
        </p:nvSpPr>
        <p:spPr>
          <a:xfrm>
            <a:off x="514268" y="751075"/>
            <a:ext cx="10215936" cy="1323439"/>
          </a:xfrm>
          <a:prstGeom prst="rect">
            <a:avLst/>
          </a:prstGeom>
        </p:spPr>
        <p:txBody>
          <a:bodyPr wrap="square">
            <a:spAutoFit/>
          </a:bodyPr>
          <a:lstStyle/>
          <a:p>
            <a:pPr algn="ctr"/>
            <a:r>
              <a:rPr lang="nl-NL" sz="4000" b="1" dirty="0">
                <a:solidFill>
                  <a:srgbClr val="C00000"/>
                </a:solidFill>
                <a:latin typeface="Cambria" panose="02040503050406030204" pitchFamily="18" charset="0"/>
                <a:ea typeface="Cambria" panose="02040503050406030204" pitchFamily="18" charset="0"/>
              </a:rPr>
              <a:t>Câu 2: Em hãy đặt 1 câu cảm khi thấy một cảnh đẹp của đất nước.</a:t>
            </a:r>
            <a:endParaRPr lang="en-US" sz="7200" b="1" dirty="0">
              <a:solidFill>
                <a:srgbClr val="C00000"/>
              </a:solidFill>
              <a:latin typeface="Cambria" panose="02040503050406030204" pitchFamily="18" charset="0"/>
              <a:ea typeface="Cambria" panose="02040503050406030204" pitchFamily="18" charset="0"/>
            </a:endParaRPr>
          </a:p>
        </p:txBody>
      </p:sp>
      <p:sp>
        <p:nvSpPr>
          <p:cNvPr id="12" name="Rectangle 11"/>
          <p:cNvSpPr/>
          <p:nvPr/>
        </p:nvSpPr>
        <p:spPr>
          <a:xfrm>
            <a:off x="934144" y="3649030"/>
            <a:ext cx="5808778" cy="1323439"/>
          </a:xfrm>
          <a:prstGeom prst="rect">
            <a:avLst/>
          </a:prstGeom>
        </p:spPr>
        <p:txBody>
          <a:bodyPr wrap="square">
            <a:spAutoFit/>
          </a:bodyPr>
          <a:lstStyle/>
          <a:p>
            <a:pPr algn="ctr"/>
            <a:r>
              <a:rPr lang="nl-NL" sz="4000" b="1" dirty="0">
                <a:solidFill>
                  <a:schemeClr val="tx1">
                    <a:lumMod val="75000"/>
                    <a:lumOff val="25000"/>
                  </a:schemeClr>
                </a:solidFill>
                <a:latin typeface="Cambria" panose="02040503050406030204" pitchFamily="18" charset="0"/>
                <a:ea typeface="Cambria" panose="02040503050406030204" pitchFamily="18" charset="0"/>
              </a:rPr>
              <a:t>Dòng sông đẹp hiền hòa biết bao!</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5" name="Rectangle 14"/>
          <p:cNvSpPr/>
          <p:nvPr/>
        </p:nvSpPr>
        <p:spPr>
          <a:xfrm>
            <a:off x="746449" y="2674870"/>
            <a:ext cx="6408104" cy="707886"/>
          </a:xfrm>
          <a:prstGeom prst="rect">
            <a:avLst/>
          </a:prstGeom>
        </p:spPr>
        <p:txBody>
          <a:bodyPr wrap="square">
            <a:spAutoFit/>
          </a:bodyPr>
          <a:lstStyle/>
          <a:p>
            <a:pPr algn="ctr"/>
            <a:r>
              <a:rPr lang="nl-NL" sz="4000" b="1" dirty="0">
                <a:solidFill>
                  <a:schemeClr val="tx1">
                    <a:lumMod val="75000"/>
                    <a:lumOff val="25000"/>
                  </a:schemeClr>
                </a:solidFill>
                <a:latin typeface="Cambria" panose="02040503050406030204" pitchFamily="18" charset="0"/>
                <a:ea typeface="Cambria" panose="02040503050406030204" pitchFamily="18" charset="0"/>
              </a:rPr>
              <a:t>Quê hương mình đẹp quá!</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764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3278035" y="2121121"/>
            <a:ext cx="5637917" cy="299167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2" name="矩形 11"/>
          <p:cNvSpPr/>
          <p:nvPr/>
        </p:nvSpPr>
        <p:spPr>
          <a:xfrm>
            <a:off x="3090627" y="1950720"/>
            <a:ext cx="6012733" cy="33324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0" name="文本框 9">
            <a:extLst>
              <a:ext uri="{FF2B5EF4-FFF2-40B4-BE49-F238E27FC236}">
                <a16:creationId xmlns:a16="http://schemas.microsoft.com/office/drawing/2014/main" id="{52A9D962-94F8-4F31-8D91-4E98BB6645D7}"/>
              </a:ext>
            </a:extLst>
          </p:cNvPr>
          <p:cNvSpPr txBox="1"/>
          <p:nvPr/>
        </p:nvSpPr>
        <p:spPr>
          <a:xfrm>
            <a:off x="4477978" y="1556245"/>
            <a:ext cx="3246784" cy="961192"/>
          </a:xfrm>
          <a:prstGeom prst="roundRect">
            <a:avLst>
              <a:gd name="adj" fmla="val 45855"/>
            </a:avLst>
          </a:prstGeom>
          <a:gradFill>
            <a:gsLst>
              <a:gs pos="52000">
                <a:schemeClr val="accent1">
                  <a:lumMod val="5000"/>
                  <a:lumOff val="95000"/>
                </a:schemeClr>
              </a:gs>
              <a:gs pos="100000">
                <a:srgbClr val="FDB446"/>
              </a:gs>
              <a:gs pos="72000">
                <a:srgbClr val="FDB446"/>
              </a:gs>
            </a:gsLst>
            <a:lin ang="5400000" scaled="1"/>
          </a:gradFill>
          <a:effectLst>
            <a:outerShdw blurRad="50800" dist="38100" dir="2700000" algn="tl" rotWithShape="0">
              <a:prstClr val="black">
                <a:alpha val="40000"/>
              </a:prstClr>
            </a:outerShdw>
          </a:effectLst>
        </p:spPr>
        <p:txBody>
          <a:bodyPr wrap="square" rtlCol="0">
            <a:spAutoFit/>
          </a:bodyPr>
          <a:lstStyle/>
          <a:p>
            <a:pPr algn="ctr"/>
            <a:r>
              <a:rPr lang="en-US" altLang="zh-CN"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rPr>
              <a:t>02</a:t>
            </a:r>
            <a:endParaRPr lang="zh-CN" altLang="en-US"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
        <p:nvSpPr>
          <p:cNvPr id="11" name="文本框 10">
            <a:extLst>
              <a:ext uri="{FF2B5EF4-FFF2-40B4-BE49-F238E27FC236}">
                <a16:creationId xmlns:a16="http://schemas.microsoft.com/office/drawing/2014/main" id="{4FD1F902-E432-467F-8BEB-140648ED3B8C}"/>
              </a:ext>
            </a:extLst>
          </p:cNvPr>
          <p:cNvSpPr txBox="1"/>
          <p:nvPr/>
        </p:nvSpPr>
        <p:spPr>
          <a:xfrm>
            <a:off x="4266171" y="2687838"/>
            <a:ext cx="3659658" cy="2554545"/>
          </a:xfrm>
          <a:prstGeom prst="rect">
            <a:avLst/>
          </a:prstGeom>
          <a:noFill/>
        </p:spPr>
        <p:txBody>
          <a:bodyPr wrap="square" rtlCol="0">
            <a:spAutoFit/>
            <a:scene3d>
              <a:camera prst="perspectiveFront"/>
              <a:lightRig rig="threePt" dir="t"/>
            </a:scene3d>
          </a:bodyPr>
          <a:lstStyle/>
          <a:p>
            <a:pPr algn="ctr"/>
            <a:r>
              <a:rPr lang="en-US" altLang="zh-CN"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LUYỆN TẬP</a:t>
            </a:r>
            <a:endParaRPr lang="zh-CN" altLang="en-US"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8902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 name="Rectangle 1">
            <a:extLst>
              <a:ext uri="{FF2B5EF4-FFF2-40B4-BE49-F238E27FC236}">
                <a16:creationId xmlns:a16="http://schemas.microsoft.com/office/drawing/2014/main" id="{FDFAF63C-754B-2B4E-9874-7658010D2763}"/>
              </a:ext>
            </a:extLst>
          </p:cNvPr>
          <p:cNvSpPr/>
          <p:nvPr/>
        </p:nvSpPr>
        <p:spPr>
          <a:xfrm>
            <a:off x="479696" y="460594"/>
            <a:ext cx="11205028" cy="593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1" name="图片 30">
            <a:extLst>
              <a:ext uri="{FF2B5EF4-FFF2-40B4-BE49-F238E27FC236}">
                <a16:creationId xmlns:a16="http://schemas.microsoft.com/office/drawing/2014/main" id="{2101B455-4266-474A-B39B-88E442B15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0749F99B-211B-4A32-ADB6-A63152899A27}"/>
              </a:ext>
            </a:extLst>
          </p:cNvPr>
          <p:cNvGrpSpPr/>
          <p:nvPr/>
        </p:nvGrpSpPr>
        <p:grpSpPr>
          <a:xfrm>
            <a:off x="10196623" y="765175"/>
            <a:ext cx="1779477" cy="796727"/>
            <a:chOff x="10196623" y="765175"/>
            <a:chExt cx="1779477" cy="796727"/>
          </a:xfrm>
        </p:grpSpPr>
        <p:sp>
          <p:nvSpPr>
            <p:cNvPr id="37" name="矩形 36">
              <a:extLst>
                <a:ext uri="{FF2B5EF4-FFF2-40B4-BE49-F238E27FC236}">
                  <a16:creationId xmlns:a16="http://schemas.microsoft.com/office/drawing/2014/main" id="{5F72ADB9-9199-4B2D-B50D-BCCFC3563FC2}"/>
                </a:ext>
              </a:extLst>
            </p:cNvPr>
            <p:cNvSpPr/>
            <p:nvPr/>
          </p:nvSpPr>
          <p:spPr>
            <a:xfrm>
              <a:off x="10196623" y="765175"/>
              <a:ext cx="1779477" cy="406268"/>
            </a:xfrm>
            <a:prstGeom prst="rect">
              <a:avLst/>
            </a:prstGeom>
            <a:solidFill>
              <a:srgbClr val="73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sp>
          <p:nvSpPr>
            <p:cNvPr id="39" name="矩形 38">
              <a:extLst>
                <a:ext uri="{FF2B5EF4-FFF2-40B4-BE49-F238E27FC236}">
                  <a16:creationId xmlns:a16="http://schemas.microsoft.com/office/drawing/2014/main" id="{051DCEE1-7EC2-456D-AEB5-AF3BCC124DA9}"/>
                </a:ext>
              </a:extLst>
            </p:cNvPr>
            <p:cNvSpPr/>
            <p:nvPr/>
          </p:nvSpPr>
          <p:spPr>
            <a:xfrm>
              <a:off x="11086361" y="968309"/>
              <a:ext cx="623887" cy="593593"/>
            </a:xfrm>
            <a:prstGeom prst="rect">
              <a:avLst/>
            </a:prstGeom>
            <a:solidFill>
              <a:srgbClr val="B071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grpSp>
      <p:sp>
        <p:nvSpPr>
          <p:cNvPr id="16" name="矩形 36">
            <a:extLst>
              <a:ext uri="{FF2B5EF4-FFF2-40B4-BE49-F238E27FC236}">
                <a16:creationId xmlns:a16="http://schemas.microsoft.com/office/drawing/2014/main" id="{1D68E64E-9667-8E47-80F2-4DFBD8EA9480}"/>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sp>
        <p:nvSpPr>
          <p:cNvPr id="17" name="文本框 19">
            <a:extLst>
              <a:ext uri="{FF2B5EF4-FFF2-40B4-BE49-F238E27FC236}">
                <a16:creationId xmlns:a16="http://schemas.microsoft.com/office/drawing/2014/main" id="{963FE6CE-E5CC-F14F-91A1-17F05A74A8F8}"/>
              </a:ext>
            </a:extLst>
          </p:cNvPr>
          <p:cNvSpPr txBox="1"/>
          <p:nvPr/>
        </p:nvSpPr>
        <p:spPr>
          <a:xfrm>
            <a:off x="1170895" y="574620"/>
            <a:ext cx="167866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4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BÀI 1:</a:t>
            </a:r>
            <a:endParaRPr kumimoji="1" lang="zh-CN" altLang="en-US" sz="44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endParaRPr>
          </a:p>
        </p:txBody>
      </p:sp>
      <p:sp>
        <p:nvSpPr>
          <p:cNvPr id="18" name="文本框 19">
            <a:extLst>
              <a:ext uri="{FF2B5EF4-FFF2-40B4-BE49-F238E27FC236}">
                <a16:creationId xmlns:a16="http://schemas.microsoft.com/office/drawing/2014/main" id="{AD91F4CE-4C03-AA46-9DAA-2000C2BE3DC7}"/>
              </a:ext>
            </a:extLst>
          </p:cNvPr>
          <p:cNvSpPr txBox="1"/>
          <p:nvPr/>
        </p:nvSpPr>
        <p:spPr>
          <a:xfrm>
            <a:off x="507276" y="1339649"/>
            <a:ext cx="107939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Sưu</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tầm</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và</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chia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sẻ</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với</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bạn</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tranh</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ảnh</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về</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Trái</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Đất</a:t>
            </a:r>
            <a:endParaRPr kumimoji="1" lang="zh-CN" altLang="en-US" sz="3200" b="1" i="0" u="none" strike="noStrike" kern="1200" cap="none" spc="0" normalizeH="0" baseline="0" noProof="0" dirty="0">
              <a:ln w="28575">
                <a:noFill/>
              </a:ln>
              <a:solidFill>
                <a:srgbClr val="002060"/>
              </a:solidFill>
              <a:effectLst/>
              <a:uLnTx/>
              <a:uFillTx/>
              <a:latin typeface="#9Slide07 IcielKoni" pitchFamily="2" charset="0"/>
              <a:ea typeface="zihun7hao-wennuantongzhiti" pitchFamily="2" charset="-122"/>
              <a:cs typeface="+mn-cs"/>
            </a:endParaRPr>
          </a:p>
        </p:txBody>
      </p:sp>
      <p:pic>
        <p:nvPicPr>
          <p:cNvPr id="6146" name="Picture 2" descr="Xem hơn 100 ảnh về hình vẽ trái đất đơn giản - daotaonec">
            <a:extLst>
              <a:ext uri="{FF2B5EF4-FFF2-40B4-BE49-F238E27FC236}">
                <a16:creationId xmlns:a16="http://schemas.microsoft.com/office/drawing/2014/main" id="{8BE8BDF5-2CC4-9A45-80DF-103DA88FDB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803" y="2004339"/>
            <a:ext cx="3158823" cy="22113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iết đoạn văn tả bức tranh về Trái Đất lớp 3 hay nhất (12 Mẫu)">
            <a:extLst>
              <a:ext uri="{FF2B5EF4-FFF2-40B4-BE49-F238E27FC236}">
                <a16:creationId xmlns:a16="http://schemas.microsoft.com/office/drawing/2014/main" id="{DF17396C-0180-7D40-87B2-FF77E6BB21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9894" y="2022142"/>
            <a:ext cx="2918751" cy="221133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i tiết với hơn 102 vẽ tranh bảo vệ trái đất mới nhất - thtantai2.edu.vn">
            <a:extLst>
              <a:ext uri="{FF2B5EF4-FFF2-40B4-BE49-F238E27FC236}">
                <a16:creationId xmlns:a16="http://schemas.microsoft.com/office/drawing/2014/main" id="{ADD5D84D-3940-1944-B74A-C6A8D1838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293" y="2024364"/>
            <a:ext cx="2211330" cy="221133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op 9 vẽ tranh đề tài bảo vệ trái đất 2022 - Networks Business Online Việt  Nam &amp; International VH2">
            <a:extLst>
              <a:ext uri="{FF2B5EF4-FFF2-40B4-BE49-F238E27FC236}">
                <a16:creationId xmlns:a16="http://schemas.microsoft.com/office/drawing/2014/main" id="{18A7301E-45BB-A041-8A83-814F19EE0D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1275" y="4330484"/>
            <a:ext cx="3502765" cy="198790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Tranh Vẽ Bảo Vệ Môi Trường Trái Đất Đơn Giản Mà Đẹp, [THIẾT THỰC]">
            <a:extLst>
              <a:ext uri="{FF2B5EF4-FFF2-40B4-BE49-F238E27FC236}">
                <a16:creationId xmlns:a16="http://schemas.microsoft.com/office/drawing/2014/main" id="{86909D5F-096B-384E-BD68-4CBBEE743C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5519" y="4312726"/>
            <a:ext cx="2978635" cy="19879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47151" y="5103845"/>
            <a:ext cx="3657611" cy="1676801"/>
          </a:xfrm>
          <a:prstGeom prst="rect">
            <a:avLst/>
          </a:prstGeom>
        </p:spPr>
      </p:pic>
    </p:spTree>
    <p:extLst>
      <p:ext uri="{BB962C8B-B14F-4D97-AF65-F5344CB8AC3E}">
        <p14:creationId xmlns:p14="http://schemas.microsoft.com/office/powerpoint/2010/main" val="285152903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randombar(horizontal)">
                                      <p:cBhvr>
                                        <p:cTn id="17" dur="500"/>
                                        <p:tgtEl>
                                          <p:spTgt spid="6146"/>
                                        </p:tgtEl>
                                      </p:cBhvr>
                                    </p:animEffect>
                                  </p:childTnLst>
                                </p:cTn>
                              </p:par>
                              <p:par>
                                <p:cTn id="18" presetID="14" presetClass="entr" presetSubtype="10"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randombar(horizontal)">
                                      <p:cBhvr>
                                        <p:cTn id="20" dur="500"/>
                                        <p:tgtEl>
                                          <p:spTgt spid="6148"/>
                                        </p:tgtEl>
                                      </p:cBhvr>
                                    </p:animEffect>
                                  </p:childTnLst>
                                </p:cTn>
                              </p:par>
                              <p:par>
                                <p:cTn id="21" presetID="14" presetClass="entr" presetSubtype="10" fill="hold" nodeType="with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randombar(horizontal)">
                                      <p:cBhvr>
                                        <p:cTn id="23" dur="500"/>
                                        <p:tgtEl>
                                          <p:spTgt spid="6150"/>
                                        </p:tgtEl>
                                      </p:cBhvr>
                                    </p:animEffect>
                                  </p:childTnLst>
                                </p:cTn>
                              </p:par>
                              <p:par>
                                <p:cTn id="24" presetID="14" presetClass="entr" presetSubtype="10" fill="hold" nodeType="withEffect">
                                  <p:stCondLst>
                                    <p:cond delay="0"/>
                                  </p:stCondLst>
                                  <p:childTnLst>
                                    <p:set>
                                      <p:cBhvr>
                                        <p:cTn id="25" dur="1" fill="hold">
                                          <p:stCondLst>
                                            <p:cond delay="0"/>
                                          </p:stCondLst>
                                        </p:cTn>
                                        <p:tgtEl>
                                          <p:spTgt spid="6152"/>
                                        </p:tgtEl>
                                        <p:attrNameLst>
                                          <p:attrName>style.visibility</p:attrName>
                                        </p:attrNameLst>
                                      </p:cBhvr>
                                      <p:to>
                                        <p:strVal val="visible"/>
                                      </p:to>
                                    </p:set>
                                    <p:animEffect transition="in" filter="randombar(horizontal)">
                                      <p:cBhvr>
                                        <p:cTn id="26" dur="500"/>
                                        <p:tgtEl>
                                          <p:spTgt spid="6152"/>
                                        </p:tgtEl>
                                      </p:cBhvr>
                                    </p:animEffect>
                                  </p:childTnLst>
                                </p:cTn>
                              </p:par>
                              <p:par>
                                <p:cTn id="27" presetID="14" presetClass="entr" presetSubtype="10" fill="hold" nodeType="withEffect">
                                  <p:stCondLst>
                                    <p:cond delay="0"/>
                                  </p:stCondLst>
                                  <p:childTnLst>
                                    <p:set>
                                      <p:cBhvr>
                                        <p:cTn id="28" dur="1" fill="hold">
                                          <p:stCondLst>
                                            <p:cond delay="0"/>
                                          </p:stCondLst>
                                        </p:cTn>
                                        <p:tgtEl>
                                          <p:spTgt spid="6154"/>
                                        </p:tgtEl>
                                        <p:attrNameLst>
                                          <p:attrName>style.visibility</p:attrName>
                                        </p:attrNameLst>
                                      </p:cBhvr>
                                      <p:to>
                                        <p:strVal val="visible"/>
                                      </p:to>
                                    </p:set>
                                    <p:animEffect transition="in" filter="randombar(horizontal)">
                                      <p:cBhvr>
                                        <p:cTn id="29" dur="500"/>
                                        <p:tgtEl>
                                          <p:spTgt spid="61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81496" y="760923"/>
            <a:ext cx="2510182" cy="516835"/>
          </a:xfrm>
          <a:prstGeom prst="roundRect">
            <a:avLst/>
          </a:prstGeom>
          <a:gradFill>
            <a:gsLst>
              <a:gs pos="52000">
                <a:schemeClr val="accent1">
                  <a:lumMod val="5000"/>
                  <a:lumOff val="95000"/>
                </a:schemeClr>
              </a:gs>
              <a:gs pos="100000">
                <a:srgbClr val="FDB446"/>
              </a:gs>
              <a:gs pos="72000">
                <a:srgbClr val="FDB44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 y="536714"/>
            <a:ext cx="1084997" cy="765313"/>
          </a:xfrm>
          <a:prstGeom prst="rect">
            <a:avLst/>
          </a:prstGeom>
        </p:spPr>
      </p:pic>
      <p:sp>
        <p:nvSpPr>
          <p:cNvPr id="11" name="矩形 10"/>
          <p:cNvSpPr/>
          <p:nvPr/>
        </p:nvSpPr>
        <p:spPr>
          <a:xfrm>
            <a:off x="872921" y="626982"/>
            <a:ext cx="8377999" cy="1200329"/>
          </a:xfrm>
          <a:prstGeom prst="rect">
            <a:avLst/>
          </a:prstGeom>
        </p:spPr>
        <p:txBody>
          <a:bodyPr wrap="none">
            <a:spAutoFit/>
          </a:bodyPr>
          <a:lstStyle/>
          <a:p>
            <a:r>
              <a:rPr lang="nl-NL" sz="3600" b="1" dirty="0">
                <a:solidFill>
                  <a:srgbClr val="C00000"/>
                </a:solidFill>
                <a:latin typeface="Cambria" panose="02040503050406030204" pitchFamily="18" charset="0"/>
                <a:ea typeface="Cambria" panose="02040503050406030204" pitchFamily="18" charset="0"/>
              </a:rPr>
              <a:t>Bài tập 2: </a:t>
            </a:r>
          </a:p>
          <a:p>
            <a:r>
              <a:rPr lang="nl-NL" sz="3600" b="1" dirty="0">
                <a:solidFill>
                  <a:srgbClr val="C00000"/>
                </a:solidFill>
                <a:latin typeface="Cambria" panose="02040503050406030204" pitchFamily="18" charset="0"/>
                <a:ea typeface="Cambria" panose="02040503050406030204" pitchFamily="18" charset="0"/>
              </a:rPr>
              <a:t>Viết đoạn văn tả bức tranh về Trái Đất. </a:t>
            </a:r>
            <a:endParaRPr lang="zh-CN" altLang="en-US" sz="8800" dirty="0">
              <a:solidFill>
                <a:srgbClr val="C00000"/>
              </a:solidFill>
              <a:latin typeface="Cambria" panose="02040503050406030204" pitchFamily="18" charset="0"/>
            </a:endParaRPr>
          </a:p>
        </p:txBody>
      </p:sp>
      <p:sp>
        <p:nvSpPr>
          <p:cNvPr id="3" name="TextBox 2"/>
          <p:cNvSpPr txBox="1"/>
          <p:nvPr/>
        </p:nvSpPr>
        <p:spPr>
          <a:xfrm>
            <a:off x="621746" y="1961252"/>
            <a:ext cx="10735144" cy="3970318"/>
          </a:xfrm>
          <a:prstGeom prst="rect">
            <a:avLst/>
          </a:prstGeom>
          <a:noFill/>
        </p:spPr>
        <p:txBody>
          <a:bodyPr wrap="square" rtlCol="0">
            <a:spAutoFit/>
          </a:bodyPr>
          <a:lstStyle/>
          <a:p>
            <a:r>
              <a:rPr lang="en-US" sz="3600" b="1" i="1" dirty="0">
                <a:solidFill>
                  <a:srgbClr val="42BA42"/>
                </a:solidFill>
                <a:latin typeface="Cambria" panose="02040503050406030204" pitchFamily="18" charset="0"/>
                <a:ea typeface="Cambria" panose="02040503050406030204" pitchFamily="18" charset="0"/>
              </a:rPr>
              <a:t>G: </a:t>
            </a:r>
            <a:r>
              <a:rPr lang="en-US" sz="3600" dirty="0">
                <a:latin typeface="Cambria" panose="02040503050406030204" pitchFamily="18" charset="0"/>
                <a:ea typeface="Cambria" panose="02040503050406030204" pitchFamily="18" charset="0"/>
              </a:rPr>
              <a:t>	a. </a:t>
            </a:r>
            <a:r>
              <a:rPr lang="en-US" sz="3600" dirty="0" err="1">
                <a:latin typeface="Cambria" panose="02040503050406030204" pitchFamily="18" charset="0"/>
                <a:ea typeface="Cambria" panose="02040503050406030204" pitchFamily="18" charset="0"/>
              </a:rPr>
              <a:t>Giới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thiệu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người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a:t>
            </a:r>
          </a:p>
          <a:p>
            <a:r>
              <a:rPr lang="en-US" sz="3600" dirty="0">
                <a:latin typeface="Cambria" panose="02040503050406030204" pitchFamily="18" charset="0"/>
                <a:ea typeface="Cambria" panose="02040503050406030204" pitchFamily="18" charset="0"/>
              </a:rPr>
              <a:t>	b.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r>
              <a:rPr lang="en-US" sz="3600" dirty="0">
                <a:latin typeface="Cambria" panose="02040503050406030204" pitchFamily="18" charset="0"/>
                <a:ea typeface="Cambria" panose="02040503050406030204" pitchFamily="18" charset="0"/>
              </a:rPr>
              <a:t>:</a:t>
            </a:r>
          </a:p>
          <a:p>
            <a:r>
              <a:rPr lang="en-US" sz="3600" dirty="0">
                <a:latin typeface="Cambria" panose="02040503050406030204" pitchFamily="18" charset="0"/>
                <a:ea typeface="Cambria" panose="02040503050406030204" pitchFamily="18" charset="0"/>
              </a:rPr>
              <a:t>	-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sự</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hoạt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được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	-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sắc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nổi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	- Ý </a:t>
            </a:r>
            <a:r>
              <a:rPr lang="en-US" sz="3600" dirty="0" err="1">
                <a:latin typeface="Cambria" panose="02040503050406030204" pitchFamily="18" charset="0"/>
                <a:ea typeface="Cambria" panose="02040503050406030204" pitchFamily="18" charset="0"/>
              </a:rPr>
              <a:t>nghĩa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	c. </a:t>
            </a:r>
            <a:r>
              <a:rPr lang="en-US" sz="3600" dirty="0" err="1">
                <a:latin typeface="Cambria" panose="02040503050406030204" pitchFamily="18" charset="0"/>
                <a:ea typeface="Cambria" panose="02040503050406030204" pitchFamily="18" charset="0"/>
              </a:rPr>
              <a:t>Nêu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cảm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nghĩ</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ngắm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7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oạn văn tả bức tranh về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287" y="614462"/>
            <a:ext cx="5422265" cy="3551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4360" y="404843"/>
            <a:ext cx="10957560" cy="6056262"/>
            <a:chOff x="594360" y="404843"/>
            <a:chExt cx="10957560" cy="6056262"/>
          </a:xfrm>
        </p:grpSpPr>
        <p:sp>
          <p:nvSpPr>
            <p:cNvPr id="4" name="Rectangle 3"/>
            <p:cNvSpPr/>
            <p:nvPr/>
          </p:nvSpPr>
          <p:spPr>
            <a:xfrm>
              <a:off x="594360" y="404843"/>
              <a:ext cx="5242560" cy="3970318"/>
            </a:xfrm>
            <a:prstGeom prst="rect">
              <a:avLst/>
            </a:prstGeom>
          </p:spPr>
          <p:txBody>
            <a:bodyPr wrap="square">
              <a:spAutoFit/>
            </a:bodyPr>
            <a:lstStyle/>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Đây là bức tranh vẽ Trái Đất mà em vô cùng ấn tượng. Hằng ngày khi đọc sách, báo, em biết Trái đất đang bị tàn phá nặng nề vì nạn chặt cây, phá rừng, ô nhiễm không khí,... ngày càng nghiêm trọng. Nên khi nhìn bức tranh em lập tức nghĩ ngày đến những điều đấy. Bức tranh vẽ</a:t>
              </a:r>
            </a:p>
          </p:txBody>
        </p:sp>
        <p:sp>
          <p:nvSpPr>
            <p:cNvPr id="5" name="Rectangle 4"/>
            <p:cNvSpPr/>
            <p:nvPr/>
          </p:nvSpPr>
          <p:spPr>
            <a:xfrm>
              <a:off x="594360" y="4214336"/>
              <a:ext cx="10957560" cy="2246769"/>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Trái Đất được đưa đi cấp cứu, nhưng vì đường quá nhiều bụi bặm nên Trái Đất phải đeo khẩu trang. Bức tranh như muốn cảnh báo chúng ta hãy nhanh chóng hành động, hãy bảo vệ Trái Đất. Em mong mình cùng các bạn sẽ làm được nhiều việc góp phần bảo vệ Tráu Đất, để Trái Đất luôn khỏe mạnh.</a:t>
              </a:r>
            </a:p>
          </p:txBody>
        </p:sp>
      </p:grpSp>
    </p:spTree>
    <p:extLst>
      <p:ext uri="{BB962C8B-B14F-4D97-AF65-F5344CB8AC3E}">
        <p14:creationId xmlns:p14="http://schemas.microsoft.com/office/powerpoint/2010/main" val="14262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94360" y="404843"/>
            <a:ext cx="10957560" cy="6163597"/>
            <a:chOff x="594360" y="404843"/>
            <a:chExt cx="10957560" cy="5989587"/>
          </a:xfrm>
        </p:grpSpPr>
        <p:sp>
          <p:nvSpPr>
            <p:cNvPr id="4" name="Rectangle 3"/>
            <p:cNvSpPr/>
            <p:nvPr/>
          </p:nvSpPr>
          <p:spPr>
            <a:xfrm>
              <a:off x="594360" y="404843"/>
              <a:ext cx="5242560" cy="4093428"/>
            </a:xfrm>
            <a:prstGeom prst="rect">
              <a:avLst/>
            </a:prstGeom>
          </p:spPr>
          <p:txBody>
            <a:bodyPr wrap="square">
              <a:spAutoFit/>
            </a:bodyPr>
            <a:lstStyle/>
            <a:p>
              <a:pPr algn="just"/>
              <a:r>
                <a:rPr lang="vi-VN" sz="2600" dirty="0">
                  <a:latin typeface="Cambria" panose="02040503050406030204" pitchFamily="18" charset="0"/>
                  <a:ea typeface="Cambria" panose="02040503050406030204" pitchFamily="18" charset="0"/>
                </a:rPr>
                <a:t>Bức tranh do bạn Nguyễn Ngọc Linh lớp 3A1 thực hiện, mang tên "Hãy cùng nhau ôm lấy Trái Đất này". Nổi bật giữa bức tranh là hình ảnh hai bạn nhỏ đang ôm lấy quả địa cầu và cười rất tươi. Xung quanh có hoa lá, cỏ cây đua nhau khoe sắc. Ông mặt trời thì lấp ló đằng sau những đám mây,</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tỏa</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sáng</a:t>
              </a:r>
              <a:r>
                <a:rPr lang="en-US" sz="2600" dirty="0">
                  <a:latin typeface="Cambria" panose="02040503050406030204" pitchFamily="18" charset="0"/>
                  <a:ea typeface="Cambria" panose="02040503050406030204" pitchFamily="18" charset="0"/>
                </a:rPr>
                <a:t> </a:t>
              </a:r>
              <a:br>
                <a:rPr lang="vi-VN" sz="2600" dirty="0">
                  <a:latin typeface="Cambria" panose="02040503050406030204" pitchFamily="18" charset="0"/>
                  <a:ea typeface="Cambria" panose="02040503050406030204" pitchFamily="18" charset="0"/>
                </a:rPr>
              </a:br>
              <a:endParaRPr lang="vi-VN" sz="2600" dirty="0">
                <a:latin typeface="Cambria" panose="02040503050406030204" pitchFamily="18" charset="0"/>
                <a:ea typeface="Cambria" panose="02040503050406030204" pitchFamily="18" charset="0"/>
              </a:endParaRPr>
            </a:p>
          </p:txBody>
        </p:sp>
        <p:sp>
          <p:nvSpPr>
            <p:cNvPr id="5" name="Rectangle 4"/>
            <p:cNvSpPr/>
            <p:nvPr/>
          </p:nvSpPr>
          <p:spPr>
            <a:xfrm>
              <a:off x="594360" y="3901440"/>
              <a:ext cx="10957560" cy="2492990"/>
            </a:xfrm>
            <a:prstGeom prst="rect">
              <a:avLst/>
            </a:prstGeom>
          </p:spPr>
          <p:txBody>
            <a:bodyPr wrap="square">
              <a:spAutoFit/>
            </a:bodyPr>
            <a:lstStyle/>
            <a:p>
              <a:pPr algn="just"/>
              <a:r>
                <a:rPr lang="vi-VN" sz="2600" dirty="0">
                  <a:latin typeface="Cambria" panose="02040503050406030204" pitchFamily="18" charset="0"/>
                  <a:ea typeface="Cambria" panose="02040503050406030204" pitchFamily="18" charset="0"/>
                </a:rPr>
                <a:t>rực rỡ. Màu sắc chủ đạo của bức tranh là màu xanh lá cây - màu của sự sống, của sự sinh sôi và phát triển. Thông qua tác phẩm này, bạn Linh muốn gửi gắm thông điệp: Hãy cùng nhau bảo vệ, giữ gìn và giúp Trái Đất lấy lại màu xanh vốn có. Khi ngắm bức tranh này, em cảm thấy bản thân cần phải có trách nhiệm với môi trường sống của chính mình để giúp Trái Đất ngày càng sạch đẹp hơn.</a:t>
              </a:r>
            </a:p>
          </p:txBody>
        </p:sp>
      </p:grpSp>
      <p:pic>
        <p:nvPicPr>
          <p:cNvPr id="3074" name="Picture 2" descr="Viết đoạn văn tả bức tranh về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195" y="518477"/>
            <a:ext cx="5603725" cy="33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1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855</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15</vt:i4>
      </vt:variant>
    </vt:vector>
  </HeadingPairs>
  <TitlesOfParts>
    <vt:vector size="30" baseType="lpstr">
      <vt:lpstr>Arial</vt:lpstr>
      <vt:lpstr>SVN-Gretoon</vt:lpstr>
      <vt:lpstr>#9Slide07 HoneyCream</vt:lpstr>
      <vt:lpstr>#9Slide07 Altus</vt:lpstr>
      <vt:lpstr>Cambria</vt:lpstr>
      <vt:lpstr>等线 Light</vt:lpstr>
      <vt:lpstr>SVN-Newton</vt:lpstr>
      <vt:lpstr>#9Slide07 IcielPony</vt:lpstr>
      <vt:lpstr>字魂70号-灵悦黑体</vt:lpstr>
      <vt:lpstr>字魂3号-英雄黑体</vt:lpstr>
      <vt:lpstr>#9Slide07 IcielKoni</vt:lpstr>
      <vt:lpstr>Times New Roman</vt:lpstr>
      <vt:lpstr>等线</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吕嫦娥</dc:creator>
  <cp:lastModifiedBy>ong si</cp:lastModifiedBy>
  <cp:revision>160</cp:revision>
  <dcterms:created xsi:type="dcterms:W3CDTF">2022-01-11T04:57:03Z</dcterms:created>
  <dcterms:modified xsi:type="dcterms:W3CDTF">2025-05-13T10:33:03Z</dcterms:modified>
</cp:coreProperties>
</file>