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6" r:id="rId3"/>
    <p:sldId id="308" r:id="rId4"/>
    <p:sldId id="283" r:id="rId5"/>
    <p:sldId id="309" r:id="rId6"/>
    <p:sldId id="310" r:id="rId7"/>
    <p:sldId id="278" r:id="rId8"/>
    <p:sldId id="311" r:id="rId9"/>
    <p:sldId id="307" r:id="rId10"/>
    <p:sldId id="317" r:id="rId11"/>
    <p:sldId id="31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14A"/>
    <a:srgbClr val="73C8DC"/>
    <a:srgbClr val="99E0F1"/>
    <a:srgbClr val="D86B0A"/>
    <a:srgbClr val="F7B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0"/>
    <p:restoredTop sz="94689"/>
  </p:normalViewPr>
  <p:slideViewPr>
    <p:cSldViewPr snapToGrid="0">
      <p:cViewPr varScale="1">
        <p:scale>
          <a:sx n="76" d="100"/>
          <a:sy n="76" d="100"/>
        </p:scale>
        <p:origin x="8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F9850-EE3E-47B3-84D8-FB73AAE38EDB}" type="datetimeFigureOut">
              <a:rPr lang="zh-CN" altLang="en-US" smtClean="0"/>
              <a:t>2025/5/13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41B00-5174-4765-AFB1-633A711C9F17}" type="slidenum">
              <a:rPr lang="zh-CN" altLang="en-US" smtClean="0"/>
              <a:t>‹#›</a:t>
            </a:fld>
            <a:endParaRPr lang="zh-CN" altLang="en-US"/>
          </a:p>
        </p:txBody>
      </p:sp>
    </p:spTree>
    <p:extLst>
      <p:ext uri="{BB962C8B-B14F-4D97-AF65-F5344CB8AC3E}">
        <p14:creationId xmlns:p14="http://schemas.microsoft.com/office/powerpoint/2010/main" val="4913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0831F-54C3-4BD0-A848-736C432551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60AC97-1BB0-488B-8AE7-41BD2C245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B59FBB-D756-44F5-BD6E-6B4667CF55AE}"/>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7A4CA1DD-A94A-4F0E-8747-2359A6D3BD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0D481F-AE9A-4EBD-A11B-C6DC6D214DD8}"/>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18613247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F70F2-675B-44CB-AB0A-F2ADF457B8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00B18C-CD2F-4BAE-AD53-7FFFC666A1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5EE1CB-8E8A-44A1-B422-8DACEBC8AA4C}"/>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71B130AB-5057-4435-8A75-A2F813118E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48871E-C381-4465-BD1E-A39A87B7E27B}"/>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7497255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24F4FE1-32F8-4892-B3AF-F1963D9A35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35D2378-1AEA-402A-9447-424348DC7C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295921-9985-47F5-9578-3733615EDAE7}"/>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1840CC7F-60B1-44A7-AC8E-D9453FC96F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473883-360E-455A-97CB-E43753148018}"/>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235465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79963-8A4A-4D77-AB6F-1B17808239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61A1C63-B356-422C-ACC9-55EA210C2A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90DA39-E5B7-4545-9813-9CBF96B8D76C}"/>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C03DF876-B805-46B2-88D7-456295056C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62CA98-D722-4E55-8FD2-DBB871E63F6D}"/>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2673151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D6E58-E154-4AF1-82B7-838AD56040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1853C0-CFD6-4C98-9CCE-E425D0493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048B6AA-9572-4ADA-8FEC-7BAE928E678D}"/>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9A7B6802-DEA0-47FA-86B5-7C3ABA9B0C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DCD6DFA-A0D9-462B-AE91-10B7A4F33310}"/>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19216861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0964C9-C9E5-4C8E-9144-0F7964FAFAE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B1B4D0-8034-4BC3-A8E1-4EBCE5C5E3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2B4218-D4DD-4A4B-B8E1-822C5748B88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538D96-EC6C-4A6C-AE48-2B700CDF72C0}"/>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C227DF50-90A1-4843-B58B-03060FEEB8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05D784-47AB-4A11-9C81-326C8D05D754}"/>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33934148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243B8-CCA4-4A2E-A7A3-B0D9B44EE8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9229F49-3C22-41BE-93CD-6ED92CED6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DF83BC-B8B0-420A-A9EE-0476EF3A4E5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9B068E-7C7B-4733-9119-7627851C1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61D9374-9398-451F-A1D3-BCD9B89ED90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48028FF-5CCE-4495-A1DA-8B750950BA93}"/>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8" name="页脚占位符 7">
            <a:extLst>
              <a:ext uri="{FF2B5EF4-FFF2-40B4-BE49-F238E27FC236}">
                <a16:creationId xmlns:a16="http://schemas.microsoft.com/office/drawing/2014/main" id="{01384892-93C8-40C7-8C08-A7A5DE2859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BC5620E-D691-4A29-A6E6-251F0A4AE898}"/>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2281851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982EF-D727-4620-B84A-7124CB1CA49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747D22-8F86-4DDF-BDB0-87BC12B92344}"/>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4" name="页脚占位符 3">
            <a:extLst>
              <a:ext uri="{FF2B5EF4-FFF2-40B4-BE49-F238E27FC236}">
                <a16:creationId xmlns:a16="http://schemas.microsoft.com/office/drawing/2014/main" id="{B2CE4ABE-7B60-4080-BBBA-0910930D01B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FC741DA-DE8E-4E9D-BF53-D439150BC5FB}"/>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11424011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A80F9D-6038-4298-B2BC-E0523A09EE04}"/>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3" name="页脚占位符 2">
            <a:extLst>
              <a:ext uri="{FF2B5EF4-FFF2-40B4-BE49-F238E27FC236}">
                <a16:creationId xmlns:a16="http://schemas.microsoft.com/office/drawing/2014/main" id="{EE4FB4F3-D684-4626-B4B3-D17644A930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B4EF313-44BF-437B-A512-DA0B085BAD69}"/>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22999050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3262DE-6603-4E54-B010-CBB9852C78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ED02D97-C412-4443-A84E-55153E981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0B4894-9B00-4E0C-BB60-93B2B4801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C794ED-F310-4B67-8DF4-A40CA8843B05}"/>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03D60488-0B8B-47ED-B366-B6F635C7C2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0E5273-358B-46F2-A004-B4C6C514048C}"/>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17725251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D15C39-3E88-4AE2-8E6F-939733299C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ED7173-3777-4319-A81D-C2FC7F20B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0CCC543-8539-4ADF-B25F-FB8549B2A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C1E8D4-60C9-4A87-879E-6A6CA3F8AE34}"/>
              </a:ext>
            </a:extLst>
          </p:cNvPr>
          <p:cNvSpPr>
            <a:spLocks noGrp="1"/>
          </p:cNvSpPr>
          <p:nvPr>
            <p:ph type="dt" sz="half" idx="10"/>
          </p:nvPr>
        </p:nvSpPr>
        <p:spPr/>
        <p:txBody>
          <a:bodyPr/>
          <a:lstStyle/>
          <a:p>
            <a:fld id="{BD838C4D-AE13-4F42-8635-C054566647E6}"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28083193-30ED-474D-9012-9918738CCA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194B06A-1549-47E0-813C-AA752BF80CD0}"/>
              </a:ext>
            </a:extLst>
          </p:cNvPr>
          <p:cNvSpPr>
            <a:spLocks noGrp="1"/>
          </p:cNvSpPr>
          <p:nvPr>
            <p:ph type="sldNum" sz="quarter" idx="12"/>
          </p:nvPr>
        </p:nvSpPr>
        <p:spPr/>
        <p:txBody>
          <a:bodyPr/>
          <a:lstStyle/>
          <a:p>
            <a:fld id="{DCE03FB2-06A6-4BE6-B7C5-F9211AA87E37}" type="slidenum">
              <a:rPr lang="zh-CN" altLang="en-US" smtClean="0"/>
              <a:t>‹#›</a:t>
            </a:fld>
            <a:endParaRPr lang="zh-CN" altLang="en-US"/>
          </a:p>
        </p:txBody>
      </p:sp>
    </p:spTree>
    <p:extLst>
      <p:ext uri="{BB962C8B-B14F-4D97-AF65-F5344CB8AC3E}">
        <p14:creationId xmlns:p14="http://schemas.microsoft.com/office/powerpoint/2010/main" val="22152250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C47AD9-D1F9-44CC-9149-23799D126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EA84106-AD9A-4715-8A3B-7ADD58684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687897-CCFC-49B2-A4F7-06728FF80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38C4D-AE13-4F42-8635-C054566647E6}"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93351FB5-9883-4987-9254-5FA1C6157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B283F18-3560-4D64-9AB6-FD5503E93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03FB2-06A6-4BE6-B7C5-F9211AA87E37}"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2747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21"/>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23021" y="-14721"/>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3" name="图片 12">
            <a:extLst>
              <a:ext uri="{FF2B5EF4-FFF2-40B4-BE49-F238E27FC236}">
                <a16:creationId xmlns:a16="http://schemas.microsoft.com/office/drawing/2014/main" id="{FEFCF515-57F9-42DD-A15E-D20D7C6E087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1672242"/>
            <a:ext cx="4182514" cy="5185758"/>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440242" y="3740999"/>
            <a:ext cx="3418115" cy="3117001"/>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grpSp>
        <p:nvGrpSpPr>
          <p:cNvPr id="24" name="组合 23">
            <a:extLst>
              <a:ext uri="{FF2B5EF4-FFF2-40B4-BE49-F238E27FC236}">
                <a16:creationId xmlns:a16="http://schemas.microsoft.com/office/drawing/2014/main" id="{0B984F75-64A5-40FB-B664-75F3D14D4774}"/>
              </a:ext>
            </a:extLst>
          </p:cNvPr>
          <p:cNvGrpSpPr/>
          <p:nvPr/>
        </p:nvGrpSpPr>
        <p:grpSpPr>
          <a:xfrm>
            <a:off x="4583783" y="1317419"/>
            <a:ext cx="2386979" cy="528204"/>
            <a:chOff x="7523541" y="5699077"/>
            <a:chExt cx="2386979" cy="639050"/>
          </a:xfrm>
        </p:grpSpPr>
        <p:sp>
          <p:nvSpPr>
            <p:cNvPr id="25" name="圆角矩形 30">
              <a:extLst>
                <a:ext uri="{FF2B5EF4-FFF2-40B4-BE49-F238E27FC236}">
                  <a16:creationId xmlns:a16="http://schemas.microsoft.com/office/drawing/2014/main" id="{7175438B-C9E4-4B56-8FC8-07E62314AE32}"/>
                </a:ext>
              </a:extLst>
            </p:cNvPr>
            <p:cNvSpPr/>
            <p:nvPr/>
          </p:nvSpPr>
          <p:spPr>
            <a:xfrm>
              <a:off x="7523541" y="5838616"/>
              <a:ext cx="2386979" cy="499511"/>
            </a:xfrm>
            <a:prstGeom prst="roundRect">
              <a:avLst>
                <a:gd name="adj" fmla="val 50000"/>
              </a:avLst>
            </a:prstGeom>
            <a:solidFill>
              <a:srgbClr val="B0714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号-英雄黑体" panose="00000500000000000000" pitchFamily="2" charset="-122"/>
                <a:ea typeface="字魂3号-英雄黑体" panose="00000500000000000000" pitchFamily="2" charset="-122"/>
              </a:endParaRPr>
            </a:p>
          </p:txBody>
        </p:sp>
        <p:sp>
          <p:nvSpPr>
            <p:cNvPr id="26" name="矩形 25">
              <a:extLst>
                <a:ext uri="{FF2B5EF4-FFF2-40B4-BE49-F238E27FC236}">
                  <a16:creationId xmlns:a16="http://schemas.microsoft.com/office/drawing/2014/main" id="{1E21FEDB-BCC6-46AC-BE4C-283C00DA2C2E}"/>
                </a:ext>
              </a:extLst>
            </p:cNvPr>
            <p:cNvSpPr/>
            <p:nvPr/>
          </p:nvSpPr>
          <p:spPr>
            <a:xfrm>
              <a:off x="7668295" y="5699077"/>
              <a:ext cx="2097469" cy="623711"/>
            </a:xfrm>
            <a:prstGeom prst="rect">
              <a:avLst/>
            </a:prstGeom>
          </p:spPr>
          <p:txBody>
            <a:bodyPr wrap="square">
              <a:spAutoFit/>
            </a:bodyPr>
            <a:lstStyle/>
            <a:p>
              <a:pPr algn="dist">
                <a:lnSpc>
                  <a:spcPct val="150000"/>
                </a:lnSpc>
              </a:pPr>
              <a:r>
                <a:rPr lang="en-US" altLang="zh-CN" sz="2000" dirty="0">
                  <a:solidFill>
                    <a:schemeClr val="bg1"/>
                  </a:solidFill>
                  <a:latin typeface="#9Slide07 Cadena" panose="02000503000000020004" pitchFamily="2" charset="77"/>
                  <a:ea typeface="字魂3号-英雄黑体" panose="00000500000000000000" pitchFamily="2" charset="-122"/>
                </a:rPr>
                <a:t>TIẾNG VIỆT 3</a:t>
              </a:r>
            </a:p>
          </p:txBody>
        </p:sp>
      </p:grpSp>
      <p:sp>
        <p:nvSpPr>
          <p:cNvPr id="27" name="矩形 26">
            <a:extLst>
              <a:ext uri="{FF2B5EF4-FFF2-40B4-BE49-F238E27FC236}">
                <a16:creationId xmlns:a16="http://schemas.microsoft.com/office/drawing/2014/main" id="{BC67CCFF-4CF7-4286-AF12-67485A7E255D}"/>
              </a:ext>
            </a:extLst>
          </p:cNvPr>
          <p:cNvSpPr/>
          <p:nvPr/>
        </p:nvSpPr>
        <p:spPr>
          <a:xfrm>
            <a:off x="4526544" y="4028560"/>
            <a:ext cx="4683159" cy="1032399"/>
          </a:xfrm>
          <a:prstGeom prst="rect">
            <a:avLst/>
          </a:prstGeom>
        </p:spPr>
        <p:txBody>
          <a:bodyPr vert="horz" wrap="square">
            <a:spAutoFit/>
          </a:bodyPr>
          <a:lstStyle/>
          <a:p>
            <a:pPr algn="r">
              <a:lnSpc>
                <a:spcPct val="120000"/>
              </a:lnSpc>
            </a:pPr>
            <a:r>
              <a:rPr lang="en-US" altLang="zh-CN" sz="5400" dirty="0">
                <a:latin typeface="#9Slide05 SVNSteady" pitchFamily="2" charset="0"/>
                <a:ea typeface="字魂3号-英雄黑体" panose="00000500000000000000" pitchFamily="2" charset="-122"/>
                <a:cs typeface="有爱魔兽圆体 CN Medium" panose="020B0602040504020204" pitchFamily="34" charset="-122"/>
              </a:rPr>
              <a:t>_ Trang 131</a:t>
            </a:r>
            <a:endParaRPr lang="zh-CN" altLang="en-US" sz="5400" dirty="0">
              <a:latin typeface="#9Slide05 SVNSteady" pitchFamily="2" charset="0"/>
              <a:ea typeface="字魂3号-英雄黑体" panose="00000500000000000000" pitchFamily="2" charset="-122"/>
              <a:cs typeface="有爱魔兽圆体 CN Medium" panose="020B0602040504020204" pitchFamily="34" charset="-122"/>
            </a:endParaRPr>
          </a:p>
        </p:txBody>
      </p:sp>
      <p:pic>
        <p:nvPicPr>
          <p:cNvPr id="38" name="图片 37">
            <a:extLst>
              <a:ext uri="{FF2B5EF4-FFF2-40B4-BE49-F238E27FC236}">
                <a16:creationId xmlns:a16="http://schemas.microsoft.com/office/drawing/2014/main" id="{08E7B2B1-7340-4E64-9704-FA3C35737DE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8724257" y="3028798"/>
            <a:ext cx="3390986" cy="3825368"/>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2571227" flipH="1">
            <a:off x="3500082" y="24008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grpSp>
        <p:nvGrpSpPr>
          <p:cNvPr id="2" name="Group 1">
            <a:extLst>
              <a:ext uri="{FF2B5EF4-FFF2-40B4-BE49-F238E27FC236}">
                <a16:creationId xmlns:a16="http://schemas.microsoft.com/office/drawing/2014/main" id="{B9130A12-742C-F947-8DD3-69AB3CE9F9BE}"/>
              </a:ext>
            </a:extLst>
          </p:cNvPr>
          <p:cNvGrpSpPr/>
          <p:nvPr/>
        </p:nvGrpSpPr>
        <p:grpSpPr>
          <a:xfrm>
            <a:off x="738175" y="2342570"/>
            <a:ext cx="9595081" cy="1757055"/>
            <a:chOff x="1742287" y="1706616"/>
            <a:chExt cx="9595081" cy="1757055"/>
          </a:xfrm>
        </p:grpSpPr>
        <p:sp>
          <p:nvSpPr>
            <p:cNvPr id="29" name="文本框 43">
              <a:extLst>
                <a:ext uri="{FF2B5EF4-FFF2-40B4-BE49-F238E27FC236}">
                  <a16:creationId xmlns:a16="http://schemas.microsoft.com/office/drawing/2014/main" id="{46D36EE2-C3DB-DB4C-986D-D8F11E69E1D7}"/>
                </a:ext>
              </a:extLst>
            </p:cNvPr>
            <p:cNvSpPr txBox="1"/>
            <p:nvPr/>
          </p:nvSpPr>
          <p:spPr>
            <a:xfrm>
              <a:off x="1749487" y="1706616"/>
              <a:ext cx="9587881" cy="1754326"/>
            </a:xfrm>
            <a:prstGeom prst="rect">
              <a:avLst/>
            </a:prstGeom>
            <a:noFill/>
          </p:spPr>
          <p:txBody>
            <a:bodyPr wrap="none" rtlCol="0">
              <a:spAutoFit/>
            </a:bodyPr>
            <a:lstStyle/>
            <a:p>
              <a:pPr algn="ctr"/>
              <a:r>
                <a:rPr kumimoji="1" lang="en-US" altLang="zh-CN" sz="5400" dirty="0">
                  <a:ln w="155575">
                    <a:solidFill>
                      <a:schemeClr val="bg1"/>
                    </a:solidFill>
                  </a:ln>
                  <a:solidFill>
                    <a:schemeClr val="bg1"/>
                  </a:solidFill>
                  <a:latin typeface="#9Slide07 IcielKoni" pitchFamily="2" charset="0"/>
                  <a:ea typeface="zihun7hao-wennuantongzhiti" pitchFamily="2" charset="-122"/>
                </a:rPr>
                <a:t>MỞ RỘNG VỐN TỪ TRÁI ĐẤT.</a:t>
              </a:r>
            </a:p>
            <a:p>
              <a:pPr algn="ctr"/>
              <a:r>
                <a:rPr kumimoji="1" lang="en-US" altLang="zh-CN" sz="5400" dirty="0">
                  <a:ln w="155575">
                    <a:solidFill>
                      <a:schemeClr val="bg1"/>
                    </a:solidFill>
                  </a:ln>
                  <a:solidFill>
                    <a:schemeClr val="bg1"/>
                  </a:solidFill>
                  <a:latin typeface="#9Slide07 IcielKoni" pitchFamily="2" charset="0"/>
                  <a:ea typeface="zihun7hao-wennuantongzhiti" pitchFamily="2" charset="-122"/>
                </a:rPr>
                <a:t>ÔN CÂU CẢM, CÂU KHIẾN.</a:t>
              </a:r>
            </a:p>
          </p:txBody>
        </p:sp>
        <p:sp>
          <p:nvSpPr>
            <p:cNvPr id="28" name="文本框 43">
              <a:extLst>
                <a:ext uri="{FF2B5EF4-FFF2-40B4-BE49-F238E27FC236}">
                  <a16:creationId xmlns:a16="http://schemas.microsoft.com/office/drawing/2014/main" id="{75623AC4-4B0C-F348-970A-73E10906ED36}"/>
                </a:ext>
              </a:extLst>
            </p:cNvPr>
            <p:cNvSpPr txBox="1"/>
            <p:nvPr/>
          </p:nvSpPr>
          <p:spPr>
            <a:xfrm>
              <a:off x="1742287" y="1709345"/>
              <a:ext cx="9587881" cy="1754326"/>
            </a:xfrm>
            <a:prstGeom prst="rect">
              <a:avLst/>
            </a:prstGeom>
            <a:noFill/>
          </p:spPr>
          <p:txBody>
            <a:bodyPr wrap="none" rtlCol="0">
              <a:spAutoFit/>
            </a:bodyPr>
            <a:lstStyle/>
            <a:p>
              <a:pPr algn="ctr"/>
              <a:r>
                <a:rPr kumimoji="1" lang="en-US" altLang="zh-CN" sz="5400" dirty="0">
                  <a:ln w="19050">
                    <a:solidFill>
                      <a:schemeClr val="tx1"/>
                    </a:solidFill>
                  </a:ln>
                  <a:solidFill>
                    <a:srgbClr val="FCA1B7"/>
                  </a:solidFill>
                  <a:latin typeface="#9Slide07 IcielKoni" pitchFamily="2" charset="0"/>
                  <a:ea typeface="zihun7hao-wennuantongzhiti" pitchFamily="2" charset="-122"/>
                </a:rPr>
                <a:t>MỞ RỘNG VỐN TỪ TRÁI ĐẤT.</a:t>
              </a:r>
            </a:p>
            <a:p>
              <a:pPr algn="ctr"/>
              <a:r>
                <a:rPr kumimoji="1" lang="en-US" altLang="zh-CN" sz="5400" dirty="0">
                  <a:ln w="19050">
                    <a:solidFill>
                      <a:schemeClr val="tx1"/>
                    </a:solidFill>
                  </a:ln>
                  <a:solidFill>
                    <a:srgbClr val="FCA1B7"/>
                  </a:solidFill>
                  <a:latin typeface="#9Slide07 IcielKoni" pitchFamily="2" charset="0"/>
                  <a:ea typeface="zihun7hao-wennuantongzhiti" pitchFamily="2" charset="-122"/>
                </a:rPr>
                <a:t>ÔN CÂU CẢM, CÂU KHIẾN.</a:t>
              </a:r>
              <a:endParaRPr kumimoji="1" lang="zh-CN" altLang="en-US" sz="5400" dirty="0">
                <a:ln w="19050">
                  <a:solidFill>
                    <a:schemeClr val="tx1"/>
                  </a:solidFill>
                </a:ln>
                <a:solidFill>
                  <a:srgbClr val="FCA1B7"/>
                </a:solidFill>
                <a:latin typeface="#9Slide07 IcielKoni" pitchFamily="2" charset="0"/>
                <a:ea typeface="zihun7hao-wennuantongzhiti" pitchFamily="2" charset="-122"/>
              </a:endParaRPr>
            </a:p>
          </p:txBody>
        </p:sp>
      </p:grpSp>
    </p:spTree>
    <p:extLst>
      <p:ext uri="{BB962C8B-B14F-4D97-AF65-F5344CB8AC3E}">
        <p14:creationId xmlns:p14="http://schemas.microsoft.com/office/powerpoint/2010/main" val="23858254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par>
                                <p:cTn id="54" presetID="22" presetClass="entr" presetSubtype="4"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22" presetClass="entr" presetSubtype="4"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edge">
                                      <p:cBhvr>
                                        <p:cTn id="75" dur="2000"/>
                                        <p:tgtEl>
                                          <p:spTgt spid="2"/>
                                        </p:tgtEl>
                                      </p:cBhvr>
                                    </p:animEffect>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101">
            <a:extLst>
              <a:ext uri="{FF2B5EF4-FFF2-40B4-BE49-F238E27FC236}">
                <a16:creationId xmlns:a16="http://schemas.microsoft.com/office/drawing/2014/main" id="{E97A1D76-6A74-9948-ADA4-351739542C26}"/>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6" name="矩形 5">
            <a:extLst>
              <a:ext uri="{FF2B5EF4-FFF2-40B4-BE49-F238E27FC236}">
                <a16:creationId xmlns:a16="http://schemas.microsoft.com/office/drawing/2014/main" id="{EBD81C1F-EA8F-6B4E-876C-90B45E0825DE}"/>
              </a:ext>
            </a:extLst>
          </p:cNvPr>
          <p:cNvSpPr/>
          <p:nvPr/>
        </p:nvSpPr>
        <p:spPr>
          <a:xfrm>
            <a:off x="1390348" y="938779"/>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6">
            <a:extLst>
              <a:ext uri="{FF2B5EF4-FFF2-40B4-BE49-F238E27FC236}">
                <a16:creationId xmlns:a16="http://schemas.microsoft.com/office/drawing/2014/main" id="{0FDDFC68-DBD6-1E4D-BA19-17C0A2F1EE5D}"/>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19">
            <a:extLst>
              <a:ext uri="{FF2B5EF4-FFF2-40B4-BE49-F238E27FC236}">
                <a16:creationId xmlns:a16="http://schemas.microsoft.com/office/drawing/2014/main" id="{AE9F1AFF-0BC8-1340-B067-E1DED6C21F56}"/>
              </a:ext>
            </a:extLst>
          </p:cNvPr>
          <p:cNvSpPr txBox="1"/>
          <p:nvPr/>
        </p:nvSpPr>
        <p:spPr>
          <a:xfrm>
            <a:off x="1601019" y="1391888"/>
            <a:ext cx="9110012" cy="3785652"/>
          </a:xfrm>
          <a:prstGeom prst="rect">
            <a:avLst/>
          </a:prstGeom>
          <a:noFill/>
        </p:spPr>
        <p:txBody>
          <a:bodyPr wrap="square" rtlCol="0">
            <a:spAutoFit/>
          </a:bodyPr>
          <a:lstStyle/>
          <a:p>
            <a:pPr algn="ctr"/>
            <a:r>
              <a:rPr kumimoji="1" lang="en-US" altLang="zh-CN" sz="6000" dirty="0">
                <a:ln w="28575">
                  <a:solidFill>
                    <a:sysClr val="windowText" lastClr="000000"/>
                  </a:solidFill>
                </a:ln>
                <a:solidFill>
                  <a:srgbClr val="FCA1B7"/>
                </a:solidFill>
                <a:latin typeface="#9Slide07 IcielKoni" pitchFamily="2" charset="0"/>
                <a:ea typeface="zihun7hao-wennuantongzhiti" pitchFamily="2" charset="-122"/>
              </a:rPr>
              <a:t>HÃY ĐẶT 1-2 CÂU CẢM NÊU CẢM NGHĨ CỦA EM VỀ CẢNH ĐẸP QUÊ HƯƠNG VIỆT NAM</a:t>
            </a:r>
            <a:endParaRPr kumimoji="1" lang="zh-CN" altLang="en-US" sz="6000" dirty="0">
              <a:ln w="28575">
                <a:solidFill>
                  <a:sysClr val="windowText" lastClr="000000"/>
                </a:solidFill>
              </a:ln>
              <a:solidFill>
                <a:srgbClr val="FCA1B7"/>
              </a:solidFill>
              <a:latin typeface="#9Slide07 IcielKoni" pitchFamily="2" charset="0"/>
              <a:ea typeface="zihun7hao-wennuantongzhiti" pitchFamily="2" charset="-122"/>
            </a:endParaRPr>
          </a:p>
        </p:txBody>
      </p:sp>
    </p:spTree>
    <p:extLst>
      <p:ext uri="{BB962C8B-B14F-4D97-AF65-F5344CB8AC3E}">
        <p14:creationId xmlns:p14="http://schemas.microsoft.com/office/powerpoint/2010/main" val="1951623338"/>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21"/>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23021" y="-14721"/>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3" name="图片 12">
            <a:extLst>
              <a:ext uri="{FF2B5EF4-FFF2-40B4-BE49-F238E27FC236}">
                <a16:creationId xmlns:a16="http://schemas.microsoft.com/office/drawing/2014/main" id="{FEFCF515-57F9-42DD-A15E-D20D7C6E087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1672242"/>
            <a:ext cx="4182514" cy="5185758"/>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298599" y="456447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440242" y="3740999"/>
            <a:ext cx="3418115" cy="3117001"/>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38" name="图片 37">
            <a:extLst>
              <a:ext uri="{FF2B5EF4-FFF2-40B4-BE49-F238E27FC236}">
                <a16:creationId xmlns:a16="http://schemas.microsoft.com/office/drawing/2014/main" id="{08E7B2B1-7340-4E64-9704-FA3C35737DE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8724257" y="3028798"/>
            <a:ext cx="3390986" cy="3825368"/>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2571227" flipH="1">
            <a:off x="3500082" y="24008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grpSp>
        <p:nvGrpSpPr>
          <p:cNvPr id="2" name="Group 1">
            <a:extLst>
              <a:ext uri="{FF2B5EF4-FFF2-40B4-BE49-F238E27FC236}">
                <a16:creationId xmlns:a16="http://schemas.microsoft.com/office/drawing/2014/main" id="{B9130A12-742C-F947-8DD3-69AB3CE9F9BE}"/>
              </a:ext>
            </a:extLst>
          </p:cNvPr>
          <p:cNvGrpSpPr/>
          <p:nvPr/>
        </p:nvGrpSpPr>
        <p:grpSpPr>
          <a:xfrm>
            <a:off x="2139354" y="2445335"/>
            <a:ext cx="7899392" cy="1446550"/>
            <a:chOff x="3143466" y="1809381"/>
            <a:chExt cx="7899392" cy="1446550"/>
          </a:xfrm>
        </p:grpSpPr>
        <p:sp>
          <p:nvSpPr>
            <p:cNvPr id="29" name="文本框 43">
              <a:extLst>
                <a:ext uri="{FF2B5EF4-FFF2-40B4-BE49-F238E27FC236}">
                  <a16:creationId xmlns:a16="http://schemas.microsoft.com/office/drawing/2014/main" id="{46D36EE2-C3DB-DB4C-986D-D8F11E69E1D7}"/>
                </a:ext>
              </a:extLst>
            </p:cNvPr>
            <p:cNvSpPr txBox="1"/>
            <p:nvPr/>
          </p:nvSpPr>
          <p:spPr>
            <a:xfrm>
              <a:off x="3157366" y="1809381"/>
              <a:ext cx="7885492" cy="1446550"/>
            </a:xfrm>
            <a:prstGeom prst="rect">
              <a:avLst/>
            </a:prstGeom>
            <a:noFill/>
          </p:spPr>
          <p:txBody>
            <a:bodyPr wrap="none" rtlCol="0">
              <a:spAutoFit/>
            </a:bodyPr>
            <a:lstStyle/>
            <a:p>
              <a:pPr algn="ctr"/>
              <a:r>
                <a:rPr kumimoji="1" lang="en-US" altLang="zh-CN" sz="8800" dirty="0">
                  <a:ln w="155575">
                    <a:solidFill>
                      <a:schemeClr val="bg1"/>
                    </a:solidFill>
                  </a:ln>
                  <a:solidFill>
                    <a:schemeClr val="bg1"/>
                  </a:solidFill>
                  <a:latin typeface="#9Slide07 IcielKoni" pitchFamily="2" charset="0"/>
                  <a:ea typeface="zihun7hao-wennuantongzhiti" pitchFamily="2" charset="-122"/>
                </a:rPr>
                <a:t>TẠM BIỆT NHÉ</a:t>
              </a:r>
            </a:p>
          </p:txBody>
        </p:sp>
        <p:sp>
          <p:nvSpPr>
            <p:cNvPr id="28" name="文本框 43">
              <a:extLst>
                <a:ext uri="{FF2B5EF4-FFF2-40B4-BE49-F238E27FC236}">
                  <a16:creationId xmlns:a16="http://schemas.microsoft.com/office/drawing/2014/main" id="{75623AC4-4B0C-F348-970A-73E10906ED36}"/>
                </a:ext>
              </a:extLst>
            </p:cNvPr>
            <p:cNvSpPr txBox="1"/>
            <p:nvPr/>
          </p:nvSpPr>
          <p:spPr>
            <a:xfrm>
              <a:off x="3143466" y="1809381"/>
              <a:ext cx="7885492" cy="1446550"/>
            </a:xfrm>
            <a:prstGeom prst="rect">
              <a:avLst/>
            </a:prstGeom>
            <a:noFill/>
          </p:spPr>
          <p:txBody>
            <a:bodyPr wrap="none" rtlCol="0">
              <a:spAutoFit/>
            </a:bodyPr>
            <a:lstStyle/>
            <a:p>
              <a:pPr algn="ctr"/>
              <a:r>
                <a:rPr kumimoji="1" lang="en-US" altLang="zh-CN" sz="8800" dirty="0">
                  <a:ln w="19050">
                    <a:solidFill>
                      <a:schemeClr val="tx1"/>
                    </a:solidFill>
                  </a:ln>
                  <a:solidFill>
                    <a:srgbClr val="FCA1B7"/>
                  </a:solidFill>
                  <a:latin typeface="#9Slide07 IcielKoni" pitchFamily="2" charset="0"/>
                  <a:ea typeface="zihun7hao-wennuantongzhiti" pitchFamily="2" charset="-122"/>
                </a:rPr>
                <a:t>TẠM BIỆT NHÉ</a:t>
              </a:r>
              <a:endParaRPr kumimoji="1" lang="zh-CN" altLang="en-US" sz="8800" dirty="0">
                <a:ln w="19050">
                  <a:solidFill>
                    <a:schemeClr val="tx1"/>
                  </a:solidFill>
                </a:ln>
                <a:solidFill>
                  <a:srgbClr val="FCA1B7"/>
                </a:solidFill>
                <a:latin typeface="#9Slide07 IcielKoni" pitchFamily="2" charset="0"/>
                <a:ea typeface="zihun7hao-wennuantongzhiti" pitchFamily="2" charset="-122"/>
              </a:endParaRPr>
            </a:p>
          </p:txBody>
        </p:sp>
      </p:grpSp>
    </p:spTree>
    <p:extLst>
      <p:ext uri="{BB962C8B-B14F-4D97-AF65-F5344CB8AC3E}">
        <p14:creationId xmlns:p14="http://schemas.microsoft.com/office/powerpoint/2010/main" val="3280690773"/>
      </p:ext>
    </p:extLst>
  </p:cSld>
  <p:clrMapOvr>
    <a:masterClrMapping/>
  </p:clrMapOvr>
  <mc:AlternateContent xmlns:mc="http://schemas.openxmlformats.org/markup-compatibility/2006" xmlns:p14="http://schemas.microsoft.com/office/powerpoint/2010/main">
    <mc:Choice Requires="p14">
      <p:transition spd="slow" p14:dur="2000" advTm="3000">
        <p14:ferris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251"/>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20990"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23021" y="-14721"/>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3" name="图片 12">
            <a:extLst>
              <a:ext uri="{FF2B5EF4-FFF2-40B4-BE49-F238E27FC236}">
                <a16:creationId xmlns:a16="http://schemas.microsoft.com/office/drawing/2014/main" id="{FEFCF515-57F9-42DD-A15E-D20D7C6E087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7995696" y="4233693"/>
            <a:ext cx="4182514" cy="2617524"/>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34482" y="5584050"/>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05250" y="61432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flipH="1">
            <a:off x="10169918" y="3204558"/>
            <a:ext cx="1741714" cy="1926772"/>
          </a:xfrm>
          <a:prstGeom prst="rect">
            <a:avLst/>
          </a:prstGeom>
        </p:spPr>
      </p:pic>
      <p:sp>
        <p:nvSpPr>
          <p:cNvPr id="22" name="文本框 21">
            <a:extLst>
              <a:ext uri="{FF2B5EF4-FFF2-40B4-BE49-F238E27FC236}">
                <a16:creationId xmlns:a16="http://schemas.microsoft.com/office/drawing/2014/main" id="{96894539-F38C-4549-BE5A-A34CEDECDC99}"/>
              </a:ext>
            </a:extLst>
          </p:cNvPr>
          <p:cNvSpPr txBox="1"/>
          <p:nvPr/>
        </p:nvSpPr>
        <p:spPr>
          <a:xfrm>
            <a:off x="5832967" y="1627006"/>
            <a:ext cx="3105979" cy="1035711"/>
          </a:xfrm>
          <a:prstGeom prst="rect">
            <a:avLst/>
          </a:prstGeom>
          <a:noFill/>
        </p:spPr>
        <p:txBody>
          <a:bodyPr wrap="none" rtlCol="0">
            <a:normAutofit lnSpcReduction="10000"/>
          </a:bodyPr>
          <a:lstStyle/>
          <a:p>
            <a:pPr algn="ctr"/>
            <a:r>
              <a:rPr lang="en-US" altLang="zh-CN" sz="6600" b="1" dirty="0">
                <a:latin typeface="字魂3号-英雄黑体" panose="00000500000000000000" pitchFamily="2" charset="-122"/>
                <a:ea typeface="字魂3号-英雄黑体" panose="00000500000000000000" pitchFamily="2" charset="-122"/>
              </a:rPr>
              <a:t>02</a:t>
            </a:r>
            <a:endParaRPr lang="zh-CN" altLang="en-US" sz="6600" b="1" dirty="0">
              <a:latin typeface="字魂3号-英雄黑体" panose="00000500000000000000" pitchFamily="2" charset="-122"/>
              <a:ea typeface="字魂3号-英雄黑体" panose="00000500000000000000" pitchFamily="2" charset="-122"/>
            </a:endParaRPr>
          </a:p>
        </p:txBody>
      </p:sp>
      <p:sp>
        <p:nvSpPr>
          <p:cNvPr id="24" name="圆角矩形 1">
            <a:extLst>
              <a:ext uri="{FF2B5EF4-FFF2-40B4-BE49-F238E27FC236}">
                <a16:creationId xmlns:a16="http://schemas.microsoft.com/office/drawing/2014/main" id="{4D349880-085C-4F14-8700-49F6AFF8C056}"/>
              </a:ext>
            </a:extLst>
          </p:cNvPr>
          <p:cNvSpPr/>
          <p:nvPr/>
        </p:nvSpPr>
        <p:spPr>
          <a:xfrm>
            <a:off x="6827748" y="2659429"/>
            <a:ext cx="1116418" cy="164805"/>
          </a:xfrm>
          <a:prstGeom prst="roundRect">
            <a:avLst>
              <a:gd name="adj" fmla="val 50000"/>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字魂3号-英雄黑体" panose="00000500000000000000" pitchFamily="2" charset="-122"/>
              <a:ea typeface="字魂3号-英雄黑体" panose="00000500000000000000" pitchFamily="2" charset="-122"/>
            </a:endParaRPr>
          </a:p>
        </p:txBody>
      </p:sp>
      <p:pic>
        <p:nvPicPr>
          <p:cNvPr id="31" name="图片 30">
            <a:extLst>
              <a:ext uri="{FF2B5EF4-FFF2-40B4-BE49-F238E27FC236}">
                <a16:creationId xmlns:a16="http://schemas.microsoft.com/office/drawing/2014/main" id="{ECFE364B-0165-498A-A820-6C4F60E4EF15}"/>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0" y="977478"/>
            <a:ext cx="3958194" cy="6301556"/>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440242" y="3740999"/>
            <a:ext cx="3418115" cy="3117001"/>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flipH="1">
            <a:off x="0" y="1711454"/>
            <a:ext cx="950744" cy="2002973"/>
          </a:xfrm>
          <a:prstGeom prst="rect">
            <a:avLst/>
          </a:prstGeom>
        </p:spPr>
      </p:pic>
      <p:sp>
        <p:nvSpPr>
          <p:cNvPr id="25" name="文本框 19">
            <a:extLst>
              <a:ext uri="{FF2B5EF4-FFF2-40B4-BE49-F238E27FC236}">
                <a16:creationId xmlns:a16="http://schemas.microsoft.com/office/drawing/2014/main" id="{A16A60DC-570A-CF4F-BA1A-EE4DAC291881}"/>
              </a:ext>
            </a:extLst>
          </p:cNvPr>
          <p:cNvSpPr txBox="1"/>
          <p:nvPr/>
        </p:nvSpPr>
        <p:spPr>
          <a:xfrm>
            <a:off x="3045008" y="2914140"/>
            <a:ext cx="8638903" cy="1862048"/>
          </a:xfrm>
          <a:prstGeom prst="rect">
            <a:avLst/>
          </a:prstGeom>
          <a:noFill/>
        </p:spPr>
        <p:txBody>
          <a:bodyPr wrap="none" rtlCol="0">
            <a:spAutoFit/>
          </a:bodyPr>
          <a:lstStyle/>
          <a:p>
            <a:r>
              <a:rPr kumimoji="1" lang="en-US" altLang="zh-CN" sz="11500" dirty="0">
                <a:ln w="28575">
                  <a:solidFill>
                    <a:sysClr val="windowText" lastClr="000000"/>
                  </a:solidFill>
                </a:ln>
                <a:solidFill>
                  <a:srgbClr val="FCA1B7"/>
                </a:solidFill>
                <a:latin typeface="#9Slide07 IcielKoni" pitchFamily="2" charset="0"/>
                <a:ea typeface="zihun7hao-wennuantongzhiti" pitchFamily="2" charset="-122"/>
              </a:rPr>
              <a:t>HOẠT ĐỘNG</a:t>
            </a:r>
            <a:endParaRPr kumimoji="1" lang="zh-CN" altLang="en-US" sz="11500" dirty="0">
              <a:ln w="28575">
                <a:solidFill>
                  <a:sysClr val="windowText" lastClr="000000"/>
                </a:solidFill>
              </a:ln>
              <a:solidFill>
                <a:srgbClr val="FCA1B7"/>
              </a:solidFill>
              <a:latin typeface="#9Slide07 IcielKoni" pitchFamily="2" charset="0"/>
              <a:ea typeface="zihun7hao-wennuantongzhiti" pitchFamily="2" charset="-122"/>
            </a:endParaRPr>
          </a:p>
        </p:txBody>
      </p:sp>
    </p:spTree>
    <p:extLst>
      <p:ext uri="{BB962C8B-B14F-4D97-AF65-F5344CB8AC3E}">
        <p14:creationId xmlns:p14="http://schemas.microsoft.com/office/powerpoint/2010/main" val="176365702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635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401EE95E-FA65-4CBE-995E-B7D5BD5CB109}"/>
              </a:ext>
            </a:extLst>
          </p:cNvPr>
          <p:cNvSpPr/>
          <p:nvPr/>
        </p:nvSpPr>
        <p:spPr>
          <a:xfrm>
            <a:off x="6687900" y="1439199"/>
            <a:ext cx="5065938" cy="1938992"/>
          </a:xfrm>
          <a:prstGeom prst="rect">
            <a:avLst/>
          </a:prstGeom>
        </p:spPr>
        <p:txBody>
          <a:bodyPr wrap="square">
            <a:spAutoFit/>
          </a:bodyPr>
          <a:lstStyle/>
          <a:p>
            <a:pPr algn="just"/>
            <a:r>
              <a:rPr lang="vi-VN" sz="2400" i="1" dirty="0">
                <a:latin typeface="Cambria" panose="02040503050406030204" pitchFamily="18" charset="0"/>
              </a:rPr>
              <a:t>Biển, tiết kiệm nước, phá rừng, sông, núi, bảo vệ động vật hoang dã, đồi, rừng, sử dụng túi ni lông, trồng rừng, lãng phí nước, đại dương, sa mạc, tiết kiệm điện.</a:t>
            </a:r>
          </a:p>
        </p:txBody>
      </p:sp>
      <p:pic>
        <p:nvPicPr>
          <p:cNvPr id="16" name="图片 15">
            <a:extLst>
              <a:ext uri="{FF2B5EF4-FFF2-40B4-BE49-F238E27FC236}">
                <a16:creationId xmlns:a16="http://schemas.microsoft.com/office/drawing/2014/main" id="{21F1691A-6F83-4755-94FB-94C32F326AC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98422" y="2544079"/>
            <a:ext cx="6096012" cy="2170820"/>
          </a:xfrm>
          <a:prstGeom prst="rect">
            <a:avLst/>
          </a:prstGeom>
        </p:spPr>
      </p:pic>
      <p:pic>
        <p:nvPicPr>
          <p:cNvPr id="17" name="图片 16">
            <a:extLst>
              <a:ext uri="{FF2B5EF4-FFF2-40B4-BE49-F238E27FC236}">
                <a16:creationId xmlns:a16="http://schemas.microsoft.com/office/drawing/2014/main" id="{0DA3E6A1-7EFB-453C-BC55-F65BD789DF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237038">
            <a:off x="9744566" y="-72349"/>
            <a:ext cx="2058736" cy="2058736"/>
          </a:xfrm>
          <a:prstGeom prst="rect">
            <a:avLst/>
          </a:prstGeom>
        </p:spPr>
      </p:pic>
      <p:pic>
        <p:nvPicPr>
          <p:cNvPr id="3" name="图片 2">
            <a:extLst>
              <a:ext uri="{FF2B5EF4-FFF2-40B4-BE49-F238E27FC236}">
                <a16:creationId xmlns:a16="http://schemas.microsoft.com/office/drawing/2014/main" id="{8DF11C0B-9B43-45E0-9910-D835E303F1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054" y="2364935"/>
            <a:ext cx="4451350" cy="4451350"/>
          </a:xfrm>
          <a:prstGeom prst="rect">
            <a:avLst/>
          </a:prstGeom>
        </p:spPr>
      </p:pic>
      <p:grpSp>
        <p:nvGrpSpPr>
          <p:cNvPr id="5" name="Group 4">
            <a:extLst>
              <a:ext uri="{FF2B5EF4-FFF2-40B4-BE49-F238E27FC236}">
                <a16:creationId xmlns:a16="http://schemas.microsoft.com/office/drawing/2014/main" id="{D93CD940-E580-5F45-B654-D539F51CA4CD}"/>
              </a:ext>
            </a:extLst>
          </p:cNvPr>
          <p:cNvGrpSpPr/>
          <p:nvPr/>
        </p:nvGrpSpPr>
        <p:grpSpPr>
          <a:xfrm>
            <a:off x="695325" y="561975"/>
            <a:ext cx="2271254" cy="782086"/>
            <a:chOff x="695325" y="561975"/>
            <a:chExt cx="2271254" cy="782086"/>
          </a:xfrm>
        </p:grpSpPr>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sp>
          <p:nvSpPr>
            <p:cNvPr id="15" name="文本框 19">
              <a:extLst>
                <a:ext uri="{FF2B5EF4-FFF2-40B4-BE49-F238E27FC236}">
                  <a16:creationId xmlns:a16="http://schemas.microsoft.com/office/drawing/2014/main" id="{EE491700-D1A2-0A45-A851-66BCD759C2A3}"/>
                </a:ext>
              </a:extLst>
            </p:cNvPr>
            <p:cNvSpPr txBox="1"/>
            <p:nvPr/>
          </p:nvSpPr>
          <p:spPr>
            <a:xfrm>
              <a:off x="1170895" y="574620"/>
              <a:ext cx="1795684"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1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grpSp>
      <p:sp>
        <p:nvSpPr>
          <p:cNvPr id="19" name="文本框 19">
            <a:extLst>
              <a:ext uri="{FF2B5EF4-FFF2-40B4-BE49-F238E27FC236}">
                <a16:creationId xmlns:a16="http://schemas.microsoft.com/office/drawing/2014/main" id="{CFFFC1E5-D00A-3F4E-ACFF-41803A5790D7}"/>
              </a:ext>
            </a:extLst>
          </p:cNvPr>
          <p:cNvSpPr txBox="1"/>
          <p:nvPr/>
        </p:nvSpPr>
        <p:spPr>
          <a:xfrm>
            <a:off x="547506" y="1439199"/>
            <a:ext cx="5332582" cy="1200329"/>
          </a:xfrm>
          <a:prstGeom prst="rect">
            <a:avLst/>
          </a:prstGeom>
          <a:noFill/>
        </p:spPr>
        <p:txBody>
          <a:bodyPr wrap="square" rtlCol="0">
            <a:spAutoFit/>
          </a:bodyPr>
          <a:lstStyle/>
          <a:p>
            <a:r>
              <a:rPr kumimoji="1" lang="en-US" altLang="zh-CN" sz="3600" b="1" dirty="0" err="1">
                <a:ln w="28575">
                  <a:noFill/>
                </a:ln>
                <a:solidFill>
                  <a:srgbClr val="002060"/>
                </a:solidFill>
                <a:latin typeface="Cambria" panose="02040503050406030204" pitchFamily="18" charset="0"/>
                <a:ea typeface="Cambria" panose="02040503050406030204" pitchFamily="18" charset="0"/>
              </a:rPr>
              <a:t>Xếp</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các</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từ</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ngữ</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dưới</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đây</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vào</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nhóm</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thích</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hợp</a:t>
            </a:r>
            <a:endParaRPr kumimoji="1" lang="zh-CN" altLang="en-US" sz="3600" b="1" dirty="0">
              <a:ln w="28575">
                <a:noFill/>
              </a:ln>
              <a:solidFill>
                <a:srgbClr val="002060"/>
              </a:solidFill>
              <a:latin typeface="#9Slide07 IcielKoni" pitchFamily="2" charset="0"/>
              <a:ea typeface="zihun7hao-wennuantongzhiti" pitchFamily="2" charset="-122"/>
            </a:endParaRPr>
          </a:p>
        </p:txBody>
      </p:sp>
      <p:graphicFrame>
        <p:nvGraphicFramePr>
          <p:cNvPr id="2" name="Table 4">
            <a:extLst>
              <a:ext uri="{FF2B5EF4-FFF2-40B4-BE49-F238E27FC236}">
                <a16:creationId xmlns:a16="http://schemas.microsoft.com/office/drawing/2014/main" id="{784F44F0-66FF-3F4A-A69B-14016C955B54}"/>
              </a:ext>
            </a:extLst>
          </p:cNvPr>
          <p:cNvGraphicFramePr>
            <a:graphicFrameLocks noGrp="1"/>
          </p:cNvGraphicFramePr>
          <p:nvPr/>
        </p:nvGraphicFramePr>
        <p:xfrm>
          <a:off x="6415314" y="4263425"/>
          <a:ext cx="5338524" cy="1883065"/>
        </p:xfrm>
        <a:graphic>
          <a:graphicData uri="http://schemas.openxmlformats.org/drawingml/2006/table">
            <a:tbl>
              <a:tblPr firstRow="1" bandRow="1">
                <a:tableStyleId>{5C22544A-7EE6-4342-B048-85BDC9FD1C3A}</a:tableStyleId>
              </a:tblPr>
              <a:tblGrid>
                <a:gridCol w="1779508">
                  <a:extLst>
                    <a:ext uri="{9D8B030D-6E8A-4147-A177-3AD203B41FA5}">
                      <a16:colId xmlns:a16="http://schemas.microsoft.com/office/drawing/2014/main" val="1501512264"/>
                    </a:ext>
                  </a:extLst>
                </a:gridCol>
                <a:gridCol w="1779508">
                  <a:extLst>
                    <a:ext uri="{9D8B030D-6E8A-4147-A177-3AD203B41FA5}">
                      <a16:colId xmlns:a16="http://schemas.microsoft.com/office/drawing/2014/main" val="1296105803"/>
                    </a:ext>
                  </a:extLst>
                </a:gridCol>
                <a:gridCol w="1779508">
                  <a:extLst>
                    <a:ext uri="{9D8B030D-6E8A-4147-A177-3AD203B41FA5}">
                      <a16:colId xmlns:a16="http://schemas.microsoft.com/office/drawing/2014/main" val="3518495045"/>
                    </a:ext>
                  </a:extLst>
                </a:gridCol>
              </a:tblGrid>
              <a:tr h="1180236">
                <a:tc>
                  <a:txBody>
                    <a:bodyPr/>
                    <a:lstStyle/>
                    <a:p>
                      <a:pPr algn="ctr"/>
                      <a:r>
                        <a:rPr lang="en-VN" sz="2000" dirty="0">
                          <a:solidFill>
                            <a:schemeClr val="bg1"/>
                          </a:solidFill>
                          <a:latin typeface="Cambria" panose="02040503050406030204" pitchFamily="18" charset="0"/>
                        </a:rPr>
                        <a:t>Các dạng địa hình của </a:t>
                      </a:r>
                    </a:p>
                    <a:p>
                      <a:pPr algn="ctr"/>
                      <a:r>
                        <a:rPr lang="en-VN" sz="2000" dirty="0">
                          <a:solidFill>
                            <a:schemeClr val="bg1"/>
                          </a:solidFill>
                          <a:latin typeface="Cambria" panose="02040503050406030204" pitchFamily="18" charset="0"/>
                        </a:rPr>
                        <a:t>Trái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VN" sz="2000" dirty="0">
                          <a:latin typeface="Cambria" panose="02040503050406030204" pitchFamily="18" charset="0"/>
                        </a:rPr>
                        <a:t>Hoạt động bảo vệ </a:t>
                      </a:r>
                    </a:p>
                    <a:p>
                      <a:pPr algn="ctr"/>
                      <a:r>
                        <a:rPr lang="en-VN" sz="2000" dirty="0">
                          <a:latin typeface="Cambria" panose="02040503050406030204" pitchFamily="18" charset="0"/>
                        </a:rPr>
                        <a:t>T</a:t>
                      </a:r>
                      <a:r>
                        <a:rPr lang="en-US" sz="2000" dirty="0">
                          <a:latin typeface="Cambria" panose="02040503050406030204" pitchFamily="18" charset="0"/>
                        </a:rPr>
                        <a:t>r</a:t>
                      </a:r>
                      <a:r>
                        <a:rPr lang="en-VN" sz="2000" dirty="0">
                          <a:latin typeface="Cambria" panose="02040503050406030204" pitchFamily="18" charset="0"/>
                        </a:rPr>
                        <a:t>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VN" sz="2000" dirty="0">
                          <a:latin typeface="Cambria" panose="02040503050406030204" pitchFamily="18" charset="0"/>
                        </a:rPr>
                        <a:t>Hoạt động gây hại cho Trái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661994898"/>
                  </a:ext>
                </a:extLst>
              </a:tr>
              <a:tr h="702829">
                <a:tc>
                  <a:txBody>
                    <a:bodyPr/>
                    <a:lstStyle/>
                    <a:p>
                      <a:pPr algn="ctr"/>
                      <a:r>
                        <a:rPr lang="en-VN" sz="2000" dirty="0">
                          <a:solidFill>
                            <a:schemeClr val="tx1"/>
                          </a:solidFill>
                          <a:latin typeface="Cambria" panose="02040503050406030204" pitchFamily="18" charset="0"/>
                        </a:rPr>
                        <a:t>M: biển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VN" sz="2000" dirty="0">
                          <a:latin typeface="Cambria" panose="02040503050406030204" pitchFamily="18" charset="0"/>
                        </a:rPr>
                        <a:t>M: trồng rừng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VN" sz="2000" dirty="0">
                          <a:latin typeface="Cambria" panose="02040503050406030204" pitchFamily="18" charset="0"/>
                        </a:rPr>
                        <a:t>M: phá rừng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3601127"/>
                  </a:ext>
                </a:extLst>
              </a:tr>
            </a:tbl>
          </a:graphicData>
        </a:graphic>
      </p:graphicFrame>
    </p:spTree>
    <p:extLst>
      <p:ext uri="{BB962C8B-B14F-4D97-AF65-F5344CB8AC3E}">
        <p14:creationId xmlns:p14="http://schemas.microsoft.com/office/powerpoint/2010/main" val="852617128"/>
      </p:ext>
    </p:extLst>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6350" y="-20331"/>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pic>
        <p:nvPicPr>
          <p:cNvPr id="17" name="图片 16">
            <a:extLst>
              <a:ext uri="{FF2B5EF4-FFF2-40B4-BE49-F238E27FC236}">
                <a16:creationId xmlns:a16="http://schemas.microsoft.com/office/drawing/2014/main" id="{0DA3E6A1-7EFB-453C-BC55-F65BD789DFB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37038">
            <a:off x="9744566" y="-72349"/>
            <a:ext cx="2058736" cy="2058736"/>
          </a:xfrm>
          <a:prstGeom prst="rect">
            <a:avLst/>
          </a:prstGeom>
        </p:spPr>
      </p:pic>
      <p:pic>
        <p:nvPicPr>
          <p:cNvPr id="3" name="图片 2">
            <a:extLst>
              <a:ext uri="{FF2B5EF4-FFF2-40B4-BE49-F238E27FC236}">
                <a16:creationId xmlns:a16="http://schemas.microsoft.com/office/drawing/2014/main" id="{8DF11C0B-9B43-45E0-9910-D835E303F1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054" y="2364935"/>
            <a:ext cx="4451350" cy="4451350"/>
          </a:xfrm>
          <a:prstGeom prst="rect">
            <a:avLst/>
          </a:prstGeom>
        </p:spPr>
      </p:pic>
      <p:sp>
        <p:nvSpPr>
          <p:cNvPr id="15" name="文本框 19">
            <a:extLst>
              <a:ext uri="{FF2B5EF4-FFF2-40B4-BE49-F238E27FC236}">
                <a16:creationId xmlns:a16="http://schemas.microsoft.com/office/drawing/2014/main" id="{EE491700-D1A2-0A45-A851-66BCD759C2A3}"/>
              </a:ext>
            </a:extLst>
          </p:cNvPr>
          <p:cNvSpPr txBox="1"/>
          <p:nvPr/>
        </p:nvSpPr>
        <p:spPr>
          <a:xfrm>
            <a:off x="1170895" y="574620"/>
            <a:ext cx="1795684"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1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sp>
        <p:nvSpPr>
          <p:cNvPr id="19" name="文本框 19">
            <a:extLst>
              <a:ext uri="{FF2B5EF4-FFF2-40B4-BE49-F238E27FC236}">
                <a16:creationId xmlns:a16="http://schemas.microsoft.com/office/drawing/2014/main" id="{CFFFC1E5-D00A-3F4E-ACFF-41803A5790D7}"/>
              </a:ext>
            </a:extLst>
          </p:cNvPr>
          <p:cNvSpPr txBox="1"/>
          <p:nvPr/>
        </p:nvSpPr>
        <p:spPr>
          <a:xfrm>
            <a:off x="547506" y="1439199"/>
            <a:ext cx="5332582" cy="1200329"/>
          </a:xfrm>
          <a:prstGeom prst="rect">
            <a:avLst/>
          </a:prstGeom>
          <a:noFill/>
        </p:spPr>
        <p:txBody>
          <a:bodyPr wrap="square" rtlCol="0">
            <a:spAutoFit/>
          </a:bodyPr>
          <a:lstStyle/>
          <a:p>
            <a:r>
              <a:rPr kumimoji="1" lang="en-US" altLang="zh-CN" sz="3600" b="1" dirty="0" err="1">
                <a:ln w="28575">
                  <a:noFill/>
                </a:ln>
                <a:solidFill>
                  <a:srgbClr val="002060"/>
                </a:solidFill>
                <a:latin typeface="Cambria" panose="02040503050406030204" pitchFamily="18" charset="0"/>
                <a:ea typeface="Cambria" panose="02040503050406030204" pitchFamily="18" charset="0"/>
              </a:rPr>
              <a:t>Xếp</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các</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từ</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ngữ</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dưới</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đây</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vào</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nhóm</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thích</a:t>
            </a:r>
            <a:r>
              <a:rPr kumimoji="1" lang="en-US" altLang="zh-CN" sz="3600" b="1" dirty="0">
                <a:ln w="28575">
                  <a:noFill/>
                </a:ln>
                <a:solidFill>
                  <a:srgbClr val="002060"/>
                </a:solidFill>
                <a:latin typeface="Cambria" panose="02040503050406030204" pitchFamily="18" charset="0"/>
                <a:ea typeface="Cambria" panose="02040503050406030204" pitchFamily="18" charset="0"/>
              </a:rPr>
              <a:t> </a:t>
            </a:r>
            <a:r>
              <a:rPr kumimoji="1" lang="en-US" altLang="zh-CN" sz="3600" b="1" dirty="0" err="1">
                <a:ln w="28575">
                  <a:noFill/>
                </a:ln>
                <a:solidFill>
                  <a:srgbClr val="002060"/>
                </a:solidFill>
                <a:latin typeface="Cambria" panose="02040503050406030204" pitchFamily="18" charset="0"/>
                <a:ea typeface="Cambria" panose="02040503050406030204" pitchFamily="18" charset="0"/>
              </a:rPr>
              <a:t>hợp</a:t>
            </a:r>
            <a:endParaRPr kumimoji="1" lang="zh-CN" altLang="en-US" sz="3600" b="1" dirty="0">
              <a:ln w="28575">
                <a:noFill/>
              </a:ln>
              <a:solidFill>
                <a:srgbClr val="002060"/>
              </a:solidFill>
              <a:latin typeface="#9Slide07 IcielKoni" pitchFamily="2" charset="0"/>
              <a:ea typeface="zihun7hao-wennuantongzhiti" pitchFamily="2" charset="-122"/>
            </a:endParaRPr>
          </a:p>
        </p:txBody>
      </p:sp>
      <p:graphicFrame>
        <p:nvGraphicFramePr>
          <p:cNvPr id="2" name="Table 4">
            <a:extLst>
              <a:ext uri="{FF2B5EF4-FFF2-40B4-BE49-F238E27FC236}">
                <a16:creationId xmlns:a16="http://schemas.microsoft.com/office/drawing/2014/main" id="{784F44F0-66FF-3F4A-A69B-14016C955B54}"/>
              </a:ext>
            </a:extLst>
          </p:cNvPr>
          <p:cNvGraphicFramePr>
            <a:graphicFrameLocks noGrp="1"/>
          </p:cNvGraphicFramePr>
          <p:nvPr>
            <p:extLst>
              <p:ext uri="{D42A27DB-BD31-4B8C-83A1-F6EECF244321}">
                <p14:modId xmlns:p14="http://schemas.microsoft.com/office/powerpoint/2010/main" val="440616368"/>
              </p:ext>
            </p:extLst>
          </p:nvPr>
        </p:nvGraphicFramePr>
        <p:xfrm>
          <a:off x="6415314" y="1878762"/>
          <a:ext cx="5338524" cy="3100476"/>
        </p:xfrm>
        <a:graphic>
          <a:graphicData uri="http://schemas.openxmlformats.org/drawingml/2006/table">
            <a:tbl>
              <a:tblPr firstRow="1" bandRow="1">
                <a:tableStyleId>{5C22544A-7EE6-4342-B048-85BDC9FD1C3A}</a:tableStyleId>
              </a:tblPr>
              <a:tblGrid>
                <a:gridCol w="1779508">
                  <a:extLst>
                    <a:ext uri="{9D8B030D-6E8A-4147-A177-3AD203B41FA5}">
                      <a16:colId xmlns:a16="http://schemas.microsoft.com/office/drawing/2014/main" val="1501512264"/>
                    </a:ext>
                  </a:extLst>
                </a:gridCol>
                <a:gridCol w="1779508">
                  <a:extLst>
                    <a:ext uri="{9D8B030D-6E8A-4147-A177-3AD203B41FA5}">
                      <a16:colId xmlns:a16="http://schemas.microsoft.com/office/drawing/2014/main" val="1296105803"/>
                    </a:ext>
                  </a:extLst>
                </a:gridCol>
                <a:gridCol w="1779508">
                  <a:extLst>
                    <a:ext uri="{9D8B030D-6E8A-4147-A177-3AD203B41FA5}">
                      <a16:colId xmlns:a16="http://schemas.microsoft.com/office/drawing/2014/main" val="3518495045"/>
                    </a:ext>
                  </a:extLst>
                </a:gridCol>
              </a:tblGrid>
              <a:tr h="1180236">
                <a:tc>
                  <a:txBody>
                    <a:bodyPr/>
                    <a:lstStyle/>
                    <a:p>
                      <a:pPr algn="ctr"/>
                      <a:r>
                        <a:rPr lang="en-VN" sz="2000" dirty="0">
                          <a:solidFill>
                            <a:schemeClr val="bg1"/>
                          </a:solidFill>
                          <a:latin typeface="Cambria" panose="02040503050406030204" pitchFamily="18" charset="0"/>
                        </a:rPr>
                        <a:t>Các dạng địa hình của </a:t>
                      </a:r>
                    </a:p>
                    <a:p>
                      <a:pPr algn="ctr"/>
                      <a:r>
                        <a:rPr lang="en-VN" sz="2000" dirty="0">
                          <a:solidFill>
                            <a:schemeClr val="bg1"/>
                          </a:solidFill>
                          <a:latin typeface="Cambria" panose="02040503050406030204" pitchFamily="18" charset="0"/>
                        </a:rPr>
                        <a:t>Trái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VN" sz="2000" dirty="0">
                          <a:latin typeface="Cambria" panose="02040503050406030204" pitchFamily="18" charset="0"/>
                        </a:rPr>
                        <a:t>Hoạt động bảo vệ </a:t>
                      </a:r>
                    </a:p>
                    <a:p>
                      <a:pPr algn="ctr"/>
                      <a:r>
                        <a:rPr lang="en-VN" sz="2000" dirty="0">
                          <a:latin typeface="Cambria" panose="02040503050406030204" pitchFamily="18" charset="0"/>
                        </a:rPr>
                        <a:t>T</a:t>
                      </a:r>
                      <a:r>
                        <a:rPr lang="en-US" sz="2000" dirty="0">
                          <a:latin typeface="Cambria" panose="02040503050406030204" pitchFamily="18" charset="0"/>
                        </a:rPr>
                        <a:t>r</a:t>
                      </a:r>
                      <a:r>
                        <a:rPr lang="en-VN" sz="2000" dirty="0">
                          <a:latin typeface="Cambria" panose="02040503050406030204" pitchFamily="18" charset="0"/>
                        </a:rPr>
                        <a:t>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VN" sz="2000" dirty="0">
                          <a:latin typeface="Cambria" panose="02040503050406030204" pitchFamily="18" charset="0"/>
                        </a:rPr>
                        <a:t>Hoạt động gây hại cho Trái Đất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661994898"/>
                  </a:ext>
                </a:extLst>
              </a:tr>
              <a:tr h="702829">
                <a:tc>
                  <a:txBody>
                    <a:bodyPr/>
                    <a:lstStyle/>
                    <a:p>
                      <a:pPr algn="ctr"/>
                      <a:r>
                        <a:rPr lang="en-US" sz="2000" dirty="0">
                          <a:solidFill>
                            <a:schemeClr val="tx1"/>
                          </a:solidFill>
                          <a:latin typeface="Cambria" panose="02040503050406030204" pitchFamily="18" charset="0"/>
                        </a:rPr>
                        <a:t>B</a:t>
                      </a:r>
                      <a:r>
                        <a:rPr lang="en-VN" sz="2000" dirty="0">
                          <a:solidFill>
                            <a:schemeClr val="tx1"/>
                          </a:solidFill>
                          <a:latin typeface="Cambria" panose="02040503050406030204" pitchFamily="18" charset="0"/>
                        </a:rPr>
                        <a:t>iển, sông, núi, đồi, rừng, đại dương, sa mạc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VN" sz="2000" i="0" dirty="0">
                          <a:latin typeface="Cambria" panose="02040503050406030204" pitchFamily="18" charset="0"/>
                        </a:rPr>
                        <a:t>trồng rừng, </a:t>
                      </a:r>
                      <a:r>
                        <a:rPr lang="vi-VN" sz="2000" i="0" dirty="0">
                          <a:latin typeface="Cambria" panose="02040503050406030204" pitchFamily="18" charset="0"/>
                        </a:rPr>
                        <a:t>tiết kiệm nước, bảo vệ động vật hoang dã, tiết kiệm điện</a:t>
                      </a:r>
                      <a:endParaRPr lang="en-VN" sz="2000" i="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VN" sz="2000" dirty="0">
                          <a:latin typeface="Cambria" panose="02040503050406030204" pitchFamily="18" charset="0"/>
                        </a:rPr>
                        <a:t>phá rừng, sử dụng túi ni lông, lãng phí nước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3601127"/>
                  </a:ext>
                </a:extLst>
              </a:tr>
            </a:tbl>
          </a:graphicData>
        </a:graphic>
      </p:graphicFrame>
    </p:spTree>
    <p:extLst>
      <p:ext uri="{BB962C8B-B14F-4D97-AF65-F5344CB8AC3E}">
        <p14:creationId xmlns:p14="http://schemas.microsoft.com/office/powerpoint/2010/main" val="2260267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635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401EE95E-FA65-4CBE-995E-B7D5BD5CB109}"/>
              </a:ext>
            </a:extLst>
          </p:cNvPr>
          <p:cNvSpPr/>
          <p:nvPr/>
        </p:nvSpPr>
        <p:spPr>
          <a:xfrm>
            <a:off x="6611769" y="4373663"/>
            <a:ext cx="5065938" cy="954107"/>
          </a:xfrm>
          <a:prstGeom prst="rect">
            <a:avLst/>
          </a:prstGeom>
        </p:spPr>
        <p:txBody>
          <a:bodyPr wrap="square">
            <a:spAutoFit/>
          </a:bodyPr>
          <a:lstStyle/>
          <a:p>
            <a:pPr algn="just"/>
            <a:r>
              <a:rPr lang="vi-VN" sz="2800" dirty="0">
                <a:solidFill>
                  <a:srgbClr val="FF0000"/>
                </a:solidFill>
                <a:latin typeface="Cambria" panose="02040503050406030204" pitchFamily="18" charset="0"/>
              </a:rPr>
              <a:t>M:</a:t>
            </a:r>
            <a:r>
              <a:rPr lang="vi-VN" sz="2800" dirty="0">
                <a:latin typeface="Cambria" panose="02040503050406030204" pitchFamily="18" charset="0"/>
              </a:rPr>
              <a:t> - Cô công nhân đang làm gì?</a:t>
            </a:r>
          </a:p>
          <a:p>
            <a:pPr algn="just"/>
            <a:r>
              <a:rPr lang="vi-VN" sz="2800" dirty="0">
                <a:latin typeface="Cambria" panose="02040503050406030204" pitchFamily="18" charset="0"/>
              </a:rPr>
              <a:t>      - Cô ấy đang phát cỏ</a:t>
            </a:r>
          </a:p>
        </p:txBody>
      </p:sp>
      <p:pic>
        <p:nvPicPr>
          <p:cNvPr id="17" name="图片 16">
            <a:extLst>
              <a:ext uri="{FF2B5EF4-FFF2-40B4-BE49-F238E27FC236}">
                <a16:creationId xmlns:a16="http://schemas.microsoft.com/office/drawing/2014/main" id="{0DA3E6A1-7EFB-453C-BC55-F65BD789DFB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37038">
            <a:off x="10169617" y="5333573"/>
            <a:ext cx="2058736" cy="2058736"/>
          </a:xfrm>
          <a:prstGeom prst="rect">
            <a:avLst/>
          </a:prstGeom>
        </p:spPr>
      </p:pic>
      <p:grpSp>
        <p:nvGrpSpPr>
          <p:cNvPr id="8" name="Group 7">
            <a:extLst>
              <a:ext uri="{FF2B5EF4-FFF2-40B4-BE49-F238E27FC236}">
                <a16:creationId xmlns:a16="http://schemas.microsoft.com/office/drawing/2014/main" id="{C9E9157E-9065-F748-A7D2-852F500A6D60}"/>
              </a:ext>
            </a:extLst>
          </p:cNvPr>
          <p:cNvGrpSpPr/>
          <p:nvPr/>
        </p:nvGrpSpPr>
        <p:grpSpPr>
          <a:xfrm>
            <a:off x="695325" y="561975"/>
            <a:ext cx="2316138" cy="782086"/>
            <a:chOff x="695325" y="561975"/>
            <a:chExt cx="2316138" cy="782086"/>
          </a:xfrm>
        </p:grpSpPr>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sp>
          <p:nvSpPr>
            <p:cNvPr id="15" name="文本框 19">
              <a:extLst>
                <a:ext uri="{FF2B5EF4-FFF2-40B4-BE49-F238E27FC236}">
                  <a16:creationId xmlns:a16="http://schemas.microsoft.com/office/drawing/2014/main" id="{EE491700-D1A2-0A45-A851-66BCD759C2A3}"/>
                </a:ext>
              </a:extLst>
            </p:cNvPr>
            <p:cNvSpPr txBox="1"/>
            <p:nvPr/>
          </p:nvSpPr>
          <p:spPr>
            <a:xfrm>
              <a:off x="1170895" y="574620"/>
              <a:ext cx="1840568"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2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grpSp>
      <p:sp>
        <p:nvSpPr>
          <p:cNvPr id="19" name="文本框 19">
            <a:extLst>
              <a:ext uri="{FF2B5EF4-FFF2-40B4-BE49-F238E27FC236}">
                <a16:creationId xmlns:a16="http://schemas.microsoft.com/office/drawing/2014/main" id="{CFFFC1E5-D00A-3F4E-ACFF-41803A5790D7}"/>
              </a:ext>
            </a:extLst>
          </p:cNvPr>
          <p:cNvSpPr txBox="1"/>
          <p:nvPr/>
        </p:nvSpPr>
        <p:spPr>
          <a:xfrm>
            <a:off x="802611" y="1426824"/>
            <a:ext cx="4994264" cy="1569660"/>
          </a:xfrm>
          <a:prstGeom prst="rect">
            <a:avLst/>
          </a:prstGeom>
          <a:noFill/>
        </p:spPr>
        <p:txBody>
          <a:bodyPr wrap="square" rtlCol="0">
            <a:spAutoFit/>
          </a:bodyPr>
          <a:lstStyle/>
          <a:p>
            <a:pPr algn="just"/>
            <a:r>
              <a:rPr kumimoji="1" lang="en-US" altLang="zh-CN" sz="3200" b="1" dirty="0" err="1">
                <a:ln w="28575">
                  <a:noFill/>
                </a:ln>
                <a:solidFill>
                  <a:srgbClr val="002060"/>
                </a:solidFill>
                <a:latin typeface="Cambria" panose="02040503050406030204" pitchFamily="18" charset="0"/>
                <a:ea typeface="Cambria" panose="02040503050406030204" pitchFamily="18" charset="0"/>
              </a:rPr>
              <a:t>Cùng</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bạn</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hỏi-đáp</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về</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nội</a:t>
            </a:r>
            <a:r>
              <a:rPr kumimoji="1" lang="en-US" altLang="zh-CN" sz="3200" b="1" dirty="0">
                <a:ln w="28575">
                  <a:noFill/>
                </a:ln>
                <a:solidFill>
                  <a:srgbClr val="002060"/>
                </a:solidFill>
                <a:latin typeface="Cambria" panose="02040503050406030204" pitchFamily="18" charset="0"/>
                <a:ea typeface="Cambria" panose="02040503050406030204" pitchFamily="18" charset="0"/>
              </a:rPr>
              <a:t> dung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tranh</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Viết</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vào</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vở</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trả</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lời</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của</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em</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và</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bạn</a:t>
            </a:r>
            <a:endParaRPr kumimoji="1" lang="zh-CN" altLang="en-US" sz="3200" b="1" dirty="0">
              <a:ln w="28575">
                <a:noFill/>
              </a:ln>
              <a:solidFill>
                <a:srgbClr val="002060"/>
              </a:solidFill>
              <a:latin typeface="#9Slide07 IcielKoni" pitchFamily="2" charset="0"/>
              <a:ea typeface="zihun7hao-wennuantongzhiti" pitchFamily="2" charset="-122"/>
            </a:endParaRPr>
          </a:p>
        </p:txBody>
      </p:sp>
      <p:grpSp>
        <p:nvGrpSpPr>
          <p:cNvPr id="5" name="Group 4">
            <a:extLst>
              <a:ext uri="{FF2B5EF4-FFF2-40B4-BE49-F238E27FC236}">
                <a16:creationId xmlns:a16="http://schemas.microsoft.com/office/drawing/2014/main" id="{4E64F9BE-45FB-B24E-B3E6-BF13359F8CC5}"/>
              </a:ext>
            </a:extLst>
          </p:cNvPr>
          <p:cNvGrpSpPr/>
          <p:nvPr/>
        </p:nvGrpSpPr>
        <p:grpSpPr>
          <a:xfrm>
            <a:off x="724129" y="3632215"/>
            <a:ext cx="4574667" cy="2038269"/>
            <a:chOff x="724129" y="3632215"/>
            <a:chExt cx="4574667" cy="2038269"/>
          </a:xfrm>
        </p:grpSpPr>
        <p:pic>
          <p:nvPicPr>
            <p:cNvPr id="14" name="图片 12">
              <a:extLst>
                <a:ext uri="{FF2B5EF4-FFF2-40B4-BE49-F238E27FC236}">
                  <a16:creationId xmlns:a16="http://schemas.microsoft.com/office/drawing/2014/main" id="{43E13CA8-347D-C24F-86F6-E6A65410FDF4}"/>
                </a:ext>
              </a:extLst>
            </p:cNvPr>
            <p:cNvPicPr>
              <a:picLocks noChangeAspect="1"/>
            </p:cNvPicPr>
            <p:nvPr/>
          </p:nvPicPr>
          <p:blipFill>
            <a:blip r:embed="rId3"/>
            <a:stretch>
              <a:fillRect/>
            </a:stretch>
          </p:blipFill>
          <p:spPr>
            <a:xfrm>
              <a:off x="1533139" y="3635048"/>
              <a:ext cx="1371351" cy="1579874"/>
            </a:xfrm>
            <a:prstGeom prst="rect">
              <a:avLst/>
            </a:prstGeom>
          </p:spPr>
        </p:pic>
        <p:pic>
          <p:nvPicPr>
            <p:cNvPr id="18" name="图片 17">
              <a:extLst>
                <a:ext uri="{FF2B5EF4-FFF2-40B4-BE49-F238E27FC236}">
                  <a16:creationId xmlns:a16="http://schemas.microsoft.com/office/drawing/2014/main" id="{54CE03DE-08CD-704E-B5A1-0120E54306F8}"/>
                </a:ext>
              </a:extLst>
            </p:cNvPr>
            <p:cNvPicPr>
              <a:picLocks noChangeAspect="1"/>
            </p:cNvPicPr>
            <p:nvPr/>
          </p:nvPicPr>
          <p:blipFill>
            <a:blip r:embed="rId4"/>
            <a:stretch>
              <a:fillRect/>
            </a:stretch>
          </p:blipFill>
          <p:spPr>
            <a:xfrm>
              <a:off x="2904490" y="3632215"/>
              <a:ext cx="1371352" cy="1582707"/>
            </a:xfrm>
            <a:prstGeom prst="rect">
              <a:avLst/>
            </a:prstGeom>
          </p:spPr>
        </p:pic>
        <p:sp>
          <p:nvSpPr>
            <p:cNvPr id="20" name="Rounded Rectangle 19">
              <a:extLst>
                <a:ext uri="{FF2B5EF4-FFF2-40B4-BE49-F238E27FC236}">
                  <a16:creationId xmlns:a16="http://schemas.microsoft.com/office/drawing/2014/main" id="{A1E68611-DBCE-6248-A927-E26C86E50ED3}"/>
                </a:ext>
              </a:extLst>
            </p:cNvPr>
            <p:cNvSpPr/>
            <p:nvPr/>
          </p:nvSpPr>
          <p:spPr>
            <a:xfrm>
              <a:off x="724129" y="5091369"/>
              <a:ext cx="4574667" cy="579115"/>
            </a:xfrm>
            <a:prstGeom prst="roundRect">
              <a:avLst/>
            </a:prstGeom>
            <a:solidFill>
              <a:srgbClr val="0393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err="1">
                  <a:ln>
                    <a:solidFill>
                      <a:schemeClr val="tx1"/>
                    </a:solidFill>
                  </a:ln>
                  <a:solidFill>
                    <a:schemeClr val="bg1"/>
                  </a:solidFill>
                  <a:latin typeface="#9Slide07 IcielKoni" pitchFamily="2" charset="0"/>
                </a:rPr>
                <a:t>Làm</a:t>
              </a:r>
              <a:r>
                <a:rPr lang="en-US" sz="4000" dirty="0">
                  <a:ln>
                    <a:solidFill>
                      <a:schemeClr val="tx1"/>
                    </a:solidFill>
                  </a:ln>
                  <a:solidFill>
                    <a:schemeClr val="bg1"/>
                  </a:solidFill>
                  <a:latin typeface="#9Slide07 IcielKoni" pitchFamily="2" charset="0"/>
                </a:rPr>
                <a:t> </a:t>
              </a:r>
              <a:r>
                <a:rPr lang="en-US" sz="4000" dirty="0" err="1">
                  <a:ln>
                    <a:solidFill>
                      <a:schemeClr val="tx1"/>
                    </a:solidFill>
                  </a:ln>
                  <a:solidFill>
                    <a:schemeClr val="bg1"/>
                  </a:solidFill>
                  <a:latin typeface="#9Slide07 IcielKoni" pitchFamily="2" charset="0"/>
                </a:rPr>
                <a:t>việc</a:t>
              </a:r>
              <a:r>
                <a:rPr lang="en-US" sz="4000" dirty="0">
                  <a:ln>
                    <a:solidFill>
                      <a:schemeClr val="tx1"/>
                    </a:solidFill>
                  </a:ln>
                  <a:solidFill>
                    <a:schemeClr val="bg1"/>
                  </a:solidFill>
                  <a:latin typeface="#9Slide07 IcielKoni" pitchFamily="2" charset="0"/>
                </a:rPr>
                <a:t> </a:t>
              </a:r>
              <a:r>
                <a:rPr lang="en-US" sz="4000" dirty="0" err="1">
                  <a:ln>
                    <a:solidFill>
                      <a:schemeClr val="tx1"/>
                    </a:solidFill>
                  </a:ln>
                  <a:solidFill>
                    <a:schemeClr val="bg1"/>
                  </a:solidFill>
                  <a:latin typeface="#9Slide07 IcielKoni" pitchFamily="2" charset="0"/>
                </a:rPr>
                <a:t>nhóm</a:t>
              </a:r>
              <a:r>
                <a:rPr lang="en-US" sz="4000" dirty="0">
                  <a:ln>
                    <a:solidFill>
                      <a:schemeClr val="tx1"/>
                    </a:solidFill>
                  </a:ln>
                  <a:solidFill>
                    <a:schemeClr val="bg1"/>
                  </a:solidFill>
                  <a:latin typeface="#9Slide07 IcielKoni" pitchFamily="2" charset="0"/>
                </a:rPr>
                <a:t> 2</a:t>
              </a:r>
            </a:p>
          </p:txBody>
        </p:sp>
      </p:grpSp>
      <p:pic>
        <p:nvPicPr>
          <p:cNvPr id="7" name="Picture 6">
            <a:extLst>
              <a:ext uri="{FF2B5EF4-FFF2-40B4-BE49-F238E27FC236}">
                <a16:creationId xmlns:a16="http://schemas.microsoft.com/office/drawing/2014/main" id="{6F4EC4F4-21CC-BF4B-895E-3B6F6F62F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907" y="954984"/>
            <a:ext cx="4441082" cy="3058706"/>
          </a:xfrm>
          <a:prstGeom prst="rect">
            <a:avLst/>
          </a:prstGeom>
        </p:spPr>
      </p:pic>
    </p:spTree>
    <p:extLst>
      <p:ext uri="{BB962C8B-B14F-4D97-AF65-F5344CB8AC3E}">
        <p14:creationId xmlns:p14="http://schemas.microsoft.com/office/powerpoint/2010/main" val="2144531677"/>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5"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sp>
        <p:nvSpPr>
          <p:cNvPr id="10" name="矩形 9">
            <a:extLst>
              <a:ext uri="{FF2B5EF4-FFF2-40B4-BE49-F238E27FC236}">
                <a16:creationId xmlns:a16="http://schemas.microsoft.com/office/drawing/2014/main" id="{401EE95E-FA65-4CBE-995E-B7D5BD5CB109}"/>
              </a:ext>
            </a:extLst>
          </p:cNvPr>
          <p:cNvSpPr/>
          <p:nvPr/>
        </p:nvSpPr>
        <p:spPr>
          <a:xfrm>
            <a:off x="6294980" y="4285489"/>
            <a:ext cx="5745330" cy="1384995"/>
          </a:xfrm>
          <a:prstGeom prst="rect">
            <a:avLst/>
          </a:prstGeom>
        </p:spPr>
        <p:txBody>
          <a:bodyPr wrap="square">
            <a:spAutoFit/>
          </a:bodyPr>
          <a:lstStyle/>
          <a:p>
            <a:r>
              <a:rPr lang="vi-VN" sz="2800" dirty="0">
                <a:solidFill>
                  <a:srgbClr val="FF0000"/>
                </a:solidFill>
                <a:latin typeface="Cambria" panose="02040503050406030204" pitchFamily="18" charset="0"/>
              </a:rPr>
              <a:t>- Tại sao phải dọn cỏ và rác?</a:t>
            </a:r>
          </a:p>
          <a:p>
            <a:r>
              <a:rPr lang="vi-VN" sz="2800" dirty="0">
                <a:latin typeface="Cambria" panose="02040503050406030204" pitchFamily="18" charset="0"/>
                <a:sym typeface="Wingdings" pitchFamily="2" charset="2"/>
              </a:rPr>
              <a:t>- </a:t>
            </a:r>
            <a:r>
              <a:rPr lang="vi-VN" sz="2800" dirty="0">
                <a:latin typeface="Cambria" panose="02040503050406030204" pitchFamily="18" charset="0"/>
              </a:rPr>
              <a:t>Dọn cỏ và rác để giữ gìn vệ sinh nguồn nước, bảo vệ môi trường.</a:t>
            </a:r>
          </a:p>
        </p:txBody>
      </p:sp>
      <p:sp>
        <p:nvSpPr>
          <p:cNvPr id="15" name="文本框 19">
            <a:extLst>
              <a:ext uri="{FF2B5EF4-FFF2-40B4-BE49-F238E27FC236}">
                <a16:creationId xmlns:a16="http://schemas.microsoft.com/office/drawing/2014/main" id="{EE491700-D1A2-0A45-A851-66BCD759C2A3}"/>
              </a:ext>
            </a:extLst>
          </p:cNvPr>
          <p:cNvSpPr txBox="1"/>
          <p:nvPr/>
        </p:nvSpPr>
        <p:spPr>
          <a:xfrm>
            <a:off x="1170895" y="574620"/>
            <a:ext cx="1840568"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2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sp>
        <p:nvSpPr>
          <p:cNvPr id="19" name="文本框 19">
            <a:extLst>
              <a:ext uri="{FF2B5EF4-FFF2-40B4-BE49-F238E27FC236}">
                <a16:creationId xmlns:a16="http://schemas.microsoft.com/office/drawing/2014/main" id="{CFFFC1E5-D00A-3F4E-ACFF-41803A5790D7}"/>
              </a:ext>
            </a:extLst>
          </p:cNvPr>
          <p:cNvSpPr txBox="1"/>
          <p:nvPr/>
        </p:nvSpPr>
        <p:spPr>
          <a:xfrm>
            <a:off x="802611" y="1426824"/>
            <a:ext cx="4994264" cy="1569660"/>
          </a:xfrm>
          <a:prstGeom prst="rect">
            <a:avLst/>
          </a:prstGeom>
          <a:noFill/>
        </p:spPr>
        <p:txBody>
          <a:bodyPr wrap="square" rtlCol="0">
            <a:spAutoFit/>
          </a:bodyPr>
          <a:lstStyle/>
          <a:p>
            <a:pPr algn="just"/>
            <a:r>
              <a:rPr kumimoji="1" lang="en-US" altLang="zh-CN" sz="3200" b="1" dirty="0" err="1">
                <a:ln w="28575">
                  <a:noFill/>
                </a:ln>
                <a:solidFill>
                  <a:srgbClr val="002060"/>
                </a:solidFill>
                <a:latin typeface="Cambria" panose="02040503050406030204" pitchFamily="18" charset="0"/>
                <a:ea typeface="Cambria" panose="02040503050406030204" pitchFamily="18" charset="0"/>
              </a:rPr>
              <a:t>Cùng</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bạn</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hỏi-đáp</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về</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nội</a:t>
            </a:r>
            <a:r>
              <a:rPr kumimoji="1" lang="en-US" altLang="zh-CN" sz="3200" b="1" dirty="0">
                <a:ln w="28575">
                  <a:noFill/>
                </a:ln>
                <a:solidFill>
                  <a:srgbClr val="002060"/>
                </a:solidFill>
                <a:latin typeface="Cambria" panose="02040503050406030204" pitchFamily="18" charset="0"/>
                <a:ea typeface="Cambria" panose="02040503050406030204" pitchFamily="18" charset="0"/>
              </a:rPr>
              <a:t> dung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tranh</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Viết</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vào</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vở</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trả</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lời</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của</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em</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và</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bạn</a:t>
            </a:r>
            <a:endParaRPr kumimoji="1" lang="zh-CN" altLang="en-US" sz="3200" b="1" dirty="0">
              <a:ln w="28575">
                <a:noFill/>
              </a:ln>
              <a:solidFill>
                <a:srgbClr val="002060"/>
              </a:solidFill>
              <a:latin typeface="#9Slide07 IcielKoni" pitchFamily="2" charset="0"/>
              <a:ea typeface="zihun7hao-wennuantongzhiti" pitchFamily="2" charset="-122"/>
            </a:endParaRPr>
          </a:p>
        </p:txBody>
      </p:sp>
      <p:sp>
        <p:nvSpPr>
          <p:cNvPr id="2" name="TextBox 1">
            <a:extLst>
              <a:ext uri="{FF2B5EF4-FFF2-40B4-BE49-F238E27FC236}">
                <a16:creationId xmlns:a16="http://schemas.microsoft.com/office/drawing/2014/main" id="{398B3711-68B0-BF41-8BAE-DA353E769F5C}"/>
              </a:ext>
            </a:extLst>
          </p:cNvPr>
          <p:cNvSpPr txBox="1"/>
          <p:nvPr/>
        </p:nvSpPr>
        <p:spPr>
          <a:xfrm>
            <a:off x="6318121" y="1187516"/>
            <a:ext cx="5569079" cy="1384995"/>
          </a:xfrm>
          <a:prstGeom prst="rect">
            <a:avLst/>
          </a:prstGeom>
          <a:noFill/>
        </p:spPr>
        <p:txBody>
          <a:bodyPr wrap="square" rtlCol="0">
            <a:spAutoFit/>
          </a:bodyPr>
          <a:lstStyle/>
          <a:p>
            <a:r>
              <a:rPr lang="vi-VN" sz="2800" dirty="0">
                <a:solidFill>
                  <a:srgbClr val="FF0000"/>
                </a:solidFill>
                <a:latin typeface="Cambria" panose="02040503050406030204" pitchFamily="18" charset="0"/>
              </a:rPr>
              <a:t>- Chú ấy lôi xuống sông làm gì? </a:t>
            </a:r>
          </a:p>
          <a:p>
            <a:r>
              <a:rPr lang="vi-VN" sz="2800" dirty="0">
                <a:latin typeface="Cambria" panose="02040503050406030204" pitchFamily="18" charset="0"/>
              </a:rPr>
              <a:t>- Chú ấy đang vớt rác thải dưới sông lên</a:t>
            </a:r>
          </a:p>
        </p:txBody>
      </p:sp>
      <p:sp>
        <p:nvSpPr>
          <p:cNvPr id="3" name="TextBox 2">
            <a:extLst>
              <a:ext uri="{FF2B5EF4-FFF2-40B4-BE49-F238E27FC236}">
                <a16:creationId xmlns:a16="http://schemas.microsoft.com/office/drawing/2014/main" id="{9D183FAB-D076-F142-921E-417440F2BFAB}"/>
              </a:ext>
            </a:extLst>
          </p:cNvPr>
          <p:cNvSpPr txBox="1"/>
          <p:nvPr/>
        </p:nvSpPr>
        <p:spPr>
          <a:xfrm>
            <a:off x="6318121" y="2951946"/>
            <a:ext cx="5521859" cy="954107"/>
          </a:xfrm>
          <a:prstGeom prst="rect">
            <a:avLst/>
          </a:prstGeom>
          <a:noFill/>
        </p:spPr>
        <p:txBody>
          <a:bodyPr wrap="square" rtlCol="0">
            <a:spAutoFit/>
          </a:bodyPr>
          <a:lstStyle/>
          <a:p>
            <a:r>
              <a:rPr lang="vi-VN" sz="2800" dirty="0">
                <a:solidFill>
                  <a:srgbClr val="FF0000"/>
                </a:solidFill>
                <a:latin typeface="Cambria" panose="02040503050406030204" pitchFamily="18" charset="0"/>
              </a:rPr>
              <a:t>- Cô chú ấy đang làm gì?</a:t>
            </a:r>
          </a:p>
          <a:p>
            <a:r>
              <a:rPr lang="vi-VN" sz="2800" dirty="0">
                <a:latin typeface="Cambria" panose="02040503050406030204" pitchFamily="18" charset="0"/>
                <a:sym typeface="Wingdings" pitchFamily="2" charset="2"/>
              </a:rPr>
              <a:t>- </a:t>
            </a:r>
            <a:r>
              <a:rPr lang="vi-VN" sz="2800" dirty="0">
                <a:latin typeface="Cambria" panose="02040503050406030204" pitchFamily="18" charset="0"/>
              </a:rPr>
              <a:t>Cô chú ấy đang dọn cỏ cho cây</a:t>
            </a:r>
          </a:p>
        </p:txBody>
      </p:sp>
      <p:pic>
        <p:nvPicPr>
          <p:cNvPr id="22" name="Picture 21">
            <a:extLst>
              <a:ext uri="{FF2B5EF4-FFF2-40B4-BE49-F238E27FC236}">
                <a16:creationId xmlns:a16="http://schemas.microsoft.com/office/drawing/2014/main" id="{7DC61D3E-7713-0349-9061-45153CFF0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02" y="3134862"/>
            <a:ext cx="4441082" cy="3058706"/>
          </a:xfrm>
          <a:prstGeom prst="rect">
            <a:avLst/>
          </a:prstGeom>
        </p:spPr>
      </p:pic>
    </p:spTree>
    <p:extLst>
      <p:ext uri="{BB962C8B-B14F-4D97-AF65-F5344CB8AC3E}">
        <p14:creationId xmlns:p14="http://schemas.microsoft.com/office/powerpoint/2010/main" val="3207268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cxnSp>
        <p:nvCxnSpPr>
          <p:cNvPr id="9" name="直接连接符 8">
            <a:extLst>
              <a:ext uri="{FF2B5EF4-FFF2-40B4-BE49-F238E27FC236}">
                <a16:creationId xmlns:a16="http://schemas.microsoft.com/office/drawing/2014/main" id="{485AB20A-EC4C-4905-8850-5C78AA8C1BAE}"/>
              </a:ext>
            </a:extLst>
          </p:cNvPr>
          <p:cNvCxnSpPr/>
          <p:nvPr/>
        </p:nvCxnSpPr>
        <p:spPr>
          <a:xfrm>
            <a:off x="6108700" y="43476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2BEF5C1-334E-4DC6-8CA2-F3460C4F9BB2}"/>
              </a:ext>
            </a:extLst>
          </p:cNvPr>
          <p:cNvSpPr/>
          <p:nvPr/>
        </p:nvSpPr>
        <p:spPr>
          <a:xfrm>
            <a:off x="427264" y="2951617"/>
            <a:ext cx="5861072" cy="2239780"/>
          </a:xfrm>
          <a:prstGeom prst="rect">
            <a:avLst/>
          </a:prstGeom>
        </p:spPr>
        <p:txBody>
          <a:bodyPr wrap="square">
            <a:spAutoFit/>
          </a:bodyPr>
          <a:lstStyle/>
          <a:p>
            <a:pPr>
              <a:lnSpc>
                <a:spcPct val="150000"/>
              </a:lnSpc>
            </a:pPr>
            <a:r>
              <a:rPr lang="vi-VN" sz="2400" dirty="0">
                <a:latin typeface="Cambria" panose="02040503050406030204" pitchFamily="18" charset="0"/>
              </a:rPr>
              <a:t>a. Nước hồ trong xanh.</a:t>
            </a:r>
          </a:p>
          <a:p>
            <a:pPr>
              <a:lnSpc>
                <a:spcPct val="150000"/>
              </a:lnSpc>
            </a:pPr>
            <a:r>
              <a:rPr lang="vi-VN" sz="2400" dirty="0">
                <a:latin typeface="Cambria" panose="02040503050406030204" pitchFamily="18" charset="0"/>
              </a:rPr>
              <a:t>b. Ánh nắng rực rỡ. </a:t>
            </a:r>
          </a:p>
          <a:p>
            <a:pPr>
              <a:lnSpc>
                <a:spcPct val="150000"/>
              </a:lnSpc>
            </a:pPr>
            <a:r>
              <a:rPr lang="vi-VN" sz="2400" dirty="0">
                <a:latin typeface="Cambria" panose="02040503050406030204" pitchFamily="18" charset="0"/>
              </a:rPr>
              <a:t>c. Chúng ta cùng bỏ rác đúng nơi quy định.</a:t>
            </a:r>
          </a:p>
          <a:p>
            <a:pPr>
              <a:lnSpc>
                <a:spcPct val="150000"/>
              </a:lnSpc>
            </a:pPr>
            <a:r>
              <a:rPr lang="vi-VN" sz="2400" dirty="0">
                <a:latin typeface="Cambria" panose="02040503050406030204" pitchFamily="18" charset="0"/>
              </a:rPr>
              <a:t>d. Cả lớp có ý thức tiết kiệm giấy viết.</a:t>
            </a:r>
          </a:p>
        </p:txBody>
      </p:sp>
      <p:pic>
        <p:nvPicPr>
          <p:cNvPr id="13" name="图片 12">
            <a:extLst>
              <a:ext uri="{FF2B5EF4-FFF2-40B4-BE49-F238E27FC236}">
                <a16:creationId xmlns:a16="http://schemas.microsoft.com/office/drawing/2014/main" id="{3439C649-2F23-4250-A98B-C84C0A50340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61078" y="1847420"/>
            <a:ext cx="4448175" cy="4448175"/>
          </a:xfrm>
          <a:prstGeom prst="rect">
            <a:avLst/>
          </a:prstGeom>
        </p:spPr>
      </p:pic>
      <p:pic>
        <p:nvPicPr>
          <p:cNvPr id="16" name="图片 15">
            <a:extLst>
              <a:ext uri="{FF2B5EF4-FFF2-40B4-BE49-F238E27FC236}">
                <a16:creationId xmlns:a16="http://schemas.microsoft.com/office/drawing/2014/main" id="{0F63FA89-2D07-4027-819B-8F41876E8E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813065" y="670473"/>
            <a:ext cx="1176947" cy="1176947"/>
          </a:xfrm>
          <a:prstGeom prst="rect">
            <a:avLst/>
          </a:prstGeom>
        </p:spPr>
      </p:pic>
      <p:sp>
        <p:nvSpPr>
          <p:cNvPr id="17" name="文本框 19">
            <a:extLst>
              <a:ext uri="{FF2B5EF4-FFF2-40B4-BE49-F238E27FC236}">
                <a16:creationId xmlns:a16="http://schemas.microsoft.com/office/drawing/2014/main" id="{0D5CFA60-4D25-4B4D-B2C1-A0FC6BD471D5}"/>
              </a:ext>
            </a:extLst>
          </p:cNvPr>
          <p:cNvSpPr txBox="1"/>
          <p:nvPr/>
        </p:nvSpPr>
        <p:spPr>
          <a:xfrm>
            <a:off x="1170895" y="574620"/>
            <a:ext cx="1853392"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3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sp>
        <p:nvSpPr>
          <p:cNvPr id="18" name="文本框 19">
            <a:extLst>
              <a:ext uri="{FF2B5EF4-FFF2-40B4-BE49-F238E27FC236}">
                <a16:creationId xmlns:a16="http://schemas.microsoft.com/office/drawing/2014/main" id="{B8BB2429-1707-9749-9382-E355118F94A7}"/>
              </a:ext>
            </a:extLst>
          </p:cNvPr>
          <p:cNvSpPr txBox="1"/>
          <p:nvPr/>
        </p:nvSpPr>
        <p:spPr>
          <a:xfrm>
            <a:off x="527155" y="1467774"/>
            <a:ext cx="4994264" cy="1077218"/>
          </a:xfrm>
          <a:prstGeom prst="rect">
            <a:avLst/>
          </a:prstGeom>
          <a:noFill/>
        </p:spPr>
        <p:txBody>
          <a:bodyPr wrap="square" rtlCol="0">
            <a:spAutoFit/>
          </a:bodyPr>
          <a:lstStyle/>
          <a:p>
            <a:pPr algn="just"/>
            <a:r>
              <a:rPr kumimoji="1" lang="en-US" altLang="zh-CN" sz="3200" b="1" dirty="0" err="1">
                <a:ln w="28575">
                  <a:noFill/>
                </a:ln>
                <a:solidFill>
                  <a:srgbClr val="002060"/>
                </a:solidFill>
                <a:latin typeface="Cambria" panose="02040503050406030204" pitchFamily="18" charset="0"/>
                <a:ea typeface="Cambria" panose="02040503050406030204" pitchFamily="18" charset="0"/>
              </a:rPr>
              <a:t>Chuyển</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các</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sau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thành</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cảm</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hoặc</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khiến</a:t>
            </a:r>
            <a:endParaRPr kumimoji="1" lang="zh-CN" altLang="en-US" sz="3200" b="1" dirty="0">
              <a:ln w="28575">
                <a:noFill/>
              </a:ln>
              <a:solidFill>
                <a:srgbClr val="002060"/>
              </a:solidFill>
              <a:latin typeface="#9Slide07 IcielKoni" pitchFamily="2" charset="0"/>
              <a:ea typeface="zihun7hao-wennuantongzhiti" pitchFamily="2" charset="-122"/>
            </a:endParaRPr>
          </a:p>
        </p:txBody>
      </p:sp>
    </p:spTree>
    <p:extLst>
      <p:ext uri="{BB962C8B-B14F-4D97-AF65-F5344CB8AC3E}">
        <p14:creationId xmlns:p14="http://schemas.microsoft.com/office/powerpoint/2010/main" val="3590087351"/>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p:bldP spid="17" grpId="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B5943327-297D-4291-9BDB-1459BB25BE57}"/>
              </a:ext>
            </a:extLst>
          </p:cNvPr>
          <p:cNvGrpSpPr/>
          <p:nvPr/>
        </p:nvGrpSpPr>
        <p:grpSpPr>
          <a:xfrm>
            <a:off x="215900" y="158963"/>
            <a:ext cx="11760200" cy="6540074"/>
            <a:chOff x="215900" y="158963"/>
            <a:chExt cx="11760200" cy="6540074"/>
          </a:xfrm>
        </p:grpSpPr>
        <p:sp>
          <p:nvSpPr>
            <p:cNvPr id="33" name="矩形 9">
              <a:extLst>
                <a:ext uri="{FF2B5EF4-FFF2-40B4-BE49-F238E27FC236}">
                  <a16:creationId xmlns:a16="http://schemas.microsoft.com/office/drawing/2014/main" id="{F5E9DB15-F5FD-4DCD-8D8E-4092A1C1AB72}"/>
                </a:ext>
              </a:extLst>
            </p:cNvPr>
            <p:cNvSpPr/>
            <p:nvPr/>
          </p:nvSpPr>
          <p:spPr>
            <a:xfrm>
              <a:off x="215900" y="158963"/>
              <a:ext cx="11760200" cy="6540074"/>
            </a:xfrm>
            <a:custGeom>
              <a:avLst/>
              <a:gdLst>
                <a:gd name="connsiteX0" fmla="*/ 0 w 11760200"/>
                <a:gd name="connsiteY0" fmla="*/ 0 h 6432550"/>
                <a:gd name="connsiteX1" fmla="*/ 11760200 w 11760200"/>
                <a:gd name="connsiteY1" fmla="*/ 0 h 6432550"/>
                <a:gd name="connsiteX2" fmla="*/ 11760200 w 11760200"/>
                <a:gd name="connsiteY2" fmla="*/ 6432550 h 6432550"/>
                <a:gd name="connsiteX3" fmla="*/ 0 w 11760200"/>
                <a:gd name="connsiteY3" fmla="*/ 6432550 h 6432550"/>
                <a:gd name="connsiteX4" fmla="*/ 0 w 11760200"/>
                <a:gd name="connsiteY4" fmla="*/ 0 h 6432550"/>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9525 h 6442075"/>
                <a:gd name="connsiteX1" fmla="*/ 5892800 w 11760200"/>
                <a:gd name="connsiteY1" fmla="*/ 0 h 6442075"/>
                <a:gd name="connsiteX2" fmla="*/ 11760200 w 11760200"/>
                <a:gd name="connsiteY2" fmla="*/ 9525 h 6442075"/>
                <a:gd name="connsiteX3" fmla="*/ 11760200 w 11760200"/>
                <a:gd name="connsiteY3" fmla="*/ 6442075 h 6442075"/>
                <a:gd name="connsiteX4" fmla="*/ 0 w 11760200"/>
                <a:gd name="connsiteY4" fmla="*/ 6442075 h 6442075"/>
                <a:gd name="connsiteX5" fmla="*/ 0 w 11760200"/>
                <a:gd name="connsiteY5" fmla="*/ 9525 h 6442075"/>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0 w 11760200"/>
                <a:gd name="connsiteY4" fmla="*/ 6432550 h 6432550"/>
                <a:gd name="connsiteX5" fmla="*/ 0 w 11760200"/>
                <a:gd name="connsiteY5"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80100 w 11760200"/>
                <a:gd name="connsiteY4" fmla="*/ 64293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0 h 6432550"/>
                <a:gd name="connsiteX1" fmla="*/ 5892800 w 11760200"/>
                <a:gd name="connsiteY1" fmla="*/ 168275 h 6432550"/>
                <a:gd name="connsiteX2" fmla="*/ 11760200 w 11760200"/>
                <a:gd name="connsiteY2" fmla="*/ 0 h 6432550"/>
                <a:gd name="connsiteX3" fmla="*/ 11760200 w 11760200"/>
                <a:gd name="connsiteY3" fmla="*/ 6432550 h 6432550"/>
                <a:gd name="connsiteX4" fmla="*/ 5892800 w 11760200"/>
                <a:gd name="connsiteY4" fmla="*/ 6353175 h 6432550"/>
                <a:gd name="connsiteX5" fmla="*/ 0 w 11760200"/>
                <a:gd name="connsiteY5" fmla="*/ 6432550 h 6432550"/>
                <a:gd name="connsiteX6" fmla="*/ 0 w 11760200"/>
                <a:gd name="connsiteY6" fmla="*/ 0 h 64325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47800 h 6480350"/>
                <a:gd name="connsiteX1" fmla="*/ 5892800 w 11760200"/>
                <a:gd name="connsiteY1" fmla="*/ 216075 h 6480350"/>
                <a:gd name="connsiteX2" fmla="*/ 11760200 w 11760200"/>
                <a:gd name="connsiteY2" fmla="*/ 47800 h 6480350"/>
                <a:gd name="connsiteX3" fmla="*/ 11760200 w 11760200"/>
                <a:gd name="connsiteY3" fmla="*/ 6480350 h 6480350"/>
                <a:gd name="connsiteX4" fmla="*/ 5892800 w 11760200"/>
                <a:gd name="connsiteY4" fmla="*/ 6400975 h 6480350"/>
                <a:gd name="connsiteX5" fmla="*/ 0 w 11760200"/>
                <a:gd name="connsiteY5" fmla="*/ 6480350 h 6480350"/>
                <a:gd name="connsiteX6" fmla="*/ 0 w 11760200"/>
                <a:gd name="connsiteY6" fmla="*/ 47800 h 6480350"/>
                <a:gd name="connsiteX0" fmla="*/ 0 w 11760200"/>
                <a:gd name="connsiteY0" fmla="*/ 91075 h 6523625"/>
                <a:gd name="connsiteX1" fmla="*/ 5892800 w 11760200"/>
                <a:gd name="connsiteY1" fmla="*/ 259350 h 6523625"/>
                <a:gd name="connsiteX2" fmla="*/ 11760200 w 11760200"/>
                <a:gd name="connsiteY2" fmla="*/ 91075 h 6523625"/>
                <a:gd name="connsiteX3" fmla="*/ 11760200 w 11760200"/>
                <a:gd name="connsiteY3" fmla="*/ 6523625 h 6523625"/>
                <a:gd name="connsiteX4" fmla="*/ 5892800 w 11760200"/>
                <a:gd name="connsiteY4" fmla="*/ 6444250 h 6523625"/>
                <a:gd name="connsiteX5" fmla="*/ 0 w 11760200"/>
                <a:gd name="connsiteY5" fmla="*/ 6523625 h 6523625"/>
                <a:gd name="connsiteX6" fmla="*/ 0 w 11760200"/>
                <a:gd name="connsiteY6" fmla="*/ 91075 h 6523625"/>
                <a:gd name="connsiteX0" fmla="*/ 0 w 11760200"/>
                <a:gd name="connsiteY0" fmla="*/ 107524 h 6540074"/>
                <a:gd name="connsiteX1" fmla="*/ 5892800 w 11760200"/>
                <a:gd name="connsiteY1" fmla="*/ 275799 h 6540074"/>
                <a:gd name="connsiteX2" fmla="*/ 11760200 w 11760200"/>
                <a:gd name="connsiteY2" fmla="*/ 107524 h 6540074"/>
                <a:gd name="connsiteX3" fmla="*/ 11760200 w 11760200"/>
                <a:gd name="connsiteY3" fmla="*/ 6540074 h 6540074"/>
                <a:gd name="connsiteX4" fmla="*/ 5892800 w 11760200"/>
                <a:gd name="connsiteY4" fmla="*/ 6460699 h 6540074"/>
                <a:gd name="connsiteX5" fmla="*/ 0 w 11760200"/>
                <a:gd name="connsiteY5" fmla="*/ 6540074 h 6540074"/>
                <a:gd name="connsiteX6" fmla="*/ 0 w 11760200"/>
                <a:gd name="connsiteY6" fmla="*/ 107524 h 654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0200" h="6540074">
                  <a:moveTo>
                    <a:pt x="0" y="107524"/>
                  </a:moveTo>
                  <a:cubicBezTo>
                    <a:pt x="1964267" y="163616"/>
                    <a:pt x="2937933" y="-262893"/>
                    <a:pt x="5892800" y="275799"/>
                  </a:cubicBezTo>
                  <a:cubicBezTo>
                    <a:pt x="8699500" y="-224793"/>
                    <a:pt x="9804400" y="163616"/>
                    <a:pt x="11760200" y="107524"/>
                  </a:cubicBezTo>
                  <a:lnTo>
                    <a:pt x="11760200" y="6540074"/>
                  </a:lnTo>
                  <a:cubicBezTo>
                    <a:pt x="9804400" y="6513616"/>
                    <a:pt x="8064500" y="5890257"/>
                    <a:pt x="5892800" y="6460699"/>
                  </a:cubicBezTo>
                  <a:cubicBezTo>
                    <a:pt x="3712633" y="5953757"/>
                    <a:pt x="1964267" y="6513616"/>
                    <a:pt x="0" y="6540074"/>
                  </a:cubicBezTo>
                  <a:lnTo>
                    <a:pt x="0" y="10752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a:extLst>
                <a:ext uri="{FF2B5EF4-FFF2-40B4-BE49-F238E27FC236}">
                  <a16:creationId xmlns:a16="http://schemas.microsoft.com/office/drawing/2014/main" id="{E7BD59E9-207E-4DC5-930F-F4DD54E0FC12}"/>
                </a:ext>
              </a:extLst>
            </p:cNvPr>
            <p:cNvCxnSpPr/>
            <p:nvPr/>
          </p:nvCxnSpPr>
          <p:spPr>
            <a:xfrm flipH="1">
              <a:off x="6089650" y="423756"/>
              <a:ext cx="12700" cy="6162888"/>
            </a:xfrm>
            <a:prstGeom prst="line">
              <a:avLst/>
            </a:prstGeom>
            <a:ln w="38100">
              <a:solidFill>
                <a:srgbClr val="73C8DC"/>
              </a:solidFill>
            </a:ln>
          </p:spPr>
          <p:style>
            <a:lnRef idx="1">
              <a:schemeClr val="accent1"/>
            </a:lnRef>
            <a:fillRef idx="0">
              <a:schemeClr val="accent1"/>
            </a:fillRef>
            <a:effectRef idx="0">
              <a:schemeClr val="accent1"/>
            </a:effectRef>
            <a:fontRef idx="minor">
              <a:schemeClr val="tx1"/>
            </a:fontRef>
          </p:style>
        </p:cxnSp>
      </p:grpSp>
      <p:sp>
        <p:nvSpPr>
          <p:cNvPr id="37" name="矩形 36">
            <a:extLst>
              <a:ext uri="{FF2B5EF4-FFF2-40B4-BE49-F238E27FC236}">
                <a16:creationId xmlns:a16="http://schemas.microsoft.com/office/drawing/2014/main" id="{D4EA9F0A-BFF8-4CB5-9EAA-8F0619C77FDE}"/>
              </a:ext>
            </a:extLst>
          </p:cNvPr>
          <p:cNvSpPr/>
          <p:nvPr/>
        </p:nvSpPr>
        <p:spPr>
          <a:xfrm>
            <a:off x="695325" y="561975"/>
            <a:ext cx="271663" cy="726471"/>
          </a:xfrm>
          <a:prstGeom prst="rect">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3号-英雄黑体" panose="00000500000000000000" pitchFamily="2" charset="-122"/>
              <a:ea typeface="字魂3号-英雄黑体" panose="00000500000000000000" pitchFamily="2" charset="-122"/>
            </a:endParaRPr>
          </a:p>
        </p:txBody>
      </p:sp>
      <p:cxnSp>
        <p:nvCxnSpPr>
          <p:cNvPr id="9" name="直接连接符 8">
            <a:extLst>
              <a:ext uri="{FF2B5EF4-FFF2-40B4-BE49-F238E27FC236}">
                <a16:creationId xmlns:a16="http://schemas.microsoft.com/office/drawing/2014/main" id="{485AB20A-EC4C-4905-8850-5C78AA8C1BAE}"/>
              </a:ext>
            </a:extLst>
          </p:cNvPr>
          <p:cNvCxnSpPr/>
          <p:nvPr/>
        </p:nvCxnSpPr>
        <p:spPr>
          <a:xfrm>
            <a:off x="6108700" y="43476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22BEF5C1-334E-4DC6-8CA2-F3460C4F9BB2}"/>
              </a:ext>
            </a:extLst>
          </p:cNvPr>
          <p:cNvSpPr/>
          <p:nvPr/>
        </p:nvSpPr>
        <p:spPr>
          <a:xfrm>
            <a:off x="427264" y="2951617"/>
            <a:ext cx="5861072" cy="2239780"/>
          </a:xfrm>
          <a:prstGeom prst="rect">
            <a:avLst/>
          </a:prstGeom>
        </p:spPr>
        <p:txBody>
          <a:bodyPr wrap="square">
            <a:spAutoFit/>
          </a:bodyPr>
          <a:lstStyle/>
          <a:p>
            <a:pPr>
              <a:lnSpc>
                <a:spcPct val="150000"/>
              </a:lnSpc>
            </a:pPr>
            <a:r>
              <a:rPr lang="vi-VN" sz="2400" dirty="0">
                <a:latin typeface="Cambria" panose="02040503050406030204" pitchFamily="18" charset="0"/>
              </a:rPr>
              <a:t>a. Nước hồ trong xanh.</a:t>
            </a:r>
          </a:p>
          <a:p>
            <a:pPr>
              <a:lnSpc>
                <a:spcPct val="150000"/>
              </a:lnSpc>
            </a:pPr>
            <a:r>
              <a:rPr lang="vi-VN" sz="2400" dirty="0">
                <a:latin typeface="Cambria" panose="02040503050406030204" pitchFamily="18" charset="0"/>
              </a:rPr>
              <a:t>b. Ánh nắng rực rỡ. </a:t>
            </a:r>
          </a:p>
          <a:p>
            <a:pPr>
              <a:lnSpc>
                <a:spcPct val="150000"/>
              </a:lnSpc>
            </a:pPr>
            <a:r>
              <a:rPr lang="vi-VN" sz="2400" dirty="0">
                <a:latin typeface="Cambria" panose="02040503050406030204" pitchFamily="18" charset="0"/>
              </a:rPr>
              <a:t>c. Chúng ta cùng bỏ rác đúng nơi quy định.</a:t>
            </a:r>
          </a:p>
          <a:p>
            <a:pPr>
              <a:lnSpc>
                <a:spcPct val="150000"/>
              </a:lnSpc>
            </a:pPr>
            <a:r>
              <a:rPr lang="vi-VN" sz="2400" dirty="0">
                <a:latin typeface="Cambria" panose="02040503050406030204" pitchFamily="18" charset="0"/>
              </a:rPr>
              <a:t>d. Cả lớp có ý thức tiết kiệm giấy viết.</a:t>
            </a:r>
          </a:p>
        </p:txBody>
      </p:sp>
      <p:sp>
        <p:nvSpPr>
          <p:cNvPr id="17" name="文本框 19">
            <a:extLst>
              <a:ext uri="{FF2B5EF4-FFF2-40B4-BE49-F238E27FC236}">
                <a16:creationId xmlns:a16="http://schemas.microsoft.com/office/drawing/2014/main" id="{0D5CFA60-4D25-4B4D-B2C1-A0FC6BD471D5}"/>
              </a:ext>
            </a:extLst>
          </p:cNvPr>
          <p:cNvSpPr txBox="1"/>
          <p:nvPr/>
        </p:nvSpPr>
        <p:spPr>
          <a:xfrm>
            <a:off x="1170895" y="574620"/>
            <a:ext cx="1853392" cy="769441"/>
          </a:xfrm>
          <a:prstGeom prst="rect">
            <a:avLst/>
          </a:prstGeom>
          <a:noFill/>
        </p:spPr>
        <p:txBody>
          <a:bodyPr wrap="none" rtlCol="0">
            <a:spAutoFit/>
          </a:bodyPr>
          <a:lstStyle/>
          <a:p>
            <a:r>
              <a:rPr kumimoji="1" lang="en-US" altLang="zh-CN" sz="4400" dirty="0">
                <a:ln w="28575">
                  <a:solidFill>
                    <a:sysClr val="windowText" lastClr="000000"/>
                  </a:solidFill>
                </a:ln>
                <a:solidFill>
                  <a:srgbClr val="FCA1B7"/>
                </a:solidFill>
                <a:latin typeface="#9Slide07 IcielKoni" pitchFamily="2" charset="0"/>
                <a:ea typeface="zihun7hao-wennuantongzhiti" pitchFamily="2" charset="-122"/>
              </a:rPr>
              <a:t>BÀI 3 :</a:t>
            </a:r>
            <a:endParaRPr kumimoji="1" lang="zh-CN" altLang="en-US" sz="4400" dirty="0">
              <a:ln w="28575">
                <a:solidFill>
                  <a:sysClr val="windowText" lastClr="000000"/>
                </a:solidFill>
              </a:ln>
              <a:solidFill>
                <a:srgbClr val="FCA1B7"/>
              </a:solidFill>
              <a:latin typeface="#9Slide07 IcielKoni" pitchFamily="2" charset="0"/>
              <a:ea typeface="zihun7hao-wennuantongzhiti" pitchFamily="2" charset="-122"/>
            </a:endParaRPr>
          </a:p>
        </p:txBody>
      </p:sp>
      <p:sp>
        <p:nvSpPr>
          <p:cNvPr id="18" name="文本框 19">
            <a:extLst>
              <a:ext uri="{FF2B5EF4-FFF2-40B4-BE49-F238E27FC236}">
                <a16:creationId xmlns:a16="http://schemas.microsoft.com/office/drawing/2014/main" id="{B8BB2429-1707-9749-9382-E355118F94A7}"/>
              </a:ext>
            </a:extLst>
          </p:cNvPr>
          <p:cNvSpPr txBox="1"/>
          <p:nvPr/>
        </p:nvSpPr>
        <p:spPr>
          <a:xfrm>
            <a:off x="527155" y="1467774"/>
            <a:ext cx="4994264" cy="1077218"/>
          </a:xfrm>
          <a:prstGeom prst="rect">
            <a:avLst/>
          </a:prstGeom>
          <a:noFill/>
        </p:spPr>
        <p:txBody>
          <a:bodyPr wrap="square" rtlCol="0">
            <a:spAutoFit/>
          </a:bodyPr>
          <a:lstStyle/>
          <a:p>
            <a:pPr algn="just"/>
            <a:r>
              <a:rPr kumimoji="1" lang="en-US" altLang="zh-CN" sz="3200" b="1" dirty="0" err="1">
                <a:ln w="28575">
                  <a:noFill/>
                </a:ln>
                <a:solidFill>
                  <a:srgbClr val="002060"/>
                </a:solidFill>
                <a:latin typeface="Cambria" panose="02040503050406030204" pitchFamily="18" charset="0"/>
                <a:ea typeface="Cambria" panose="02040503050406030204" pitchFamily="18" charset="0"/>
              </a:rPr>
              <a:t>Chuyển</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các</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sau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thành</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cảm</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hoặc</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câu</a:t>
            </a:r>
            <a:r>
              <a:rPr kumimoji="1" lang="en-US" altLang="zh-CN" sz="3200" b="1" dirty="0">
                <a:ln w="28575">
                  <a:noFill/>
                </a:ln>
                <a:solidFill>
                  <a:srgbClr val="002060"/>
                </a:solidFill>
                <a:latin typeface="Cambria" panose="02040503050406030204" pitchFamily="18" charset="0"/>
                <a:ea typeface="Cambria" panose="02040503050406030204" pitchFamily="18" charset="0"/>
              </a:rPr>
              <a:t> </a:t>
            </a:r>
            <a:r>
              <a:rPr kumimoji="1" lang="en-US" altLang="zh-CN" sz="3200" b="1" dirty="0" err="1">
                <a:ln w="28575">
                  <a:noFill/>
                </a:ln>
                <a:solidFill>
                  <a:srgbClr val="002060"/>
                </a:solidFill>
                <a:latin typeface="Cambria" panose="02040503050406030204" pitchFamily="18" charset="0"/>
                <a:ea typeface="Cambria" panose="02040503050406030204" pitchFamily="18" charset="0"/>
              </a:rPr>
              <a:t>khiến</a:t>
            </a:r>
            <a:endParaRPr kumimoji="1" lang="zh-CN" altLang="en-US" sz="3200" b="1" dirty="0">
              <a:ln w="28575">
                <a:noFill/>
              </a:ln>
              <a:solidFill>
                <a:srgbClr val="002060"/>
              </a:solidFill>
              <a:latin typeface="#9Slide07 IcielKoni" pitchFamily="2" charset="0"/>
              <a:ea typeface="zihun7hao-wennuantongzhiti" pitchFamily="2" charset="-122"/>
            </a:endParaRPr>
          </a:p>
        </p:txBody>
      </p:sp>
      <p:sp>
        <p:nvSpPr>
          <p:cNvPr id="2" name="TextBox 1">
            <a:extLst>
              <a:ext uri="{FF2B5EF4-FFF2-40B4-BE49-F238E27FC236}">
                <a16:creationId xmlns:a16="http://schemas.microsoft.com/office/drawing/2014/main" id="{069D7C10-3F5E-094F-933A-5E06363A238A}"/>
              </a:ext>
            </a:extLst>
          </p:cNvPr>
          <p:cNvSpPr txBox="1"/>
          <p:nvPr/>
        </p:nvSpPr>
        <p:spPr>
          <a:xfrm>
            <a:off x="6470196" y="2779730"/>
            <a:ext cx="5138057" cy="3347776"/>
          </a:xfrm>
          <a:prstGeom prst="rect">
            <a:avLst/>
          </a:prstGeom>
          <a:noFill/>
        </p:spPr>
        <p:txBody>
          <a:bodyPr wrap="square" rtlCol="0">
            <a:spAutoFit/>
          </a:bodyPr>
          <a:lstStyle/>
          <a:p>
            <a:pPr algn="just">
              <a:lnSpc>
                <a:spcPct val="150000"/>
              </a:lnSpc>
            </a:pPr>
            <a:r>
              <a:rPr lang="vi-VN" sz="2400" b="0" i="0" dirty="0">
                <a:solidFill>
                  <a:srgbClr val="000000"/>
                </a:solidFill>
                <a:effectLst/>
                <a:latin typeface="Cambria" panose="02040503050406030204" pitchFamily="18" charset="0"/>
              </a:rPr>
              <a:t>a. Nước hồ trong xanh quá! </a:t>
            </a:r>
          </a:p>
          <a:p>
            <a:pPr algn="just">
              <a:lnSpc>
                <a:spcPct val="150000"/>
              </a:lnSpc>
            </a:pPr>
            <a:r>
              <a:rPr lang="vi-VN" sz="2400" b="0" i="0" dirty="0">
                <a:solidFill>
                  <a:srgbClr val="000000"/>
                </a:solidFill>
                <a:effectLst/>
                <a:latin typeface="Cambria" panose="02040503050406030204" pitchFamily="18" charset="0"/>
              </a:rPr>
              <a:t>b. Ánh nắng thật rực rỡ làm sao!</a:t>
            </a:r>
          </a:p>
          <a:p>
            <a:pPr algn="just">
              <a:lnSpc>
                <a:spcPct val="150000"/>
              </a:lnSpc>
            </a:pPr>
            <a:r>
              <a:rPr lang="vi-VN" sz="2400" b="0" i="0" dirty="0">
                <a:solidFill>
                  <a:srgbClr val="000000"/>
                </a:solidFill>
                <a:effectLst/>
                <a:latin typeface="Cambria" panose="02040503050406030204" pitchFamily="18" charset="0"/>
              </a:rPr>
              <a:t>c. Chúng ta hãy nhớ bỏ rác đúng nơi quy định!</a:t>
            </a:r>
          </a:p>
          <a:p>
            <a:pPr algn="just">
              <a:lnSpc>
                <a:spcPct val="150000"/>
              </a:lnSpc>
            </a:pPr>
            <a:r>
              <a:rPr lang="vi-VN" sz="2400" b="0" i="0" dirty="0">
                <a:solidFill>
                  <a:srgbClr val="000000"/>
                </a:solidFill>
                <a:effectLst/>
                <a:latin typeface="Cambria" panose="02040503050406030204" pitchFamily="18" charset="0"/>
              </a:rPr>
              <a:t>d. Cả lớp hãy có ý thức tiết kiệm giấy viết!</a:t>
            </a:r>
          </a:p>
        </p:txBody>
      </p:sp>
      <p:pic>
        <p:nvPicPr>
          <p:cNvPr id="14" name="图片 2">
            <a:extLst>
              <a:ext uri="{FF2B5EF4-FFF2-40B4-BE49-F238E27FC236}">
                <a16:creationId xmlns:a16="http://schemas.microsoft.com/office/drawing/2014/main" id="{390BE749-BBDF-F846-BD89-90A04B1E10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791255" y="730494"/>
            <a:ext cx="4088930" cy="1814498"/>
          </a:xfrm>
          <a:prstGeom prst="rect">
            <a:avLst/>
          </a:prstGeom>
        </p:spPr>
      </p:pic>
    </p:spTree>
    <p:extLst>
      <p:ext uri="{BB962C8B-B14F-4D97-AF65-F5344CB8AC3E}">
        <p14:creationId xmlns:p14="http://schemas.microsoft.com/office/powerpoint/2010/main" val="1336526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251"/>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20990"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23021" y="-14721"/>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3" name="图片 12">
            <a:extLst>
              <a:ext uri="{FF2B5EF4-FFF2-40B4-BE49-F238E27FC236}">
                <a16:creationId xmlns:a16="http://schemas.microsoft.com/office/drawing/2014/main" id="{FEFCF515-57F9-42DD-A15E-D20D7C6E087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7995696" y="4233693"/>
            <a:ext cx="4182514" cy="2617524"/>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34482" y="5584050"/>
            <a:ext cx="1095770" cy="1288201"/>
          </a:xfrm>
          <a:prstGeom prst="rect">
            <a:avLst/>
          </a:prstGeom>
        </p:spPr>
      </p:pic>
      <p:pic>
        <p:nvPicPr>
          <p:cNvPr id="15" name="图片 14">
            <a:extLst>
              <a:ext uri="{FF2B5EF4-FFF2-40B4-BE49-F238E27FC236}">
                <a16:creationId xmlns:a16="http://schemas.microsoft.com/office/drawing/2014/main" id="{F08BE3D6-08B4-41A3-B4B0-8C252B4E19A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105250" y="614328"/>
            <a:ext cx="950744" cy="1001486"/>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20" name="图片 19">
            <a:extLst>
              <a:ext uri="{FF2B5EF4-FFF2-40B4-BE49-F238E27FC236}">
                <a16:creationId xmlns:a16="http://schemas.microsoft.com/office/drawing/2014/main" id="{DF76EEB3-FA04-4E96-8D0C-30DE0B28E6B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374086" y="3028797"/>
            <a:ext cx="1114029" cy="1099459"/>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flipH="1">
            <a:off x="10169918" y="3204558"/>
            <a:ext cx="1741714" cy="1926772"/>
          </a:xfrm>
          <a:prstGeom prst="rect">
            <a:avLst/>
          </a:prstGeom>
        </p:spPr>
      </p:pic>
      <p:sp>
        <p:nvSpPr>
          <p:cNvPr id="22" name="文本框 21">
            <a:extLst>
              <a:ext uri="{FF2B5EF4-FFF2-40B4-BE49-F238E27FC236}">
                <a16:creationId xmlns:a16="http://schemas.microsoft.com/office/drawing/2014/main" id="{96894539-F38C-4549-BE5A-A34CEDECDC99}"/>
              </a:ext>
            </a:extLst>
          </p:cNvPr>
          <p:cNvSpPr txBox="1"/>
          <p:nvPr/>
        </p:nvSpPr>
        <p:spPr>
          <a:xfrm>
            <a:off x="5832967" y="1627006"/>
            <a:ext cx="3105979" cy="1035711"/>
          </a:xfrm>
          <a:prstGeom prst="rect">
            <a:avLst/>
          </a:prstGeom>
          <a:noFill/>
        </p:spPr>
        <p:txBody>
          <a:bodyPr wrap="none" rtlCol="0">
            <a:normAutofit lnSpcReduction="10000"/>
          </a:bodyPr>
          <a:lstStyle/>
          <a:p>
            <a:pPr algn="ctr"/>
            <a:r>
              <a:rPr lang="en-US" altLang="zh-CN" sz="6600" b="1" dirty="0">
                <a:latin typeface="字魂3号-英雄黑体" panose="00000500000000000000" pitchFamily="2" charset="-122"/>
                <a:ea typeface="字魂3号-英雄黑体" panose="00000500000000000000" pitchFamily="2" charset="-122"/>
              </a:rPr>
              <a:t>03</a:t>
            </a:r>
            <a:endParaRPr lang="zh-CN" altLang="en-US" sz="6600" b="1" dirty="0">
              <a:latin typeface="字魂3号-英雄黑体" panose="00000500000000000000" pitchFamily="2" charset="-122"/>
              <a:ea typeface="字魂3号-英雄黑体" panose="00000500000000000000" pitchFamily="2" charset="-122"/>
            </a:endParaRPr>
          </a:p>
        </p:txBody>
      </p:sp>
      <p:sp>
        <p:nvSpPr>
          <p:cNvPr id="24" name="圆角矩形 1">
            <a:extLst>
              <a:ext uri="{FF2B5EF4-FFF2-40B4-BE49-F238E27FC236}">
                <a16:creationId xmlns:a16="http://schemas.microsoft.com/office/drawing/2014/main" id="{4D349880-085C-4F14-8700-49F6AFF8C056}"/>
              </a:ext>
            </a:extLst>
          </p:cNvPr>
          <p:cNvSpPr/>
          <p:nvPr/>
        </p:nvSpPr>
        <p:spPr>
          <a:xfrm>
            <a:off x="6827748" y="2659429"/>
            <a:ext cx="1116418" cy="164805"/>
          </a:xfrm>
          <a:prstGeom prst="roundRect">
            <a:avLst>
              <a:gd name="adj" fmla="val 50000"/>
            </a:avLst>
          </a:prstGeom>
          <a:solidFill>
            <a:srgbClr val="B0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字魂3号-英雄黑体" panose="00000500000000000000" pitchFamily="2" charset="-122"/>
              <a:ea typeface="字魂3号-英雄黑体" panose="00000500000000000000" pitchFamily="2" charset="-122"/>
            </a:endParaRPr>
          </a:p>
        </p:txBody>
      </p:sp>
      <p:pic>
        <p:nvPicPr>
          <p:cNvPr id="31" name="图片 30">
            <a:extLst>
              <a:ext uri="{FF2B5EF4-FFF2-40B4-BE49-F238E27FC236}">
                <a16:creationId xmlns:a16="http://schemas.microsoft.com/office/drawing/2014/main" id="{ECFE364B-0165-498A-A820-6C4F60E4EF15}"/>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0" y="977478"/>
            <a:ext cx="3958194" cy="6301556"/>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2440242" y="3740999"/>
            <a:ext cx="3418115" cy="3117001"/>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flipH="1">
            <a:off x="0" y="1711454"/>
            <a:ext cx="950744" cy="2002973"/>
          </a:xfrm>
          <a:prstGeom prst="rect">
            <a:avLst/>
          </a:prstGeom>
        </p:spPr>
      </p:pic>
      <p:sp>
        <p:nvSpPr>
          <p:cNvPr id="25" name="文本框 19">
            <a:extLst>
              <a:ext uri="{FF2B5EF4-FFF2-40B4-BE49-F238E27FC236}">
                <a16:creationId xmlns:a16="http://schemas.microsoft.com/office/drawing/2014/main" id="{A16A60DC-570A-CF4F-BA1A-EE4DAC291881}"/>
              </a:ext>
            </a:extLst>
          </p:cNvPr>
          <p:cNvSpPr txBox="1"/>
          <p:nvPr/>
        </p:nvSpPr>
        <p:spPr>
          <a:xfrm>
            <a:off x="3045008" y="2914140"/>
            <a:ext cx="7890302" cy="1862048"/>
          </a:xfrm>
          <a:prstGeom prst="rect">
            <a:avLst/>
          </a:prstGeom>
          <a:noFill/>
        </p:spPr>
        <p:txBody>
          <a:bodyPr wrap="none" rtlCol="0">
            <a:spAutoFit/>
          </a:bodyPr>
          <a:lstStyle/>
          <a:p>
            <a:r>
              <a:rPr kumimoji="1" lang="en-US" altLang="zh-CN" sz="11500" dirty="0">
                <a:ln w="28575">
                  <a:solidFill>
                    <a:sysClr val="windowText" lastClr="000000"/>
                  </a:solidFill>
                </a:ln>
                <a:solidFill>
                  <a:srgbClr val="FCA1B7"/>
                </a:solidFill>
                <a:latin typeface="#9Slide07 IcielKoni" pitchFamily="2" charset="0"/>
                <a:ea typeface="zihun7hao-wennuantongzhiti" pitchFamily="2" charset="-122"/>
              </a:rPr>
              <a:t>VẬN DỤNG</a:t>
            </a:r>
            <a:endParaRPr kumimoji="1" lang="zh-CN" altLang="en-US" sz="11500" dirty="0">
              <a:ln w="28575">
                <a:solidFill>
                  <a:sysClr val="windowText" lastClr="000000"/>
                </a:solidFill>
              </a:ln>
              <a:solidFill>
                <a:srgbClr val="FCA1B7"/>
              </a:solidFill>
              <a:latin typeface="#9Slide07 IcielKoni" pitchFamily="2" charset="0"/>
              <a:ea typeface="zihun7hao-wennuantongzhiti" pitchFamily="2" charset="-122"/>
            </a:endParaRPr>
          </a:p>
        </p:txBody>
      </p:sp>
    </p:spTree>
    <p:extLst>
      <p:ext uri="{BB962C8B-B14F-4D97-AF65-F5344CB8AC3E}">
        <p14:creationId xmlns:p14="http://schemas.microsoft.com/office/powerpoint/2010/main" val="8035695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TotalTime>
  <Words>508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等线</vt:lpstr>
      <vt:lpstr>等线 Light</vt:lpstr>
      <vt:lpstr>#9Slide05 SVNSteady</vt:lpstr>
      <vt:lpstr>#9Slide07 Altus</vt:lpstr>
      <vt:lpstr>#9Slide07 Cadena</vt:lpstr>
      <vt:lpstr>#9Slide07 HoneyCream</vt:lpstr>
      <vt:lpstr>#9Slide07 IcielKoni</vt:lpstr>
      <vt:lpstr>Arial</vt:lpstr>
      <vt:lpstr>Cambria</vt:lpstr>
      <vt:lpstr>SVN-Newton</vt:lpstr>
      <vt:lpstr>Times New Roman</vt:lpstr>
      <vt:lpstr>字魂3号-英雄黑体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珊珊</dc:creator>
  <cp:lastModifiedBy>ong si</cp:lastModifiedBy>
  <cp:revision>97</cp:revision>
  <dcterms:created xsi:type="dcterms:W3CDTF">2022-02-14T07:54:58Z</dcterms:created>
  <dcterms:modified xsi:type="dcterms:W3CDTF">2025-05-13T14:41:46Z</dcterms:modified>
</cp:coreProperties>
</file>