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306" r:id="rId2"/>
    <p:sldId id="256" r:id="rId3"/>
    <p:sldId id="294" r:id="rId4"/>
    <p:sldId id="297" r:id="rId5"/>
    <p:sldId id="295" r:id="rId6"/>
    <p:sldId id="298" r:id="rId7"/>
    <p:sldId id="287" r:id="rId8"/>
    <p:sldId id="307" r:id="rId9"/>
    <p:sldId id="308" r:id="rId10"/>
    <p:sldId id="258" r:id="rId11"/>
    <p:sldId id="310" r:id="rId12"/>
    <p:sldId id="316" r:id="rId13"/>
    <p:sldId id="314" r:id="rId14"/>
    <p:sldId id="317" r:id="rId15"/>
    <p:sldId id="269" r:id="rId16"/>
    <p:sldId id="315" r:id="rId17"/>
    <p:sldId id="299" r:id="rId18"/>
    <p:sldId id="300" r:id="rId19"/>
    <p:sldId id="301" r:id="rId20"/>
    <p:sldId id="302" r:id="rId21"/>
    <p:sldId id="303" r:id="rId22"/>
    <p:sldId id="305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#9Slide04 Faustina" panose="020B0604020202020204" charset="0"/>
      <p:regular r:id="rId27"/>
    </p:embeddedFont>
    <p:embeddedFont>
      <p:font typeface="#9Slide05 SVNKitten" panose="020B0604020202020204" charset="0"/>
      <p:regular r:id="rId28"/>
    </p:embeddedFont>
    <p:embeddedFont>
      <p:font typeface="#9Slide07 IcielCadena" panose="020B0604020202020204" charset="0"/>
      <p:bold r:id="rId29"/>
    </p:embeddedFont>
    <p:embeddedFont>
      <p:font typeface="#9SLIDE07 ICIELKONI BLACK" panose="020B0604020202020204" charset="0"/>
      <p:bold r:id="rId30"/>
    </p:embeddedFont>
    <p:embeddedFont>
      <p:font typeface="#9Slide07 IcielPony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A46"/>
    <a:srgbClr val="DC5436"/>
    <a:srgbClr val="DBE6AE"/>
    <a:srgbClr val="179988"/>
    <a:srgbClr val="EBCB41"/>
    <a:srgbClr val="5B9BD5"/>
    <a:srgbClr val="FFF9B2"/>
    <a:srgbClr val="FEFDDA"/>
    <a:srgbClr val="FFFCDC"/>
    <a:srgbClr val="B2A4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10" autoAdjust="0"/>
    <p:restoredTop sz="94649"/>
  </p:normalViewPr>
  <p:slideViewPr>
    <p:cSldViewPr snapToGrid="0" showGuides="1">
      <p:cViewPr varScale="1">
        <p:scale>
          <a:sx n="78" d="100"/>
          <a:sy n="78" d="100"/>
        </p:scale>
        <p:origin x="485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ng si" userId="f7666c311d02ea20" providerId="LiveId" clId="{548330D4-90A6-4092-AE3C-8C3C93D766DE}"/>
    <pc:docChg chg="delSld">
      <pc:chgData name="ong si" userId="f7666c311d02ea20" providerId="LiveId" clId="{548330D4-90A6-4092-AE3C-8C3C93D766DE}" dt="2025-12-25T16:44:56.857" v="1" actId="47"/>
      <pc:docMkLst>
        <pc:docMk/>
      </pc:docMkLst>
      <pc:sldChg chg="del">
        <pc:chgData name="ong si" userId="f7666c311d02ea20" providerId="LiveId" clId="{548330D4-90A6-4092-AE3C-8C3C93D766DE}" dt="2025-12-25T16:44:56.857" v="1" actId="47"/>
        <pc:sldMkLst>
          <pc:docMk/>
          <pc:sldMk cId="353322908" sldId="282"/>
        </pc:sldMkLst>
      </pc:sldChg>
      <pc:sldChg chg="del">
        <pc:chgData name="ong si" userId="f7666c311d02ea20" providerId="LiveId" clId="{548330D4-90A6-4092-AE3C-8C3C93D766DE}" dt="2025-12-25T16:44:54.953" v="0" actId="47"/>
        <pc:sldMkLst>
          <pc:docMk/>
          <pc:sldMk cId="4001035669" sldId="2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CFCDB-F85E-40AA-9DD1-5B2AE3928081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D9629E-6770-401B-A7A6-7B51E340CF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808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659D5-1263-49DE-97F1-D16BDA4D4DF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89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468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37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46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552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226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75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60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61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10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9629E-6770-401B-A7A6-7B51E340CF6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7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816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5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2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83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99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0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97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15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72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4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78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1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2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53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7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0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1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19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8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51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6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48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49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40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70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6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A086-0195-4757-A405-B0B115F76A79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938F-06B8-47C9-A6FF-9DEE8E8499A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rgbClr val="DBE6A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17076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2" r:id="rId3"/>
    <p:sldLayoutId id="2147483650" r:id="rId4"/>
    <p:sldLayoutId id="2147483682" r:id="rId5"/>
    <p:sldLayoutId id="2147483676" r:id="rId6"/>
    <p:sldLayoutId id="2147483675" r:id="rId7"/>
    <p:sldLayoutId id="2147483674" r:id="rId8"/>
    <p:sldLayoutId id="2147483673" r:id="rId9"/>
    <p:sldLayoutId id="2147483672" r:id="rId10"/>
    <p:sldLayoutId id="2147483671" r:id="rId11"/>
    <p:sldLayoutId id="2147483670" r:id="rId12"/>
    <p:sldLayoutId id="2147483669" r:id="rId13"/>
    <p:sldLayoutId id="2147483668" r:id="rId14"/>
    <p:sldLayoutId id="2147483667" r:id="rId15"/>
    <p:sldLayoutId id="2147483665" r:id="rId16"/>
    <p:sldLayoutId id="2147483664" r:id="rId17"/>
    <p:sldLayoutId id="2147483663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81" r:id="rId24"/>
    <p:sldLayoutId id="2147483680" r:id="rId25"/>
    <p:sldLayoutId id="2147483679" r:id="rId26"/>
    <p:sldLayoutId id="2147483678" r:id="rId27"/>
    <p:sldLayoutId id="2147483677" r:id="rId28"/>
    <p:sldLayoutId id="2147483656" r:id="rId29"/>
    <p:sldLayoutId id="2147483657" r:id="rId30"/>
    <p:sldLayoutId id="2147483658" r:id="rId31"/>
    <p:sldLayoutId id="2147483659" r:id="rId32"/>
    <p:sldLayoutId id="2147483660" r:id="rId33"/>
    <p:sldLayoutId id="2147483661" r:id="rId3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gif"/><Relationship Id="rId9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9.gif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jpeg"/><Relationship Id="rId11" Type="http://schemas.openxmlformats.org/officeDocument/2006/relationships/slide" Target="slide5.xml"/><Relationship Id="rId5" Type="http://schemas.microsoft.com/office/2007/relationships/hdphoto" Target="../media/hdphoto1.wdp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jpe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gif"/><Relationship Id="rId11" Type="http://schemas.openxmlformats.org/officeDocument/2006/relationships/image" Target="../media/image26.jpeg"/><Relationship Id="rId5" Type="http://schemas.openxmlformats.org/officeDocument/2006/relationships/image" Target="../media/image31.gif"/><Relationship Id="rId15" Type="http://schemas.openxmlformats.org/officeDocument/2006/relationships/image" Target="../media/image33.jpeg"/><Relationship Id="rId10" Type="http://schemas.openxmlformats.org/officeDocument/2006/relationships/image" Target="../media/image25.jpeg"/><Relationship Id="rId4" Type="http://schemas.openxmlformats.org/officeDocument/2006/relationships/image" Target="../media/image21.png"/><Relationship Id="rId9" Type="http://schemas.openxmlformats.org/officeDocument/2006/relationships/image" Target="../media/image24.jpeg"/><Relationship Id="rId1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3.jpe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12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31.gi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4.gif"/><Relationship Id="rId3" Type="http://schemas.openxmlformats.org/officeDocument/2006/relationships/audio" Target="../media/audio3.wav"/><Relationship Id="rId7" Type="http://schemas.openxmlformats.org/officeDocument/2006/relationships/image" Target="../media/image24.jpeg"/><Relationship Id="rId12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gif"/><Relationship Id="rId11" Type="http://schemas.openxmlformats.org/officeDocument/2006/relationships/image" Target="../media/image32.jpeg"/><Relationship Id="rId5" Type="http://schemas.openxmlformats.org/officeDocument/2006/relationships/image" Target="../media/image35.gif"/><Relationship Id="rId10" Type="http://schemas.openxmlformats.org/officeDocument/2006/relationships/image" Target="../media/image28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33.jpeg"/><Relationship Id="rId3" Type="http://schemas.openxmlformats.org/officeDocument/2006/relationships/audio" Target="../media/audio3.wav"/><Relationship Id="rId7" Type="http://schemas.openxmlformats.org/officeDocument/2006/relationships/image" Target="../media/image38.gif"/><Relationship Id="rId12" Type="http://schemas.openxmlformats.org/officeDocument/2006/relationships/image" Target="../media/image3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gif"/><Relationship Id="rId11" Type="http://schemas.openxmlformats.org/officeDocument/2006/relationships/image" Target="../media/image22.gif"/><Relationship Id="rId5" Type="http://schemas.openxmlformats.org/officeDocument/2006/relationships/image" Target="../media/image21.png"/><Relationship Id="rId10" Type="http://schemas.openxmlformats.org/officeDocument/2006/relationships/image" Target="../media/image28.jpeg"/><Relationship Id="rId4" Type="http://schemas.openxmlformats.org/officeDocument/2006/relationships/audio" Target="../media/audio4.wav"/><Relationship Id="rId9" Type="http://schemas.openxmlformats.org/officeDocument/2006/relationships/image" Target="../media/image24.jpeg"/><Relationship Id="rId1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3.mp3"/><Relationship Id="rId7" Type="http://schemas.openxmlformats.org/officeDocument/2006/relationships/image" Target="../media/image1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3.mp3"/><Relationship Id="rId7" Type="http://schemas.openxmlformats.org/officeDocument/2006/relationships/image" Target="../media/image1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12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22497392-F581-43E5-8BBF-5BB63BCB3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/>
        </p:blipFill>
        <p:spPr>
          <a:xfrm>
            <a:off x="3120819" y="4490329"/>
            <a:ext cx="8859499" cy="238601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FDF4C-53F5-4CCB-905F-A5787B57B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/>
        </p:blipFill>
        <p:spPr>
          <a:xfrm>
            <a:off x="378724" y="304802"/>
            <a:ext cx="11434555" cy="46282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D73C2A3-D074-4E7C-9965-5A5DB75DD1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1" y="3901778"/>
            <a:ext cx="3286127" cy="29562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B31D108-2208-48CF-AA0A-6FA5924AB336}"/>
              </a:ext>
            </a:extLst>
          </p:cNvPr>
          <p:cNvSpPr txBox="1"/>
          <p:nvPr/>
        </p:nvSpPr>
        <p:spPr>
          <a:xfrm>
            <a:off x="3238136" y="5140281"/>
            <a:ext cx="5715728" cy="42056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914354"/>
            <a:r>
              <a:rPr lang="en-US" altLang="zh-CN" sz="2133" dirty="0">
                <a:solidFill>
                  <a:srgbClr val="77A7E6"/>
                </a:solidFill>
                <a:latin typeface="#9Slide07 IcielPony" panose="02000000000000000000" pitchFamily="2" charset="0"/>
                <a:ea typeface="方正少儿简体" panose="03000509000000000000" pitchFamily="65" charset="-122"/>
                <a:cs typeface="+mn-ea"/>
                <a:sym typeface="+mn-lt"/>
              </a:rPr>
              <a:t>GV:</a:t>
            </a:r>
          </a:p>
        </p:txBody>
      </p:sp>
      <p:pic>
        <p:nvPicPr>
          <p:cNvPr id="2" name="5c6abf3318997">
            <a:hlinkClick r:id="" action="ppaction://media"/>
            <a:extLst>
              <a:ext uri="{FF2B5EF4-FFF2-40B4-BE49-F238E27FC236}">
                <a16:creationId xmlns:a16="http://schemas.microsoft.com/office/drawing/2014/main" id="{BB48CF0A-4E8B-4A4D-924F-82FE0D5CB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5592" y="2021481"/>
            <a:ext cx="244751" cy="244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51FE0-88E6-5C48-8EC5-A8A0EEAE71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650" y="1793438"/>
            <a:ext cx="7378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8866" y="1606719"/>
            <a:ext cx="8618555" cy="4376369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79596" y="41668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290670" y="547088"/>
            <a:ext cx="1714539" cy="15850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10605483" y="4090074"/>
            <a:ext cx="680602" cy="62919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7390" r="9599" b="18774"/>
          <a:stretch/>
        </p:blipFill>
        <p:spPr>
          <a:xfrm>
            <a:off x="7435439" y="4198135"/>
            <a:ext cx="2855231" cy="236663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65040" r="30800" b="5008"/>
          <a:stretch/>
        </p:blipFill>
        <p:spPr>
          <a:xfrm>
            <a:off x="8581987" y="337356"/>
            <a:ext cx="2305160" cy="1357354"/>
          </a:xfrm>
          <a:prstGeom prst="rect">
            <a:avLst/>
          </a:prstGeom>
        </p:spPr>
      </p:pic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3200592" y="2240765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a.  300 x 3 = </a:t>
            </a:r>
            <a:endParaRPr lang="en-US" altLang="en-US" sz="4000" b="1" dirty="0">
              <a:solidFill>
                <a:srgbClr val="FF00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3172551" y="3297223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b.  200 x 4 = </a:t>
            </a:r>
            <a:endParaRPr lang="en-US" altLang="en-US" sz="4000" b="1" dirty="0">
              <a:solidFill>
                <a:srgbClr val="FF00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3200592" y="4414917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>
                <a:latin typeface="UTM Americana EB" panose="02040603050506020204" pitchFamily="18" charset="0"/>
              </a:rPr>
              <a:t>c. 400 x 2 =</a:t>
            </a:r>
          </a:p>
        </p:txBody>
      </p:sp>
      <p:sp>
        <p:nvSpPr>
          <p:cNvPr id="59" name="圆角矩形 14"/>
          <p:cNvSpPr/>
          <p:nvPr/>
        </p:nvSpPr>
        <p:spPr>
          <a:xfrm>
            <a:off x="509037" y="284464"/>
            <a:ext cx="9285594" cy="830997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255194" y="-66080"/>
            <a:ext cx="2197289" cy="1331390"/>
          </a:xfrm>
          <a:prstGeom prst="rect">
            <a:avLst/>
          </a:prstGeom>
        </p:spPr>
      </p:pic>
      <p:sp>
        <p:nvSpPr>
          <p:cNvPr id="61" name="文本框 20"/>
          <p:cNvSpPr txBox="1"/>
          <p:nvPr/>
        </p:nvSpPr>
        <p:spPr>
          <a:xfrm>
            <a:off x="1511698" y="258736"/>
            <a:ext cx="814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2: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Tính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nhẩm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theo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mẫu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)</a:t>
            </a:r>
            <a:endParaRPr lang="zh-CN" altLang="en-US" sz="4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93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8866" y="1606719"/>
            <a:ext cx="8618555" cy="4376369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79596" y="41668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290670" y="547088"/>
            <a:ext cx="1714539" cy="15850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10605483" y="4090074"/>
            <a:ext cx="680602" cy="62919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7390" r="9599" b="18774"/>
          <a:stretch/>
        </p:blipFill>
        <p:spPr>
          <a:xfrm>
            <a:off x="7435439" y="4198135"/>
            <a:ext cx="2855231" cy="236663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65040" r="30800" b="5008"/>
          <a:stretch/>
        </p:blipFill>
        <p:spPr>
          <a:xfrm>
            <a:off x="8581987" y="337356"/>
            <a:ext cx="2305160" cy="1357354"/>
          </a:xfrm>
          <a:prstGeom prst="rect">
            <a:avLst/>
          </a:prstGeom>
        </p:spPr>
      </p:pic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3213384" y="2132129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a.  300 x 3 = </a:t>
            </a:r>
            <a:r>
              <a:rPr lang="en-US" altLang="en-US" sz="4000" b="1" dirty="0">
                <a:solidFill>
                  <a:srgbClr val="FF0000"/>
                </a:solidFill>
                <a:latin typeface="UTM Americana EB" panose="02040603050506020204" pitchFamily="18" charset="0"/>
              </a:rPr>
              <a:t>900</a:t>
            </a:r>
            <a:r>
              <a:rPr lang="en-US" altLang="en-US" sz="4000" b="1" dirty="0">
                <a:latin typeface="UTM Americana EB" panose="02040603050506020204" pitchFamily="18" charset="0"/>
              </a:rPr>
              <a:t> </a:t>
            </a:r>
            <a:endParaRPr lang="en-US" altLang="en-US" sz="4000" b="1" dirty="0">
              <a:solidFill>
                <a:srgbClr val="FF0000"/>
              </a:solidFill>
              <a:latin typeface="UTM Americana EB" panose="02040603050506020204" pitchFamily="18" charset="0"/>
            </a:endParaRPr>
          </a:p>
        </p:txBody>
      </p:sp>
      <p:sp>
        <p:nvSpPr>
          <p:cNvPr id="57" name="Rectangle 6"/>
          <p:cNvSpPr>
            <a:spLocks noChangeArrowheads="1"/>
          </p:cNvSpPr>
          <p:nvPr/>
        </p:nvSpPr>
        <p:spPr bwMode="auto">
          <a:xfrm>
            <a:off x="3172551" y="3297223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UTM Americana EB" panose="02040603050506020204" pitchFamily="18" charset="0"/>
              </a:rPr>
              <a:t>b.  200 x 4 = </a:t>
            </a:r>
            <a:r>
              <a:rPr lang="en-US" altLang="en-US" sz="4000" b="1" dirty="0">
                <a:solidFill>
                  <a:srgbClr val="FF0000"/>
                </a:solidFill>
                <a:latin typeface="UTM Americana EB" panose="02040603050506020204" pitchFamily="18" charset="0"/>
              </a:rPr>
              <a:t>800</a:t>
            </a:r>
          </a:p>
        </p:txBody>
      </p:sp>
      <p:sp>
        <p:nvSpPr>
          <p:cNvPr id="58" name="Rectangle 6"/>
          <p:cNvSpPr>
            <a:spLocks noChangeArrowheads="1"/>
          </p:cNvSpPr>
          <p:nvPr/>
        </p:nvSpPr>
        <p:spPr bwMode="auto">
          <a:xfrm>
            <a:off x="3200592" y="4414917"/>
            <a:ext cx="44603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4400" b="1" dirty="0">
                <a:latin typeface="UTM Americana EB" panose="02040603050506020204" pitchFamily="18" charset="0"/>
              </a:rPr>
              <a:t>c. 400 x 2 = </a:t>
            </a:r>
            <a:r>
              <a:rPr lang="en-US" altLang="en-US" sz="4400" b="1" dirty="0">
                <a:solidFill>
                  <a:srgbClr val="FF0000"/>
                </a:solidFill>
                <a:latin typeface="UTM Americana EB" panose="02040603050506020204" pitchFamily="18" charset="0"/>
              </a:rPr>
              <a:t>800</a:t>
            </a:r>
          </a:p>
        </p:txBody>
      </p:sp>
      <p:sp>
        <p:nvSpPr>
          <p:cNvPr id="59" name="圆角矩形 14"/>
          <p:cNvSpPr/>
          <p:nvPr/>
        </p:nvSpPr>
        <p:spPr>
          <a:xfrm>
            <a:off x="509037" y="284464"/>
            <a:ext cx="9285594" cy="830997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255194" y="-66080"/>
            <a:ext cx="2197289" cy="1331390"/>
          </a:xfrm>
          <a:prstGeom prst="rect">
            <a:avLst/>
          </a:prstGeom>
        </p:spPr>
      </p:pic>
      <p:sp>
        <p:nvSpPr>
          <p:cNvPr id="61" name="文本框 20"/>
          <p:cNvSpPr txBox="1"/>
          <p:nvPr/>
        </p:nvSpPr>
        <p:spPr>
          <a:xfrm>
            <a:off x="1511698" y="258736"/>
            <a:ext cx="814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2: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Tính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nhẩm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theo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mẫu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)</a:t>
            </a:r>
            <a:endParaRPr lang="zh-CN" altLang="en-US" sz="4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20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5" r="65963"/>
          <a:stretch/>
        </p:blipFill>
        <p:spPr>
          <a:xfrm>
            <a:off x="8380228" y="224272"/>
            <a:ext cx="3425785" cy="277036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93845" y="167040"/>
            <a:ext cx="5984642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49215"/>
            <a:ext cx="2197289" cy="1331390"/>
          </a:xfrm>
          <a:prstGeom prst="rect">
            <a:avLst/>
          </a:prstGeom>
        </p:spPr>
      </p:pic>
      <p:sp>
        <p:nvSpPr>
          <p:cNvPr id="15" name="文本框 19"/>
          <p:cNvSpPr txBox="1"/>
          <p:nvPr/>
        </p:nvSpPr>
        <p:spPr>
          <a:xfrm>
            <a:off x="1798563" y="243852"/>
            <a:ext cx="4463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3: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93BFD-C5DB-F14E-84E0-3E23ECCC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7" y="1383483"/>
            <a:ext cx="4960578" cy="29351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2714730-95EA-A840-9FBC-50C0847A8D07}"/>
              </a:ext>
            </a:extLst>
          </p:cNvPr>
          <p:cNvGrpSpPr/>
          <p:nvPr/>
        </p:nvGrpSpPr>
        <p:grpSpPr>
          <a:xfrm>
            <a:off x="5681814" y="2696210"/>
            <a:ext cx="6235959" cy="3416320"/>
            <a:chOff x="385987" y="1915234"/>
            <a:chExt cx="5065019" cy="343958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D4B84D-582F-6D44-AEEA-2E25AA372011}"/>
                </a:ext>
              </a:extLst>
            </p:cNvPr>
            <p:cNvSpPr txBox="1"/>
            <p:nvPr/>
          </p:nvSpPr>
          <p:spPr>
            <a:xfrm>
              <a:off x="385987" y="1915234"/>
              <a:ext cx="5065019" cy="343958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VN" sz="5400" dirty="0"/>
                <a:t>Trong hình bên, mỗi cái chén cân nặng 128g. Vậy cái ấm cân nặng</a:t>
              </a:r>
              <a:r>
                <a:rPr lang="en-US" sz="5400" dirty="0"/>
                <a:t>   </a:t>
              </a:r>
              <a:r>
                <a:rPr lang="en-VN" sz="5400" dirty="0"/>
                <a:t>        g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CA2BE7C-C24F-1340-9C61-950537F56FDE}"/>
                </a:ext>
              </a:extLst>
            </p:cNvPr>
            <p:cNvSpPr/>
            <p:nvPr/>
          </p:nvSpPr>
          <p:spPr>
            <a:xfrm>
              <a:off x="1687939" y="4429078"/>
              <a:ext cx="1167029" cy="70552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pic>
        <p:nvPicPr>
          <p:cNvPr id="9" name="图片 9">
            <a:extLst>
              <a:ext uri="{FF2B5EF4-FFF2-40B4-BE49-F238E27FC236}">
                <a16:creationId xmlns:a16="http://schemas.microsoft.com/office/drawing/2014/main" id="{C2294382-BCAF-A845-9C0A-BF014BCC0B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483071"/>
            <a:ext cx="2639961" cy="23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4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5" r="65963"/>
          <a:stretch/>
        </p:blipFill>
        <p:spPr>
          <a:xfrm>
            <a:off x="8380228" y="224272"/>
            <a:ext cx="3425785" cy="277036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93845" y="167040"/>
            <a:ext cx="5984642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49215"/>
            <a:ext cx="2197289" cy="1331390"/>
          </a:xfrm>
          <a:prstGeom prst="rect">
            <a:avLst/>
          </a:prstGeom>
        </p:spPr>
      </p:pic>
      <p:sp>
        <p:nvSpPr>
          <p:cNvPr id="15" name="文本框 19"/>
          <p:cNvSpPr txBox="1"/>
          <p:nvPr/>
        </p:nvSpPr>
        <p:spPr>
          <a:xfrm>
            <a:off x="1798563" y="243852"/>
            <a:ext cx="4463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3: </a:t>
            </a:r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93BFD-C5DB-F14E-84E0-3E23ECCC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181" y="3524250"/>
            <a:ext cx="4626493" cy="2737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D4B84D-582F-6D44-AEEA-2E25AA372011}"/>
              </a:ext>
            </a:extLst>
          </p:cNvPr>
          <p:cNvSpPr txBox="1"/>
          <p:nvPr/>
        </p:nvSpPr>
        <p:spPr>
          <a:xfrm>
            <a:off x="385987" y="2060259"/>
            <a:ext cx="6711855" cy="2783391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#9Slide04 Faustina" pitchFamily="2" charset="77"/>
              </a:rPr>
              <a:t>Cân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nặng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của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cái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ấm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là</a:t>
            </a:r>
            <a:r>
              <a:rPr lang="en-US" sz="4000" dirty="0">
                <a:latin typeface="#9Slide04 Faustina" pitchFamily="2" charset="77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latin typeface="#9Slide04 Faustina" pitchFamily="2" charset="77"/>
              </a:rPr>
              <a:t>128 x 3 = 384 (g)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#9Slide04 Faustina" pitchFamily="2" charset="77"/>
              </a:rPr>
              <a:t>Đáp</a:t>
            </a:r>
            <a:r>
              <a:rPr lang="en-US" sz="4000" dirty="0">
                <a:latin typeface="#9Slide04 Faustina" pitchFamily="2" charset="77"/>
              </a:rPr>
              <a:t> </a:t>
            </a:r>
            <a:r>
              <a:rPr lang="en-US" sz="4000" dirty="0" err="1">
                <a:latin typeface="#9Slide04 Faustina" pitchFamily="2" charset="77"/>
              </a:rPr>
              <a:t>số</a:t>
            </a:r>
            <a:r>
              <a:rPr lang="en-US" sz="4000" dirty="0">
                <a:latin typeface="#9Slide04 Faustina" pitchFamily="2" charset="77"/>
              </a:rPr>
              <a:t>: 384 g</a:t>
            </a:r>
          </a:p>
        </p:txBody>
      </p:sp>
    </p:spTree>
    <p:extLst>
      <p:ext uri="{BB962C8B-B14F-4D97-AF65-F5344CB8AC3E}">
        <p14:creationId xmlns:p14="http://schemas.microsoft.com/office/powerpoint/2010/main" val="154925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5" r="65963"/>
          <a:stretch/>
        </p:blipFill>
        <p:spPr>
          <a:xfrm>
            <a:off x="8380228" y="224272"/>
            <a:ext cx="3425785" cy="277036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793845" y="167040"/>
            <a:ext cx="5984642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49215"/>
            <a:ext cx="2197289" cy="1331390"/>
          </a:xfrm>
          <a:prstGeom prst="rect">
            <a:avLst/>
          </a:prstGeom>
        </p:spPr>
      </p:pic>
      <p:sp>
        <p:nvSpPr>
          <p:cNvPr id="15" name="文本框 19"/>
          <p:cNvSpPr txBox="1"/>
          <p:nvPr/>
        </p:nvSpPr>
        <p:spPr>
          <a:xfrm>
            <a:off x="1798563" y="243852"/>
            <a:ext cx="4463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ea typeface="微软雅黑" panose="020B0503020204020204" pitchFamily="34" charset="-122"/>
              </a:rPr>
              <a:t> 3: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Số</a:t>
            </a:r>
            <a:r>
              <a:rPr lang="en-US" altLang="zh-CN" sz="40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ea typeface="微软雅黑" panose="020B0503020204020204" pitchFamily="34" charset="-122"/>
              </a:rPr>
              <a:t>?</a:t>
            </a:r>
            <a:endParaRPr lang="zh-CN" altLang="en-US" sz="40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ea typeface="微软雅黑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93BFD-C5DB-F14E-84E0-3E23ECCC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7" y="1383483"/>
            <a:ext cx="4960578" cy="29351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D4B84D-582F-6D44-AEEA-2E25AA372011}"/>
              </a:ext>
            </a:extLst>
          </p:cNvPr>
          <p:cNvSpPr txBox="1"/>
          <p:nvPr/>
        </p:nvSpPr>
        <p:spPr>
          <a:xfrm>
            <a:off x="5722454" y="2640039"/>
            <a:ext cx="6235959" cy="3416320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VN" sz="5400" dirty="0"/>
              <a:t>Trong hình bên, mỗi cái chén cân nặng 128g. Vậy cái ấm cân nặng</a:t>
            </a:r>
            <a:r>
              <a:rPr lang="en-US" sz="5400" dirty="0"/>
              <a:t>  </a:t>
            </a:r>
            <a:r>
              <a:rPr lang="en-VN" sz="5400" dirty="0"/>
              <a:t>        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2BE7C-C24F-1340-9C61-950537F56FDE}"/>
              </a:ext>
            </a:extLst>
          </p:cNvPr>
          <p:cNvSpPr/>
          <p:nvPr/>
        </p:nvSpPr>
        <p:spPr>
          <a:xfrm>
            <a:off x="7254273" y="5142251"/>
            <a:ext cx="1436825" cy="70074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384</a:t>
            </a: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C2294382-BCAF-A845-9C0A-BF014BCC0B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/>
        </p:blipFill>
        <p:spPr>
          <a:xfrm>
            <a:off x="0" y="4483071"/>
            <a:ext cx="2639961" cy="237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3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文档 4"/>
          <p:cNvSpPr/>
          <p:nvPr/>
        </p:nvSpPr>
        <p:spPr>
          <a:xfrm>
            <a:off x="445562" y="1596898"/>
            <a:ext cx="11308287" cy="5121357"/>
          </a:xfrm>
          <a:prstGeom prst="flowChartDocumen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-178602" y="5914896"/>
            <a:ext cx="1053891" cy="8052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0801789" y="5942327"/>
            <a:ext cx="1297194" cy="9911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1200419" y="2016499"/>
            <a:ext cx="839539" cy="641444"/>
          </a:xfrm>
          <a:prstGeom prst="rect">
            <a:avLst/>
          </a:prstGeom>
        </p:spPr>
      </p:pic>
      <p:sp>
        <p:nvSpPr>
          <p:cNvPr id="12" name="圆角矩形 12"/>
          <p:cNvSpPr/>
          <p:nvPr/>
        </p:nvSpPr>
        <p:spPr>
          <a:xfrm>
            <a:off x="793845" y="167040"/>
            <a:ext cx="8096946" cy="80334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1" y="-149215"/>
            <a:ext cx="2197289" cy="1241496"/>
          </a:xfrm>
          <a:prstGeom prst="rect">
            <a:avLst/>
          </a:prstGeom>
        </p:spPr>
      </p:pic>
      <p:sp>
        <p:nvSpPr>
          <p:cNvPr id="14" name="文本框 19"/>
          <p:cNvSpPr txBox="1"/>
          <p:nvPr/>
        </p:nvSpPr>
        <p:spPr>
          <a:xfrm>
            <a:off x="1592018" y="156332"/>
            <a:ext cx="680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4: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toán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lời</a:t>
            </a:r>
            <a:r>
              <a:rPr lang="en-US" altLang="zh-CN" sz="4000" b="1" dirty="0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ea typeface="微软雅黑" panose="020B0503020204020204" pitchFamily="34" charset="-122"/>
              </a:rPr>
              <a:t>văn</a:t>
            </a:r>
            <a:endParaRPr lang="zh-CN" altLang="en-US" sz="4000" b="1" dirty="0">
              <a:solidFill>
                <a:srgbClr val="002060"/>
              </a:solidFill>
              <a:effectLst/>
              <a:ea typeface="微软雅黑" panose="020B0503020204020204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B7594-77A4-BF47-A899-B21F4DD59111}"/>
              </a:ext>
            </a:extLst>
          </p:cNvPr>
          <p:cNvSpPr txBox="1"/>
          <p:nvPr/>
        </p:nvSpPr>
        <p:spPr>
          <a:xfrm>
            <a:off x="3455053" y="1471908"/>
            <a:ext cx="11723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chemeClr val="tx1"/>
                </a:solidFill>
              </a:rPr>
              <a:t>Tóm</a:t>
            </a:r>
            <a:r>
              <a:rPr lang="en-US" sz="3600" b="1" u="sng" dirty="0">
                <a:solidFill>
                  <a:schemeClr val="tx1"/>
                </a:solidFill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</a:rPr>
              <a:t>tắt</a:t>
            </a:r>
            <a:endParaRPr lang="en-US" sz="3600" u="sng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Có</a:t>
            </a:r>
            <a:r>
              <a:rPr lang="en-US" sz="3600" dirty="0">
                <a:solidFill>
                  <a:schemeClr val="tx1"/>
                </a:solidFill>
              </a:rPr>
              <a:t> 3 </a:t>
            </a:r>
            <a:r>
              <a:rPr lang="en-US" sz="3600" dirty="0" err="1">
                <a:solidFill>
                  <a:schemeClr val="tx1"/>
                </a:solidFill>
              </a:rPr>
              <a:t>hũ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mật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ong</a:t>
            </a:r>
            <a:endParaRPr lang="en-US" sz="3600" dirty="0"/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Mỗi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hũ</a:t>
            </a:r>
            <a:r>
              <a:rPr lang="en-US" sz="3600" dirty="0">
                <a:solidFill>
                  <a:schemeClr val="tx1"/>
                </a:solidFill>
              </a:rPr>
              <a:t>: 250 ml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Đã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dùng</a:t>
            </a:r>
            <a:r>
              <a:rPr lang="en-US" sz="3600" dirty="0">
                <a:solidFill>
                  <a:schemeClr val="tx1"/>
                </a:solidFill>
              </a:rPr>
              <a:t>: 525 ml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</a:rPr>
              <a:t>Còn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: …. ml?</a:t>
            </a:r>
          </a:p>
          <a:p>
            <a:pPr>
              <a:lnSpc>
                <a:spcPct val="150000"/>
              </a:lnSpc>
            </a:pPr>
            <a:endParaRPr lang="en-VN" sz="3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26729" r="28297" b="44366"/>
          <a:stretch/>
        </p:blipFill>
        <p:spPr>
          <a:xfrm rot="21160608">
            <a:off x="8206320" y="420574"/>
            <a:ext cx="4267200" cy="1436914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274FAF3-3227-FD4C-893E-276806489495}"/>
              </a:ext>
            </a:extLst>
          </p:cNvPr>
          <p:cNvSpPr/>
          <p:nvPr/>
        </p:nvSpPr>
        <p:spPr>
          <a:xfrm>
            <a:off x="938568" y="2181654"/>
            <a:ext cx="6319482" cy="343428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sz="3600" b="1" dirty="0">
                <a:solidFill>
                  <a:schemeClr val="tx1"/>
                </a:solidFill>
              </a:rPr>
              <a:t>Gấu đen có 3 hũ mật ong, mỗi hũ đựng 250ml mật ong. Gấu đen đã dùng 525 ml để làm bánh. Hỏi gấu đen còn bao nhiêu mi-li-lít mật ong?</a:t>
            </a:r>
          </a:p>
        </p:txBody>
      </p:sp>
    </p:spTree>
    <p:extLst>
      <p:ext uri="{BB962C8B-B14F-4D97-AF65-F5344CB8AC3E}">
        <p14:creationId xmlns:p14="http://schemas.microsoft.com/office/powerpoint/2010/main" val="299454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3" grpId="0" build="p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文档 4"/>
          <p:cNvSpPr/>
          <p:nvPr/>
        </p:nvSpPr>
        <p:spPr>
          <a:xfrm>
            <a:off x="445563" y="1397828"/>
            <a:ext cx="11300874" cy="5394593"/>
          </a:xfrm>
          <a:prstGeom prst="flowChartDocumen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6" name="弦形 5"/>
          <p:cNvSpPr/>
          <p:nvPr/>
        </p:nvSpPr>
        <p:spPr>
          <a:xfrm rot="15331551">
            <a:off x="9222809" y="4544943"/>
            <a:ext cx="2520000" cy="2520000"/>
          </a:xfrm>
          <a:prstGeom prst="chord">
            <a:avLst>
              <a:gd name="adj1" fmla="val 2700000"/>
              <a:gd name="adj2" fmla="val 17481762"/>
            </a:avLst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454" y="4205871"/>
            <a:ext cx="2122753" cy="22320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t="26729" r="28297" b="44366"/>
          <a:stretch/>
        </p:blipFill>
        <p:spPr>
          <a:xfrm rot="21160608">
            <a:off x="8349210" y="405846"/>
            <a:ext cx="4267200" cy="14369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-178602" y="5914896"/>
            <a:ext cx="1053891" cy="80521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0801789" y="5942327"/>
            <a:ext cx="1297194" cy="9911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6" r="63118" b="3585"/>
          <a:stretch/>
        </p:blipFill>
        <p:spPr>
          <a:xfrm>
            <a:off x="11200419" y="2016499"/>
            <a:ext cx="839539" cy="641444"/>
          </a:xfrm>
          <a:prstGeom prst="rect">
            <a:avLst/>
          </a:prstGeom>
        </p:spPr>
      </p:pic>
      <p:sp>
        <p:nvSpPr>
          <p:cNvPr id="12" name="圆角矩形 12"/>
          <p:cNvSpPr/>
          <p:nvPr/>
        </p:nvSpPr>
        <p:spPr>
          <a:xfrm>
            <a:off x="793845" y="167040"/>
            <a:ext cx="8096946" cy="803343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4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1" y="-149215"/>
            <a:ext cx="2197289" cy="1241496"/>
          </a:xfrm>
          <a:prstGeom prst="rect">
            <a:avLst/>
          </a:prstGeom>
        </p:spPr>
      </p:pic>
      <p:sp>
        <p:nvSpPr>
          <p:cNvPr id="14" name="文本框 19"/>
          <p:cNvSpPr txBox="1"/>
          <p:nvPr/>
        </p:nvSpPr>
        <p:spPr>
          <a:xfrm>
            <a:off x="1592018" y="156332"/>
            <a:ext cx="6808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4: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Giải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toán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lời</a:t>
            </a:r>
            <a:r>
              <a:rPr lang="en-US" altLang="zh-CN" sz="4000" b="1" dirty="0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effectLst/>
                <a:latin typeface="UTM Alter Gothic" panose="02040603050506020204" pitchFamily="18" charset="0"/>
                <a:ea typeface="微软雅黑" panose="020B0503020204020204" pitchFamily="34" charset="-122"/>
              </a:rPr>
              <a:t>văn</a:t>
            </a:r>
            <a:endParaRPr lang="zh-CN" altLang="en-US" sz="4000" b="1" dirty="0">
              <a:solidFill>
                <a:srgbClr val="002060"/>
              </a:solidFill>
              <a:effectLst/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E3E2CF1-17F7-2C41-9C8C-09FD5AB24180}"/>
              </a:ext>
            </a:extLst>
          </p:cNvPr>
          <p:cNvSpPr/>
          <p:nvPr/>
        </p:nvSpPr>
        <p:spPr>
          <a:xfrm>
            <a:off x="5395226" y="1597310"/>
            <a:ext cx="1711817" cy="6066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1C129-206D-0944-9A42-3714CA692B00}"/>
              </a:ext>
            </a:extLst>
          </p:cNvPr>
          <p:cNvSpPr txBox="1"/>
          <p:nvPr/>
        </p:nvSpPr>
        <p:spPr>
          <a:xfrm>
            <a:off x="445563" y="2180240"/>
            <a:ext cx="11300874" cy="418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i="0" dirty="0" err="1">
                <a:effectLst/>
              </a:rPr>
              <a:t>Gấu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đen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có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số</a:t>
            </a:r>
            <a:r>
              <a:rPr lang="en-US" sz="3200" b="0" i="0" dirty="0">
                <a:effectLst/>
              </a:rPr>
              <a:t> mi-li-</a:t>
            </a:r>
            <a:r>
              <a:rPr lang="en-US" sz="3200" b="0" i="0" dirty="0" err="1">
                <a:effectLst/>
              </a:rPr>
              <a:t>lít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mật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ong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là</a:t>
            </a:r>
            <a:endParaRPr lang="en-US" sz="3200" b="0" i="0" dirty="0"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effectLst/>
              </a:rPr>
              <a:t>250 x 3 =750 (ml)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 err="1">
                <a:effectLst/>
              </a:rPr>
              <a:t>Gấu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đen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còn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lại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số</a:t>
            </a:r>
            <a:r>
              <a:rPr lang="en-US" sz="3200" b="0" i="0" dirty="0">
                <a:effectLst/>
              </a:rPr>
              <a:t> mi-li-</a:t>
            </a:r>
            <a:r>
              <a:rPr lang="en-US" sz="3200" b="0" i="0" dirty="0" err="1">
                <a:effectLst/>
              </a:rPr>
              <a:t>lít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mật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ong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là</a:t>
            </a:r>
            <a:endParaRPr lang="en-US" sz="3200" b="0" i="0" dirty="0">
              <a:effectLst/>
            </a:endParaRPr>
          </a:p>
          <a:p>
            <a:pPr algn="ctr">
              <a:lnSpc>
                <a:spcPct val="150000"/>
              </a:lnSpc>
            </a:pPr>
            <a:r>
              <a:rPr lang="en-US" sz="3200" b="0" i="0" dirty="0">
                <a:effectLst/>
              </a:rPr>
              <a:t>750 – 525 = 225 (ml)</a:t>
            </a:r>
          </a:p>
          <a:p>
            <a:pPr algn="ctr">
              <a:lnSpc>
                <a:spcPct val="150000"/>
              </a:lnSpc>
            </a:pPr>
            <a:r>
              <a:rPr lang="en-US" sz="3200" b="0" i="0" dirty="0" err="1">
                <a:effectLst/>
              </a:rPr>
              <a:t>Đáp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số</a:t>
            </a:r>
            <a:r>
              <a:rPr lang="en-US" sz="3200" b="0" i="0" dirty="0">
                <a:effectLst/>
              </a:rPr>
              <a:t>: 225 ml </a:t>
            </a:r>
            <a:r>
              <a:rPr lang="en-US" sz="3200" b="0" i="0" dirty="0" err="1">
                <a:effectLst/>
              </a:rPr>
              <a:t>mật</a:t>
            </a:r>
            <a:r>
              <a:rPr lang="en-US" sz="3200" b="0" i="0" dirty="0">
                <a:effectLst/>
              </a:rPr>
              <a:t> </a:t>
            </a:r>
            <a:r>
              <a:rPr lang="en-US" sz="3200" b="0" i="0" dirty="0" err="1">
                <a:effectLst/>
              </a:rPr>
              <a:t>ong</a:t>
            </a:r>
            <a:endParaRPr lang="en-US" sz="3200" b="0" i="0" dirty="0">
              <a:effectLst/>
            </a:endParaRPr>
          </a:p>
          <a:p>
            <a:pPr>
              <a:lnSpc>
                <a:spcPct val="150000"/>
              </a:lnSpc>
            </a:pP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58380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548979" y="1272565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1277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8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502722" y="2822136"/>
            <a:ext cx="3000733" cy="3000733"/>
            <a:chOff x="-3756025" y="-1901825"/>
            <a:chExt cx="4743450" cy="4743450"/>
          </a:xfrm>
        </p:grpSpPr>
        <p:sp>
          <p:nvSpPr>
            <p:cNvPr id="35" name="Oval 34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600</a:t>
            </a: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700</a:t>
            </a: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900</a:t>
            </a: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450</a:t>
            </a: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Vào http://fb.com/nkpowerskills tải game miễn phí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715795" y="2076992"/>
            <a:ext cx="63327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/>
                </a:solidFill>
                <a:latin typeface="#9Slide07 IcielCadena" panose="02000503000000020004" pitchFamily="2" charset="0"/>
              </a:rPr>
              <a:t>300 x 2 =</a:t>
            </a:r>
          </a:p>
        </p:txBody>
      </p:sp>
    </p:spTree>
    <p:extLst>
      <p:ext uri="{BB962C8B-B14F-4D97-AF65-F5344CB8AC3E}">
        <p14:creationId xmlns:p14="http://schemas.microsoft.com/office/powerpoint/2010/main" val="276169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10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43" grpId="0"/>
      <p:bldP spid="4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10249828" y="2942383"/>
            <a:ext cx="3072015" cy="22086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5" r="23837" b="65385"/>
          <a:stretch/>
        </p:blipFill>
        <p:spPr>
          <a:xfrm>
            <a:off x="-100618" y="3367870"/>
            <a:ext cx="3562350" cy="2715647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024346" y="604900"/>
            <a:ext cx="5760000" cy="5760000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793746" y="41856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141781" y="756347"/>
            <a:ext cx="1714539" cy="15850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8720428" y="3170301"/>
            <a:ext cx="680602" cy="6291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9401030" y="5752019"/>
            <a:ext cx="1031488" cy="9535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2400300" y="5373512"/>
            <a:ext cx="1440918" cy="133208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2547178" y="2341388"/>
            <a:ext cx="573581" cy="6478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4942447" y="938470"/>
            <a:ext cx="401870" cy="45388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3202972" y="4538854"/>
            <a:ext cx="897007" cy="8292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7014202" y="1730990"/>
            <a:ext cx="1039544" cy="105244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052507" y="4921034"/>
            <a:ext cx="2980607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entur" panose="02040603050506020204" pitchFamily="18" charset="0"/>
                <a:ea typeface="微软雅黑" panose="020B0503020204020204" pitchFamily="34" charset="-122"/>
              </a:rPr>
              <a:t>TOÁN 3</a:t>
            </a:r>
            <a:endParaRPr lang="zh-CN" altLang="en-US" sz="36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Centur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9" t="46643" r="37838" b="30649"/>
          <a:stretch/>
        </p:blipFill>
        <p:spPr>
          <a:xfrm>
            <a:off x="7026769" y="-1173925"/>
            <a:ext cx="3223059" cy="24844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97673" y="1651325"/>
            <a:ext cx="3839618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96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023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/>
          <p:cNvSpPr/>
          <p:nvPr/>
        </p:nvSpPr>
        <p:spPr>
          <a:xfrm>
            <a:off x="391819" y="5662336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650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581027" y="4588091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660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670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640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9539" y="418357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11031" y="522135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3394982" y="2075906"/>
            <a:ext cx="6203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UTM Alexander" panose="02040603050506020204" pitchFamily="18" charset="0"/>
              </a:rPr>
              <a:t>325 x 2 =</a:t>
            </a:r>
          </a:p>
        </p:txBody>
      </p:sp>
    </p:spTree>
    <p:extLst>
      <p:ext uri="{BB962C8B-B14F-4D97-AF65-F5344CB8AC3E}">
        <p14:creationId xmlns:p14="http://schemas.microsoft.com/office/powerpoint/2010/main" val="18037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589443" y="4629241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700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171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179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518769" y="4639849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800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32694" y="43771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62653" y="430426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1459" y="1179347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2841619" y="2293457"/>
            <a:ext cx="7248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UTM Alexander" panose="02040603050506020204" pitchFamily="18" charset="0"/>
              </a:rPr>
              <a:t>175 x 4 =</a:t>
            </a:r>
          </a:p>
        </p:txBody>
      </p:sp>
    </p:spTree>
    <p:extLst>
      <p:ext uri="{BB962C8B-B14F-4D97-AF65-F5344CB8AC3E}">
        <p14:creationId xmlns:p14="http://schemas.microsoft.com/office/powerpoint/2010/main" val="3288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03282" y="3905938"/>
            <a:ext cx="2950339" cy="2950339"/>
            <a:chOff x="5403282" y="3905938"/>
            <a:chExt cx="2950339" cy="2950339"/>
          </a:xfrm>
        </p:grpSpPr>
        <p:sp>
          <p:nvSpPr>
            <p:cNvPr id="3" name="Oval 2"/>
            <p:cNvSpPr/>
            <p:nvPr/>
          </p:nvSpPr>
          <p:spPr>
            <a:xfrm>
              <a:off x="6083802" y="4580379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146800" y="4592633"/>
              <a:ext cx="268738" cy="25062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355338">
              <a:off x="7835244" y="5063192"/>
              <a:ext cx="327869" cy="4558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3282" y="3905938"/>
              <a:ext cx="2950339" cy="2950339"/>
            </a:xfrm>
            <a:prstGeom prst="rect">
              <a:avLst/>
            </a:prstGeom>
          </p:spPr>
        </p:pic>
      </p:grpSp>
      <p:pic>
        <p:nvPicPr>
          <p:cNvPr id="8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02" y="-40498"/>
            <a:ext cx="3835417" cy="383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5403282" y="3111546"/>
            <a:ext cx="3212795" cy="3212795"/>
            <a:chOff x="4089117" y="3323779"/>
            <a:chExt cx="3165123" cy="3165123"/>
          </a:xfrm>
        </p:grpSpPr>
        <p:sp>
          <p:nvSpPr>
            <p:cNvPr id="38" name="Oval 37"/>
            <p:cNvSpPr/>
            <p:nvPr/>
          </p:nvSpPr>
          <p:spPr>
            <a:xfrm>
              <a:off x="4908854" y="4516361"/>
              <a:ext cx="1179272" cy="915031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 flipV="1">
              <a:off x="5381134" y="5488318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 flipV="1">
              <a:off x="5381134" y="5817179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 rot="21026099" flipV="1">
              <a:off x="6026690" y="5868139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 rot="21026099" flipV="1">
              <a:off x="5683555" y="4323035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 rot="21026099" flipV="1">
              <a:off x="4842955" y="4341371"/>
              <a:ext cx="557929" cy="374234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 flipV="1">
              <a:off x="4865838" y="3599773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 flipV="1">
              <a:off x="6118645" y="3617364"/>
              <a:ext cx="290544" cy="27277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117" y="3323779"/>
              <a:ext cx="3165123" cy="3165123"/>
            </a:xfrm>
            <a:prstGeom prst="rect">
              <a:avLst/>
            </a:prstGeom>
          </p:spPr>
        </p:pic>
      </p:grpSp>
      <p:pic>
        <p:nvPicPr>
          <p:cNvPr id="5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4349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349568" y="2991190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500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600</a:t>
            </a:r>
          </a:p>
        </p:txBody>
      </p:sp>
      <p:sp>
        <p:nvSpPr>
          <p:cNvPr id="94" name="Rectangle 93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700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rgbClr val="DBE6AE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2"/>
                </a:solidFill>
                <a:latin typeface="UTM Alexander" panose="02040603050506020204" pitchFamily="18" charset="0"/>
              </a:rPr>
              <a:t>400</a:t>
            </a:r>
          </a:p>
        </p:txBody>
      </p:sp>
      <p:pic>
        <p:nvPicPr>
          <p:cNvPr id="9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981562" y="2198861"/>
            <a:ext cx="7576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UTM Alexander" panose="02040603050506020204" pitchFamily="18" charset="0"/>
              </a:rPr>
              <a:t>250 x 2 =</a:t>
            </a:r>
          </a:p>
        </p:txBody>
      </p:sp>
    </p:spTree>
    <p:extLst>
      <p:ext uri="{BB962C8B-B14F-4D97-AF65-F5344CB8AC3E}">
        <p14:creationId xmlns:p14="http://schemas.microsoft.com/office/powerpoint/2010/main" val="1357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0833E-6 -1.85185E-6 L 5.20833E-6 -1.85185E-6 C 0.00053 -0.00416 0.00183 -0.01852 0.00352 -0.02523 C 0.00417 -0.02824 0.00522 -0.03078 0.00587 -0.03379 C 0.00639 -0.03588 0.00652 -0.03819 0.00704 -0.04004 C 0.00769 -0.04236 0.00886 -0.04421 0.00951 -0.04652 C 0.01003 -0.04838 0.0099 -0.05092 0.01068 -0.05277 C 0.0116 -0.05532 0.01316 -0.05671 0.0142 -0.05926 C 0.0211 -0.07477 0.0155 -0.07037 0.0237 -0.07407 C 0.02982 -0.08102 0.02566 -0.07754 0.03568 -0.08032 C 0.03803 -0.08102 0.0405 -0.08171 0.04285 -0.0824 C 0.04441 -0.0831 0.04597 -0.08402 0.04753 -0.08449 C 0.0504 -0.08541 0.05313 -0.08588 0.05587 -0.08657 L 0.10001 -0.08449 C 0.10365 -0.08426 0.11225 -0.0824 0.11667 -0.08032 C 0.11902 -0.07916 0.12383 -0.07615 0.12383 -0.07615 C 0.12501 -0.07477 0.12605 -0.07291 0.12735 -0.07176 C 0.13178 -0.06828 0.13972 -0.06527 0.14402 -0.06342 C 0.14558 -0.06273 0.14727 -0.06227 0.14883 -0.06134 C 0.15274 -0.05902 0.15261 -0.05879 0.15717 -0.05694 C 0.15912 -0.05625 0.16107 -0.05578 0.16303 -0.05486 C 0.16433 -0.0544 0.1655 -0.05347 0.16667 -0.05277 C 0.1698 -0.05139 0.17618 -0.04861 0.17618 -0.04861 C 0.17735 -0.04652 0.17865 -0.04444 0.17969 -0.04213 C 0.18061 -0.04027 0.181 -0.0375 0.18217 -0.03588 C 0.18217 -0.03588 0.19102 -0.02523 0.19285 -0.02315 C 0.19402 -0.02176 0.19545 -0.02083 0.19636 -0.01898 C 0.19883 -0.01481 0.20079 -0.00949 0.20352 -0.00625 C 0.20469 -0.00486 0.206 -0.0037 0.20717 -0.00208 C 0.20847 -1.85185E-6 0.20938 0.00232 0.21068 0.0044 C 0.21186 0.00602 0.21316 0.00695 0.21433 0.00857 C 0.21563 0.01042 0.21654 0.0132 0.21785 0.01482 C 0.22006 0.01806 0.22266 0.0206 0.22501 0.02338 C 0.22904 0.02824 0.22761 0.02593 0.22982 0.02986 " pathEditMode="relative" ptsTypes="AAAAAAAAAAAAAAAAAAAAAAAAAAAAAAAAAA">
                                      <p:cBhvr>
                                        <p:cTn id="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101" grpId="0"/>
      <p:bldP spid="1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5">
            <a:extLst>
              <a:ext uri="{FF2B5EF4-FFF2-40B4-BE49-F238E27FC236}">
                <a16:creationId xmlns:a16="http://schemas.microsoft.com/office/drawing/2014/main" id="{4054AE0A-1ACF-4A55-B6A8-995116DEA16D}"/>
              </a:ext>
            </a:extLst>
          </p:cNvPr>
          <p:cNvSpPr/>
          <p:nvPr/>
        </p:nvSpPr>
        <p:spPr>
          <a:xfrm>
            <a:off x="1903801" y="5604478"/>
            <a:ext cx="3365360" cy="73476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Futura Extra" panose="02040603050506020204" pitchFamily="18" charset="0"/>
                <a:ea typeface="inpin heiti" charset="-122"/>
              </a:rPr>
              <a:t>ĐÚNG</a:t>
            </a:r>
            <a:endParaRPr lang="zh-CN" altLang="en-US" sz="4000" dirty="0">
              <a:latin typeface="UTM Futura Extra" panose="02040603050506020204" pitchFamily="18" charset="0"/>
              <a:ea typeface="inpin heiti" charset="-122"/>
            </a:endParaRPr>
          </a:p>
        </p:txBody>
      </p:sp>
      <p:sp>
        <p:nvSpPr>
          <p:cNvPr id="6" name="矩形: 圆角 18">
            <a:extLst>
              <a:ext uri="{FF2B5EF4-FFF2-40B4-BE49-F238E27FC236}">
                <a16:creationId xmlns:a16="http://schemas.microsoft.com/office/drawing/2014/main" id="{6BCABD70-72B5-4832-884A-ECBD4432867D}"/>
              </a:ext>
            </a:extLst>
          </p:cNvPr>
          <p:cNvSpPr/>
          <p:nvPr/>
        </p:nvSpPr>
        <p:spPr>
          <a:xfrm>
            <a:off x="6625819" y="5604477"/>
            <a:ext cx="3365360" cy="73476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ea typeface="inpin heiti" charset="-122"/>
              </a:rPr>
              <a:t>SAI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7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35" y="2353500"/>
            <a:ext cx="487363" cy="487363"/>
          </a:xfrm>
          <a:prstGeom prst="rect">
            <a:avLst/>
          </a:prstGeom>
        </p:spPr>
      </p:pic>
      <p:pic>
        <p:nvPicPr>
          <p:cNvPr id="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4893" y="1746638"/>
            <a:ext cx="487363" cy="487363"/>
          </a:xfrm>
          <a:prstGeom prst="rect">
            <a:avLst/>
          </a:prstGeom>
        </p:spPr>
      </p:pic>
      <p:sp>
        <p:nvSpPr>
          <p:cNvPr id="13" name="矩形 5"/>
          <p:cNvSpPr/>
          <p:nvPr/>
        </p:nvSpPr>
        <p:spPr>
          <a:xfrm rot="16200000">
            <a:off x="2473613" y="-209385"/>
            <a:ext cx="4312896" cy="5834744"/>
          </a:xfrm>
          <a:prstGeom prst="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6963944" y="852611"/>
            <a:ext cx="1012038" cy="934963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1114573" y="4243078"/>
            <a:ext cx="1086838" cy="1004067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41" y="2274347"/>
            <a:ext cx="3667950" cy="2706947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676106" y="1190808"/>
            <a:ext cx="3810000" cy="303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a)   346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    2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682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159520" y="1554198"/>
            <a:ext cx="73733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x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</a:t>
            </a:r>
          </a:p>
          <a:p>
            <a:pPr algn="ctr" eaLnBrk="1" hangingPunct="1"/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249152" y="3389354"/>
            <a:ext cx="1535363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1375" y="153590"/>
            <a:ext cx="1531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TÍNH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4EBB386-3313-5A48-B86E-155F68E07403}"/>
              </a:ext>
            </a:extLst>
          </p:cNvPr>
          <p:cNvSpPr/>
          <p:nvPr/>
        </p:nvSpPr>
        <p:spPr>
          <a:xfrm>
            <a:off x="9195606" y="945062"/>
            <a:ext cx="1905000" cy="1408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/>
              <a:t>692</a:t>
            </a:r>
          </a:p>
        </p:txBody>
      </p:sp>
    </p:spTree>
    <p:extLst>
      <p:ext uri="{BB962C8B-B14F-4D97-AF65-F5344CB8AC3E}">
        <p14:creationId xmlns:p14="http://schemas.microsoft.com/office/powerpoint/2010/main" val="13066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15">
            <a:extLst>
              <a:ext uri="{FF2B5EF4-FFF2-40B4-BE49-F238E27FC236}">
                <a16:creationId xmlns:a16="http://schemas.microsoft.com/office/drawing/2014/main" id="{4054AE0A-1ACF-4A55-B6A8-995116DEA16D}"/>
              </a:ext>
            </a:extLst>
          </p:cNvPr>
          <p:cNvSpPr/>
          <p:nvPr/>
        </p:nvSpPr>
        <p:spPr>
          <a:xfrm>
            <a:off x="1903801" y="5604478"/>
            <a:ext cx="3365360" cy="73476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Futura Extra" panose="02040603050506020204" pitchFamily="18" charset="0"/>
                <a:ea typeface="inpin heiti" charset="-122"/>
              </a:rPr>
              <a:t>ĐÚNG</a:t>
            </a:r>
            <a:endParaRPr lang="zh-CN" altLang="en-US" sz="4000" dirty="0">
              <a:latin typeface="UTM Futura Extra" panose="02040603050506020204" pitchFamily="18" charset="0"/>
              <a:ea typeface="inpin heiti" charset="-122"/>
            </a:endParaRPr>
          </a:p>
        </p:txBody>
      </p:sp>
      <p:sp>
        <p:nvSpPr>
          <p:cNvPr id="6" name="矩形: 圆角 18">
            <a:extLst>
              <a:ext uri="{FF2B5EF4-FFF2-40B4-BE49-F238E27FC236}">
                <a16:creationId xmlns:a16="http://schemas.microsoft.com/office/drawing/2014/main" id="{6BCABD70-72B5-4832-884A-ECBD4432867D}"/>
              </a:ext>
            </a:extLst>
          </p:cNvPr>
          <p:cNvSpPr/>
          <p:nvPr/>
        </p:nvSpPr>
        <p:spPr>
          <a:xfrm>
            <a:off x="6625819" y="5604477"/>
            <a:ext cx="3365360" cy="73476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ea typeface="inpin heiti" charset="-122"/>
              </a:rPr>
              <a:t>SAI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7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35" y="2353500"/>
            <a:ext cx="487363" cy="487363"/>
          </a:xfrm>
          <a:prstGeom prst="rect">
            <a:avLst/>
          </a:prstGeom>
        </p:spPr>
      </p:pic>
      <p:pic>
        <p:nvPicPr>
          <p:cNvPr id="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4893" y="1746638"/>
            <a:ext cx="487363" cy="487363"/>
          </a:xfrm>
          <a:prstGeom prst="rect">
            <a:avLst/>
          </a:prstGeom>
        </p:spPr>
      </p:pic>
      <p:sp>
        <p:nvSpPr>
          <p:cNvPr id="13" name="矩形 5"/>
          <p:cNvSpPr/>
          <p:nvPr/>
        </p:nvSpPr>
        <p:spPr>
          <a:xfrm rot="16200000">
            <a:off x="2473613" y="-209385"/>
            <a:ext cx="4312896" cy="5834744"/>
          </a:xfrm>
          <a:prstGeom prst="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6963944" y="852611"/>
            <a:ext cx="1012038" cy="934963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1114573" y="4243078"/>
            <a:ext cx="1086838" cy="1004067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41" y="2274347"/>
            <a:ext cx="3667950" cy="2706947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510819" y="1115489"/>
            <a:ext cx="3810000" cy="405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a)   213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    3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636</a:t>
            </a:r>
          </a:p>
          <a:p>
            <a:pPr eaLnBrk="1" hangingPunct="1">
              <a:lnSpc>
                <a:spcPct val="150000"/>
              </a:lnSpc>
            </a:pPr>
            <a:endParaRPr lang="en-US" altLang="en-US" dirty="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066272" y="1677847"/>
            <a:ext cx="73733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x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</a:t>
            </a:r>
          </a:p>
          <a:p>
            <a:pPr algn="ctr" eaLnBrk="1" hangingPunct="1"/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066272" y="3197329"/>
            <a:ext cx="1535363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1375" y="153590"/>
            <a:ext cx="1531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TÍNH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3645F2C-DB84-AE41-8E80-9194AB051D85}"/>
              </a:ext>
            </a:extLst>
          </p:cNvPr>
          <p:cNvSpPr/>
          <p:nvPr/>
        </p:nvSpPr>
        <p:spPr>
          <a:xfrm>
            <a:off x="9195606" y="945062"/>
            <a:ext cx="1905000" cy="14084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dirty="0"/>
              <a:t>639</a:t>
            </a:r>
          </a:p>
        </p:txBody>
      </p:sp>
    </p:spTree>
    <p:extLst>
      <p:ext uri="{BB962C8B-B14F-4D97-AF65-F5344CB8AC3E}">
        <p14:creationId xmlns:p14="http://schemas.microsoft.com/office/powerpoint/2010/main" val="333998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5"/>
          <p:cNvSpPr/>
          <p:nvPr/>
        </p:nvSpPr>
        <p:spPr>
          <a:xfrm rot="16200000">
            <a:off x="2473613" y="-209385"/>
            <a:ext cx="4312896" cy="5834744"/>
          </a:xfrm>
          <a:prstGeom prst="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6963944" y="852611"/>
            <a:ext cx="1012038" cy="934963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3" t="67280"/>
          <a:stretch/>
        </p:blipFill>
        <p:spPr>
          <a:xfrm>
            <a:off x="1114573" y="4243078"/>
            <a:ext cx="1086838" cy="1004067"/>
          </a:xfrm>
          <a:prstGeom prst="rect">
            <a:avLst/>
          </a:prstGeom>
        </p:spPr>
      </p:pic>
      <p:pic>
        <p:nvPicPr>
          <p:cNvPr id="16" name="图片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941" y="2274347"/>
            <a:ext cx="3667950" cy="2706947"/>
          </a:xfrm>
          <a:prstGeom prst="rect">
            <a:avLst/>
          </a:prstGeom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355913" y="1057086"/>
            <a:ext cx="3810000" cy="33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a)   161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    5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48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  805</a:t>
            </a:r>
            <a:r>
              <a:rPr lang="en-US" altLang="en-US" sz="48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002024" y="1496565"/>
            <a:ext cx="73733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44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 x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  <a:p>
            <a:pPr eaLnBrk="1" hangingPunct="1"/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   </a:t>
            </a:r>
          </a:p>
          <a:p>
            <a:pPr algn="ctr" eaLnBrk="1" hangingPunct="1"/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UTM Centur" panose="02040603050506020204" pitchFamily="18" charset="0"/>
              </a:rPr>
              <a:t> </a:t>
            </a: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4002024" y="3393483"/>
            <a:ext cx="1535363" cy="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chemeClr val="accent1">
                  <a:lumMod val="50000"/>
                </a:schemeClr>
              </a:solidFill>
              <a:latin typeface="UTM Centur" panose="0204060305050602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71375" y="153590"/>
            <a:ext cx="15311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IcielCadena" panose="02000503000000020004" pitchFamily="2" charset="0"/>
              </a:rPr>
              <a:t>TÍNH</a:t>
            </a:r>
          </a:p>
        </p:txBody>
      </p:sp>
      <p:sp>
        <p:nvSpPr>
          <p:cNvPr id="21" name="矩形: 圆角 15">
            <a:extLst>
              <a:ext uri="{FF2B5EF4-FFF2-40B4-BE49-F238E27FC236}">
                <a16:creationId xmlns:a16="http://schemas.microsoft.com/office/drawing/2014/main" id="{4054AE0A-1ACF-4A55-B6A8-995116DEA16D}"/>
              </a:ext>
            </a:extLst>
          </p:cNvPr>
          <p:cNvSpPr/>
          <p:nvPr/>
        </p:nvSpPr>
        <p:spPr>
          <a:xfrm>
            <a:off x="1423472" y="5388144"/>
            <a:ext cx="3365360" cy="73476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UTM Futura Extra" panose="02040603050506020204" pitchFamily="18" charset="0"/>
                <a:ea typeface="inpin heiti" charset="-122"/>
              </a:rPr>
              <a:t>ĐÚNG</a:t>
            </a:r>
            <a:endParaRPr lang="zh-CN" altLang="en-US" sz="4000" dirty="0">
              <a:latin typeface="UTM Futura Extra" panose="02040603050506020204" pitchFamily="18" charset="0"/>
              <a:ea typeface="inpin heiti" charset="-122"/>
            </a:endParaRPr>
          </a:p>
        </p:txBody>
      </p:sp>
      <p:sp>
        <p:nvSpPr>
          <p:cNvPr id="22" name="矩形: 圆角 18">
            <a:extLst>
              <a:ext uri="{FF2B5EF4-FFF2-40B4-BE49-F238E27FC236}">
                <a16:creationId xmlns:a16="http://schemas.microsoft.com/office/drawing/2014/main" id="{6BCABD70-72B5-4832-884A-ECBD4432867D}"/>
              </a:ext>
            </a:extLst>
          </p:cNvPr>
          <p:cNvSpPr/>
          <p:nvPr/>
        </p:nvSpPr>
        <p:spPr>
          <a:xfrm>
            <a:off x="6461236" y="5426867"/>
            <a:ext cx="3365360" cy="734767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ea typeface="inpin heiti" charset="-122"/>
              </a:rPr>
              <a:t>SAI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  <a:ea typeface="inpin heiti" charset="-122"/>
            </a:endParaRPr>
          </a:p>
        </p:txBody>
      </p:sp>
      <p:pic>
        <p:nvPicPr>
          <p:cNvPr id="2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27335" y="4291078"/>
            <a:ext cx="487363" cy="487363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4893" y="3684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654208" y="4228829"/>
            <a:ext cx="3072015" cy="22086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5" r="23837" b="65385"/>
          <a:stretch/>
        </p:blipFill>
        <p:spPr>
          <a:xfrm>
            <a:off x="-100618" y="3367870"/>
            <a:ext cx="3562350" cy="2715647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024346" y="604900"/>
            <a:ext cx="8458408" cy="5760000"/>
          </a:xfrm>
          <a:prstGeom prst="ellipse">
            <a:avLst/>
          </a:prstGeom>
          <a:solidFill>
            <a:schemeClr val="accent6"/>
          </a:solidFill>
          <a:ln w="762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9291047" y="1080256"/>
            <a:ext cx="1714539" cy="15850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8720428" y="3170301"/>
            <a:ext cx="680602" cy="6291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V="1">
            <a:off x="6810230" y="5843980"/>
            <a:ext cx="1031488" cy="9535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2333676" y="2050349"/>
            <a:ext cx="573581" cy="64781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7" t="68713" r="32551"/>
          <a:stretch/>
        </p:blipFill>
        <p:spPr>
          <a:xfrm>
            <a:off x="3523250" y="432084"/>
            <a:ext cx="1017430" cy="114911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69229" y="3370789"/>
            <a:ext cx="756259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Up">
              <a:avLst>
                <a:gd name="adj" fmla="val 10976372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altLang="zh-CN" sz="10500" dirty="0">
                <a:ln w="76200">
                  <a:solidFill>
                    <a:schemeClr val="bg1"/>
                  </a:solidFill>
                </a:ln>
                <a:solidFill>
                  <a:srgbClr val="8E0A46"/>
                </a:solidFill>
                <a:latin typeface="#9SLIDE07 ICIELKONI BLACK" pitchFamily="2" charset="77"/>
                <a:ea typeface="华文琥珀" panose="02010800040101010101" pitchFamily="2" charset="-122"/>
              </a:rPr>
              <a:t>LUYỆN TẬP</a:t>
            </a:r>
            <a:endParaRPr lang="zh-CN" altLang="en-US" sz="10500" dirty="0">
              <a:ln w="76200">
                <a:solidFill>
                  <a:schemeClr val="bg1"/>
                </a:solidFill>
              </a:ln>
              <a:solidFill>
                <a:srgbClr val="8E0A46"/>
              </a:solidFill>
              <a:latin typeface="#9SLIDE07 ICIELKONI BLACK" pitchFamily="2" charset="77"/>
              <a:ea typeface="华文琥珀" panose="02010800040101010101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9" t="46643" r="37838" b="30649"/>
          <a:stretch/>
        </p:blipFill>
        <p:spPr>
          <a:xfrm>
            <a:off x="6431149" y="-1202162"/>
            <a:ext cx="3223059" cy="24844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50527" y="4112935"/>
            <a:ext cx="35693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</a:rPr>
              <a:t>SGK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</a:rPr>
              <a:t>trang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#9Slide05 SVNKitten" pitchFamily="2" charset="0"/>
              </a:rPr>
              <a:t> 98</a:t>
            </a:r>
          </a:p>
        </p:txBody>
      </p:sp>
    </p:spTree>
    <p:extLst>
      <p:ext uri="{BB962C8B-B14F-4D97-AF65-F5344CB8AC3E}">
        <p14:creationId xmlns:p14="http://schemas.microsoft.com/office/powerpoint/2010/main" val="3915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2"/>
          <p:cNvSpPr/>
          <p:nvPr/>
        </p:nvSpPr>
        <p:spPr>
          <a:xfrm>
            <a:off x="793845" y="214655"/>
            <a:ext cx="8096946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01600"/>
            <a:ext cx="2197289" cy="1331390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2028468" y="257606"/>
            <a:ext cx="680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1: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?</a:t>
            </a:r>
            <a:endParaRPr lang="zh-CN" altLang="en-US" sz="44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322233" y="1392421"/>
            <a:ext cx="10708624" cy="5240608"/>
          </a:xfrm>
          <a:prstGeom prst="rec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73" y="2773848"/>
            <a:ext cx="2391429" cy="4175435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671507" y="-133070"/>
            <a:ext cx="2364068" cy="1699658"/>
          </a:xfrm>
          <a:prstGeom prst="rect">
            <a:avLst/>
          </a:prstGeom>
        </p:spPr>
      </p:pic>
      <p:pic>
        <p:nvPicPr>
          <p:cNvPr id="16" name="图片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10493672" y="1588213"/>
            <a:ext cx="1039544" cy="1052440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893003" y="1083430"/>
            <a:ext cx="734854" cy="743970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-79589" y="5359247"/>
            <a:ext cx="1044004" cy="1056955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7398F1-6734-CD42-BCA8-DAA4D135B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319388"/>
              </p:ext>
            </p:extLst>
          </p:nvPr>
        </p:nvGraphicFramePr>
        <p:xfrm>
          <a:off x="1366237" y="2156642"/>
          <a:ext cx="8885594" cy="3089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2378">
                  <a:extLst>
                    <a:ext uri="{9D8B030D-6E8A-4147-A177-3AD203B41FA5}">
                      <a16:colId xmlns:a16="http://schemas.microsoft.com/office/drawing/2014/main" val="126497332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15616025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2538577022"/>
                    </a:ext>
                  </a:extLst>
                </a:gridCol>
                <a:gridCol w="1582616">
                  <a:extLst>
                    <a:ext uri="{9D8B030D-6E8A-4147-A177-3AD203B41FA5}">
                      <a16:colId xmlns:a16="http://schemas.microsoft.com/office/drawing/2014/main" val="650765403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194928771"/>
                    </a:ext>
                  </a:extLst>
                </a:gridCol>
              </a:tblGrid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  <a:latin typeface="#9Slide04 Faustina" pitchFamily="2" charset="77"/>
                        </a:rPr>
                        <a:t>Thừa số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209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253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114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107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084339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  <a:latin typeface="#9Slide04 Faustina" pitchFamily="2" charset="77"/>
                        </a:rPr>
                        <a:t>Thừa số</a:t>
                      </a:r>
                    </a:p>
                    <a:p>
                      <a:endParaRPr lang="en-VN" dirty="0">
                        <a:ln w="38100">
                          <a:solidFill>
                            <a:schemeClr val="tx1"/>
                          </a:solidFill>
                        </a:ln>
                        <a:noFill/>
                        <a:latin typeface="#9Slide04 Faustina" pitchFamily="2" charset="77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4777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  <a:latin typeface="#9Slide04 Faustina" pitchFamily="2" charset="77"/>
                        </a:rPr>
                        <a:t>Tích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ln w="38100">
                            <a:solidFill>
                              <a:schemeClr val="tx1"/>
                            </a:solidFill>
                          </a:ln>
                          <a:noFill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1354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23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2"/>
          <p:cNvSpPr/>
          <p:nvPr/>
        </p:nvSpPr>
        <p:spPr>
          <a:xfrm>
            <a:off x="793845" y="214655"/>
            <a:ext cx="8096946" cy="861511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0" y="-101600"/>
            <a:ext cx="2197289" cy="1331390"/>
          </a:xfrm>
          <a:prstGeom prst="rect">
            <a:avLst/>
          </a:prstGeom>
        </p:spPr>
      </p:pic>
      <p:sp>
        <p:nvSpPr>
          <p:cNvPr id="6" name="文本框 19"/>
          <p:cNvSpPr txBox="1"/>
          <p:nvPr/>
        </p:nvSpPr>
        <p:spPr>
          <a:xfrm>
            <a:off x="2028468" y="257606"/>
            <a:ext cx="68084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1: </a:t>
            </a:r>
            <a:r>
              <a:rPr lang="en-US" altLang="zh-CN" sz="44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Số</a:t>
            </a:r>
            <a:r>
              <a:rPr lang="en-US" altLang="zh-CN" sz="44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?</a:t>
            </a:r>
            <a:endParaRPr lang="zh-CN" altLang="en-US" sz="44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矩形 7"/>
          <p:cNvSpPr/>
          <p:nvPr/>
        </p:nvSpPr>
        <p:spPr>
          <a:xfrm>
            <a:off x="322233" y="1392421"/>
            <a:ext cx="10708624" cy="5240608"/>
          </a:xfrm>
          <a:prstGeom prst="rect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373" y="2773848"/>
            <a:ext cx="2391429" cy="4175435"/>
          </a:xfrm>
          <a:prstGeom prst="rect">
            <a:avLst/>
          </a:prstGeom>
        </p:spPr>
      </p:pic>
      <p:pic>
        <p:nvPicPr>
          <p:cNvPr id="15" name="图片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t="8979" r="66928" b="62619"/>
          <a:stretch/>
        </p:blipFill>
        <p:spPr>
          <a:xfrm>
            <a:off x="9671507" y="-133070"/>
            <a:ext cx="2364068" cy="1699658"/>
          </a:xfrm>
          <a:prstGeom prst="rect">
            <a:avLst/>
          </a:prstGeom>
        </p:spPr>
      </p:pic>
      <p:pic>
        <p:nvPicPr>
          <p:cNvPr id="16" name="图片 1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10493672" y="1588213"/>
            <a:ext cx="1039544" cy="1052440"/>
          </a:xfrm>
          <a:prstGeom prst="rect">
            <a:avLst/>
          </a:prstGeom>
        </p:spPr>
      </p:pic>
      <p:pic>
        <p:nvPicPr>
          <p:cNvPr id="17" name="图片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893003" y="1083430"/>
            <a:ext cx="734854" cy="743970"/>
          </a:xfrm>
          <a:prstGeom prst="rect">
            <a:avLst/>
          </a:prstGeom>
        </p:spPr>
      </p:pic>
      <p:pic>
        <p:nvPicPr>
          <p:cNvPr id="18" name="图片 14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0" b="63169"/>
          <a:stretch/>
        </p:blipFill>
        <p:spPr>
          <a:xfrm>
            <a:off x="-79589" y="5359247"/>
            <a:ext cx="1044004" cy="1056955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7398F1-6734-CD42-BCA8-DAA4D135B9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28900"/>
              </p:ext>
            </p:extLst>
          </p:nvPr>
        </p:nvGraphicFramePr>
        <p:xfrm>
          <a:off x="1366237" y="2156642"/>
          <a:ext cx="8885594" cy="3089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2378">
                  <a:extLst>
                    <a:ext uri="{9D8B030D-6E8A-4147-A177-3AD203B41FA5}">
                      <a16:colId xmlns:a16="http://schemas.microsoft.com/office/drawing/2014/main" val="126497332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115616025"/>
                    </a:ext>
                  </a:extLst>
                </a:gridCol>
                <a:gridCol w="1652954">
                  <a:extLst>
                    <a:ext uri="{9D8B030D-6E8A-4147-A177-3AD203B41FA5}">
                      <a16:colId xmlns:a16="http://schemas.microsoft.com/office/drawing/2014/main" val="2538577022"/>
                    </a:ext>
                  </a:extLst>
                </a:gridCol>
                <a:gridCol w="1582616">
                  <a:extLst>
                    <a:ext uri="{9D8B030D-6E8A-4147-A177-3AD203B41FA5}">
                      <a16:colId xmlns:a16="http://schemas.microsoft.com/office/drawing/2014/main" val="650765403"/>
                    </a:ext>
                  </a:extLst>
                </a:gridCol>
                <a:gridCol w="1547446">
                  <a:extLst>
                    <a:ext uri="{9D8B030D-6E8A-4147-A177-3AD203B41FA5}">
                      <a16:colId xmlns:a16="http://schemas.microsoft.com/office/drawing/2014/main" val="194928771"/>
                    </a:ext>
                  </a:extLst>
                </a:gridCol>
              </a:tblGrid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Thừa số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5084339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Thừa số</a:t>
                      </a:r>
                    </a:p>
                    <a:p>
                      <a:endParaRPr lang="en-VN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274777"/>
                  </a:ext>
                </a:extLst>
              </a:tr>
              <a:tr h="1029892">
                <a:tc>
                  <a:txBody>
                    <a:bodyPr/>
                    <a:lstStyle/>
                    <a:p>
                      <a:pPr algn="ctr"/>
                      <a:r>
                        <a:rPr lang="en-VN" sz="4000" b="1" cap="none" spc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Tích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VN" sz="4000" b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613540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8569045-8EBA-2743-89DD-AA69AF81DFC7}"/>
              </a:ext>
            </a:extLst>
          </p:cNvPr>
          <p:cNvSpPr txBox="1"/>
          <p:nvPr/>
        </p:nvSpPr>
        <p:spPr>
          <a:xfrm>
            <a:off x="3862288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836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F51BD-5A39-8E45-9D41-C43225B1946E}"/>
              </a:ext>
            </a:extLst>
          </p:cNvPr>
          <p:cNvSpPr txBox="1"/>
          <p:nvPr/>
        </p:nvSpPr>
        <p:spPr>
          <a:xfrm>
            <a:off x="5497287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759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D6882-6EAC-834F-AC20-3321D990BC45}"/>
              </a:ext>
            </a:extLst>
          </p:cNvPr>
          <p:cNvSpPr txBox="1"/>
          <p:nvPr/>
        </p:nvSpPr>
        <p:spPr>
          <a:xfrm>
            <a:off x="7143530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798</a:t>
            </a:r>
            <a:endParaRPr lang="en-VN" sz="40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721973-70DE-7B46-B2F8-07DB3BD5D627}"/>
              </a:ext>
            </a:extLst>
          </p:cNvPr>
          <p:cNvSpPr txBox="1"/>
          <p:nvPr/>
        </p:nvSpPr>
        <p:spPr>
          <a:xfrm>
            <a:off x="8688683" y="4342616"/>
            <a:ext cx="15703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VN" sz="4000" b="1" dirty="0">
                <a:solidFill>
                  <a:srgbClr val="FF0000"/>
                </a:solidFill>
              </a:rPr>
              <a:t>963</a:t>
            </a:r>
            <a:endParaRPr lang="en-VN" sz="40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868866" y="1606719"/>
            <a:ext cx="8618555" cy="4376369"/>
          </a:xfrm>
          <a:prstGeom prst="ellipse">
            <a:avLst/>
          </a:prstGeom>
          <a:solidFill>
            <a:srgbClr val="FFFCDC"/>
          </a:solid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7879596" y="4166800"/>
            <a:ext cx="2520000" cy="2520000"/>
          </a:xfrm>
          <a:prstGeom prst="ellipse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762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>
            <a:off x="10290670" y="547088"/>
            <a:ext cx="1714539" cy="15850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BE6AE"/>
              </a:clrFrom>
              <a:clrTo>
                <a:srgbClr val="DBE6A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99" t="14793" b="67641"/>
          <a:stretch/>
        </p:blipFill>
        <p:spPr>
          <a:xfrm flipH="1" flipV="1">
            <a:off x="10605483" y="4090074"/>
            <a:ext cx="680602" cy="62919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17390" r="9599" b="18774"/>
          <a:stretch/>
        </p:blipFill>
        <p:spPr>
          <a:xfrm>
            <a:off x="7435439" y="4198135"/>
            <a:ext cx="2855231" cy="236663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9" t="65040" r="30800" b="5008"/>
          <a:stretch/>
        </p:blipFill>
        <p:spPr>
          <a:xfrm>
            <a:off x="8581987" y="337356"/>
            <a:ext cx="2305160" cy="1357354"/>
          </a:xfrm>
          <a:prstGeom prst="rect">
            <a:avLst/>
          </a:prstGeom>
        </p:spPr>
      </p:pic>
      <p:sp>
        <p:nvSpPr>
          <p:cNvPr id="59" name="圆角矩形 14"/>
          <p:cNvSpPr/>
          <p:nvPr/>
        </p:nvSpPr>
        <p:spPr>
          <a:xfrm>
            <a:off x="509037" y="284464"/>
            <a:ext cx="9285594" cy="830997"/>
          </a:xfrm>
          <a:prstGeom prst="roundRect">
            <a:avLst/>
          </a:prstGeom>
          <a:pattFill prst="dkHorz">
            <a:fgClr>
              <a:srgbClr val="FFF9B2"/>
            </a:fgClr>
            <a:bgClr>
              <a:srgbClr val="FEFDDA"/>
            </a:bgClr>
          </a:pattFill>
          <a:ln w="38100">
            <a:solidFill>
              <a:srgbClr val="B2A47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图片 18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35" b="32936"/>
          <a:stretch/>
        </p:blipFill>
        <p:spPr>
          <a:xfrm flipH="1">
            <a:off x="-255194" y="-66080"/>
            <a:ext cx="2197289" cy="1331390"/>
          </a:xfrm>
          <a:prstGeom prst="rect">
            <a:avLst/>
          </a:prstGeom>
        </p:spPr>
      </p:pic>
      <p:sp>
        <p:nvSpPr>
          <p:cNvPr id="61" name="文本框 20"/>
          <p:cNvSpPr txBox="1"/>
          <p:nvPr/>
        </p:nvSpPr>
        <p:spPr>
          <a:xfrm>
            <a:off x="1511698" y="258736"/>
            <a:ext cx="8143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Bài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2: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Tính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nhẩm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(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theo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mẫu</a:t>
            </a:r>
            <a:r>
              <a:rPr lang="en-US" altLang="zh-CN" sz="48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UTM Alter Gothic" panose="02040603050506020204" pitchFamily="18" charset="0"/>
                <a:ea typeface="微软雅黑" panose="020B0503020204020204" pitchFamily="34" charset="-122"/>
              </a:rPr>
              <a:t>)</a:t>
            </a:r>
            <a:endParaRPr lang="zh-CN" altLang="en-US" sz="48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UTM Alter Gothic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CE5DA-92B8-2D43-B067-E05D1CAC951B}"/>
              </a:ext>
            </a:extLst>
          </p:cNvPr>
          <p:cNvSpPr txBox="1"/>
          <p:nvPr/>
        </p:nvSpPr>
        <p:spPr>
          <a:xfrm>
            <a:off x="1591581" y="2347095"/>
            <a:ext cx="6990406" cy="303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400" b="1" dirty="0"/>
              <a:t>Mẫu</a:t>
            </a:r>
            <a:r>
              <a:rPr lang="en-VN" sz="4400" dirty="0"/>
              <a:t>: 200 x 2 = ?</a:t>
            </a:r>
          </a:p>
          <a:p>
            <a:pPr algn="r">
              <a:lnSpc>
                <a:spcPct val="150000"/>
              </a:lnSpc>
            </a:pPr>
            <a:r>
              <a:rPr lang="en-VN" sz="4400" b="1" dirty="0"/>
              <a:t>Nhẩm</a:t>
            </a:r>
            <a:r>
              <a:rPr lang="en-VN" sz="4400" dirty="0"/>
              <a:t>: 2 trăm x 2 = 4 trăm</a:t>
            </a:r>
          </a:p>
          <a:p>
            <a:pPr algn="ctr">
              <a:lnSpc>
                <a:spcPct val="150000"/>
              </a:lnSpc>
            </a:pPr>
            <a:r>
              <a:rPr lang="en-VN" sz="4400" dirty="0"/>
              <a:t>         200 x 2 = 400</a:t>
            </a:r>
          </a:p>
        </p:txBody>
      </p:sp>
    </p:spTree>
    <p:extLst>
      <p:ext uri="{BB962C8B-B14F-4D97-AF65-F5344CB8AC3E}">
        <p14:creationId xmlns:p14="http://schemas.microsoft.com/office/powerpoint/2010/main" val="40569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/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-124451967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425</Words>
  <Application>Microsoft Office PowerPoint</Application>
  <PresentationFormat>Widescreen</PresentationFormat>
  <Paragraphs>137</Paragraphs>
  <Slides>22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UTM Futura Extra</vt:lpstr>
      <vt:lpstr>#9SLIDE07 ICIELKONI BLACK</vt:lpstr>
      <vt:lpstr>Calibri</vt:lpstr>
      <vt:lpstr>#9Slide07 IcielCadena</vt:lpstr>
      <vt:lpstr>OpenSans</vt:lpstr>
      <vt:lpstr>Calibri Light</vt:lpstr>
      <vt:lpstr>Arial</vt:lpstr>
      <vt:lpstr>UTM Centur</vt:lpstr>
      <vt:lpstr>微软雅黑</vt:lpstr>
      <vt:lpstr>#9Slide04 Faustina</vt:lpstr>
      <vt:lpstr>UTM Americana EB</vt:lpstr>
      <vt:lpstr>#9Slide07 IcielPony</vt:lpstr>
      <vt:lpstr>Cambria</vt:lpstr>
      <vt:lpstr>#9Slide05 SVNKitten</vt:lpstr>
      <vt:lpstr>UTM Alexander</vt:lpstr>
      <vt:lpstr>UTM Alter Gothic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MĂNG NON</dc:title>
  <dc:subject>MĂNG NON</dc:subject>
  <dc:creator>Nguyễn Thị Hải Yến</dc:creator>
  <cp:keywords>Măng Non</cp:keywords>
  <cp:lastModifiedBy>ong si</cp:lastModifiedBy>
  <cp:revision>153</cp:revision>
  <dcterms:created xsi:type="dcterms:W3CDTF">2017-09-12T13:15:31Z</dcterms:created>
  <dcterms:modified xsi:type="dcterms:W3CDTF">2025-12-25T16:45:15Z</dcterms:modified>
</cp:coreProperties>
</file>