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2" r:id="rId2"/>
  </p:sldMasterIdLst>
  <p:notesMasterIdLst>
    <p:notesMasterId r:id="rId33"/>
  </p:notesMasterIdLst>
  <p:sldIdLst>
    <p:sldId id="351" r:id="rId3"/>
    <p:sldId id="353" r:id="rId4"/>
    <p:sldId id="263" r:id="rId5"/>
    <p:sldId id="354" r:id="rId6"/>
    <p:sldId id="257" r:id="rId7"/>
    <p:sldId id="352" r:id="rId8"/>
    <p:sldId id="355" r:id="rId9"/>
    <p:sldId id="261" r:id="rId10"/>
    <p:sldId id="338" r:id="rId11"/>
    <p:sldId id="339" r:id="rId12"/>
    <p:sldId id="356" r:id="rId13"/>
    <p:sldId id="357" r:id="rId14"/>
    <p:sldId id="358" r:id="rId15"/>
    <p:sldId id="359" r:id="rId16"/>
    <p:sldId id="360" r:id="rId17"/>
    <p:sldId id="372" r:id="rId18"/>
    <p:sldId id="341" r:id="rId19"/>
    <p:sldId id="368" r:id="rId20"/>
    <p:sldId id="361" r:id="rId21"/>
    <p:sldId id="362" r:id="rId22"/>
    <p:sldId id="363" r:id="rId23"/>
    <p:sldId id="364" r:id="rId24"/>
    <p:sldId id="365" r:id="rId25"/>
    <p:sldId id="366" r:id="rId26"/>
    <p:sldId id="367" r:id="rId27"/>
    <p:sldId id="370" r:id="rId28"/>
    <p:sldId id="371" r:id="rId29"/>
    <p:sldId id="374" r:id="rId30"/>
    <p:sldId id="373" r:id="rId31"/>
    <p:sldId id="35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77" d="100"/>
          <a:sy n="77" d="100"/>
        </p:scale>
        <p:origin x="91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25/10/2025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a:t>
            </a:fld>
            <a:endParaRPr lang="en-US"/>
          </a:p>
        </p:txBody>
      </p:sp>
    </p:spTree>
    <p:extLst>
      <p:ext uri="{BB962C8B-B14F-4D97-AF65-F5344CB8AC3E}">
        <p14:creationId xmlns:p14="http://schemas.microsoft.com/office/powerpoint/2010/main" val="200426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a:t>
            </a:fld>
            <a:endParaRPr lang="en-US"/>
          </a:p>
        </p:txBody>
      </p:sp>
    </p:spTree>
    <p:extLst>
      <p:ext uri="{BB962C8B-B14F-4D97-AF65-F5344CB8AC3E}">
        <p14:creationId xmlns:p14="http://schemas.microsoft.com/office/powerpoint/2010/main" val="3765286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Trong cuộc sống và học tập của mỗi người luôn xuất hiện những khó khăn đòi hỏi chúng ta cần phải vượt qua. Biết vượt qua khó khăn không những sẽ giúp chúng ta thành công mà việc nhận biết những thử thách và vượt qua chúng còn khiến ta cảm thấy tự tin hơn và có thể đối mặt với bất cứ tình huống nào trong cuộc sống</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5</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25</a:t>
            </a:fld>
            <a:endParaRPr lang="en-US"/>
          </a:p>
        </p:txBody>
      </p:sp>
    </p:spTree>
    <p:extLst>
      <p:ext uri="{BB962C8B-B14F-4D97-AF65-F5344CB8AC3E}">
        <p14:creationId xmlns:p14="http://schemas.microsoft.com/office/powerpoint/2010/main" val="3310055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30</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2025/10/25</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2025/10/25</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29102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7444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0768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25/10/2025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821061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25/10/2025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106563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25/10/2025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828349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25/10/2025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40106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25/10/2025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850425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25/10/2025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704088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83957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08316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2025/10/25</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2025/10/25</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2025/10/25</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2025/10/25</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2025/10/25</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2025/10/25</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2025/10/25</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25/10/2025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153509990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NULL" TargetMode="Externa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slideLayout" Target="../slideLayouts/slideLayout12.xml"/><Relationship Id="rId10" Type="http://schemas.openxmlformats.org/officeDocument/2006/relationships/image" Target="../media/image11.gif"/><Relationship Id="rId4" Type="http://schemas.microsoft.com/office/2007/relationships/media" Target="../media/media2.mp3"/><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4.png"/><Relationship Id="rId7" Type="http://schemas.microsoft.com/office/2007/relationships/hdphoto" Target="../media/hdphoto1.wdp"/><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1.sv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endParaRPr lang="en-US"/>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3"/>
            <a:stretch>
              <a:fillRect/>
            </a:stretch>
          </a:blipFill>
        </p:spPr>
        <p:txBody>
          <a:bodyPr/>
          <a:lstStyle/>
          <a:p>
            <a:endParaRPr lang="en-US"/>
          </a:p>
        </p:txBody>
      </p:sp>
      <p:pic>
        <p:nvPicPr>
          <p:cNvPr id="6" name="Hình ảnh 9">
            <a:extLst>
              <a:ext uri="{FF2B5EF4-FFF2-40B4-BE49-F238E27FC236}">
                <a16:creationId xmlns:a16="http://schemas.microsoft.com/office/drawing/2014/main" id="{51BC9F34-BF8D-3141-42FF-4442FCBAD268}"/>
              </a:ext>
            </a:extLst>
          </p:cNvPr>
          <p:cNvPicPr>
            <a:picLocks noChangeAspect="1"/>
          </p:cNvPicPr>
          <p:nvPr/>
        </p:nvPicPr>
        <p:blipFill>
          <a:blip r:embed="rId4"/>
          <a:stretch>
            <a:fillRect/>
          </a:stretch>
        </p:blipFill>
        <p:spPr>
          <a:xfrm>
            <a:off x="1631518" y="2346260"/>
            <a:ext cx="6822015" cy="2139881"/>
          </a:xfrm>
          <a:prstGeom prst="rect">
            <a:avLst/>
          </a:prstGeom>
        </p:spPr>
      </p:pic>
    </p:spTree>
    <p:extLst>
      <p:ext uri="{BB962C8B-B14F-4D97-AF65-F5344CB8AC3E}">
        <p14:creationId xmlns:p14="http://schemas.microsoft.com/office/powerpoint/2010/main" val="7158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B4F3D30-1BF1-2C5B-E893-1C7999CDC313}"/>
              </a:ext>
            </a:extLst>
          </p:cNvPr>
          <p:cNvGrpSpPr/>
          <p:nvPr/>
        </p:nvGrpSpPr>
        <p:grpSpPr>
          <a:xfrm>
            <a:off x="337822" y="2192413"/>
            <a:ext cx="4149118" cy="3697992"/>
            <a:chOff x="337822" y="2192413"/>
            <a:chExt cx="4149118" cy="3697992"/>
          </a:xfrm>
        </p:grpSpPr>
        <p:pic>
          <p:nvPicPr>
            <p:cNvPr id="2" name="图片 35">
              <a:extLst>
                <a:ext uri="{FF2B5EF4-FFF2-40B4-BE49-F238E27FC236}">
                  <a16:creationId xmlns:a16="http://schemas.microsoft.com/office/drawing/2014/main" id="{89D11E2A-68C4-7321-656D-59E39936A942}"/>
                </a:ext>
              </a:extLst>
            </p:cNvPr>
            <p:cNvPicPr>
              <a:picLocks noChangeAspect="1"/>
            </p:cNvPicPr>
            <p:nvPr/>
          </p:nvPicPr>
          <p:blipFill>
            <a:blip r:embed="rId2"/>
            <a:stretch>
              <a:fillRect/>
            </a:stretch>
          </p:blipFill>
          <p:spPr>
            <a:xfrm>
              <a:off x="488375" y="2192413"/>
              <a:ext cx="3862971" cy="3055220"/>
            </a:xfrm>
            <a:prstGeom prst="rect">
              <a:avLst/>
            </a:prstGeom>
          </p:spPr>
        </p:pic>
        <p:sp>
          <p:nvSpPr>
            <p:cNvPr id="4" name="Rectangle 3">
              <a:extLst>
                <a:ext uri="{FF2B5EF4-FFF2-40B4-BE49-F238E27FC236}">
                  <a16:creationId xmlns:a16="http://schemas.microsoft.com/office/drawing/2014/main" id="{D26781AE-DFFD-7C00-4F2C-FF5C4BC43FD9}"/>
                </a:ext>
              </a:extLst>
            </p:cNvPr>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đôi</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6" name="Group 5">
            <a:extLst>
              <a:ext uri="{FF2B5EF4-FFF2-40B4-BE49-F238E27FC236}">
                <a16:creationId xmlns:a16="http://schemas.microsoft.com/office/drawing/2014/main" id="{20C1C9E7-884F-31E1-4565-89AB3507130C}"/>
              </a:ext>
            </a:extLst>
          </p:cNvPr>
          <p:cNvGrpSpPr/>
          <p:nvPr/>
        </p:nvGrpSpPr>
        <p:grpSpPr>
          <a:xfrm>
            <a:off x="1765004" y="544410"/>
            <a:ext cx="9633433" cy="1401347"/>
            <a:chOff x="453320" y="784778"/>
            <a:chExt cx="10434754" cy="1189049"/>
          </a:xfrm>
        </p:grpSpPr>
        <p:sp>
          <p:nvSpPr>
            <p:cNvPr id="9" name="Speech Bubble: Rectangle with Corners Rounded 8">
              <a:extLst>
                <a:ext uri="{FF2B5EF4-FFF2-40B4-BE49-F238E27FC236}">
                  <a16:creationId xmlns:a16="http://schemas.microsoft.com/office/drawing/2014/main" id="{CAAA9FBF-B748-A88A-B98E-9EA30973547A}"/>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120FF05B-8DEE-0E7B-AB1B-99134925EEBB}"/>
                </a:ext>
              </a:extLst>
            </p:cNvPr>
            <p:cNvSpPr txBox="1"/>
            <p:nvPr/>
          </p:nvSpPr>
          <p:spPr>
            <a:xfrm>
              <a:off x="814827" y="929905"/>
              <a:ext cx="9807097" cy="1018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hãy chỉ ra khó khăn của các bạn trong bức tranh trên.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6871DC54-AB23-5B78-E3AD-EB9772BDA5E8}"/>
              </a:ext>
            </a:extLst>
          </p:cNvPr>
          <p:cNvGrpSpPr/>
          <p:nvPr/>
        </p:nvGrpSpPr>
        <p:grpSpPr>
          <a:xfrm>
            <a:off x="4008474" y="2585862"/>
            <a:ext cx="8038215" cy="1401347"/>
            <a:chOff x="453320" y="784778"/>
            <a:chExt cx="10434754" cy="1189049"/>
          </a:xfrm>
        </p:grpSpPr>
        <p:sp>
          <p:nvSpPr>
            <p:cNvPr id="14" name="Speech Bubble: Rectangle with Corners Rounded 13">
              <a:extLst>
                <a:ext uri="{FF2B5EF4-FFF2-40B4-BE49-F238E27FC236}">
                  <a16:creationId xmlns:a16="http://schemas.microsoft.com/office/drawing/2014/main" id="{67CAC427-8725-CF59-6547-4120115881A2}"/>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E6557AF8-E7A4-D963-392E-65F25114FE3B}"/>
                </a:ext>
              </a:extLst>
            </p:cNvPr>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pic>
        <p:nvPicPr>
          <p:cNvPr id="5" name="Picture 4">
            <a:extLst>
              <a:ext uri="{FF2B5EF4-FFF2-40B4-BE49-F238E27FC236}">
                <a16:creationId xmlns:a16="http://schemas.microsoft.com/office/drawing/2014/main" id="{9881A3B3-A2EF-6ACA-B61F-B24F066123B7}"/>
              </a:ext>
            </a:extLst>
          </p:cNvPr>
          <p:cNvPicPr>
            <a:picLocks noChangeAspect="1"/>
          </p:cNvPicPr>
          <p:nvPr/>
        </p:nvPicPr>
        <p:blipFill>
          <a:blip r:embed="rId3"/>
          <a:stretch>
            <a:fillRect/>
          </a:stretch>
        </p:blipFill>
        <p:spPr>
          <a:xfrm>
            <a:off x="680926" y="1790035"/>
            <a:ext cx="4152900" cy="3448050"/>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20586" y="2369488"/>
            <a:ext cx="6376536" cy="2240293"/>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4000" dirty="0">
                <a:latin typeface="Cambria" panose="02040503050406030204" pitchFamily="18" charset="0"/>
                <a:ea typeface="Cambria" panose="02040503050406030204" pitchFamily="18" charset="0"/>
              </a:rPr>
              <a:t>Bạn nam gặp khó khăn trong việc nhớ lại kiến thức đã được học từ học kì trước</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20586" y="236948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Bạn nữ hay bị mất bình tĩnh và</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quên hết những điều định nói mỗi khi phát biểu trước lớp</a:t>
            </a:r>
            <a:r>
              <a:rPr lang="en-US" sz="40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C2D378A5-21AB-B36D-197B-BBA4398595A8}"/>
              </a:ext>
            </a:extLst>
          </p:cNvPr>
          <p:cNvPicPr>
            <a:picLocks noChangeAspect="1"/>
          </p:cNvPicPr>
          <p:nvPr/>
        </p:nvPicPr>
        <p:blipFill>
          <a:blip r:embed="rId3"/>
          <a:stretch>
            <a:fillRect/>
          </a:stretch>
        </p:blipFill>
        <p:spPr>
          <a:xfrm>
            <a:off x="530299" y="1931139"/>
            <a:ext cx="4305300" cy="3314700"/>
          </a:xfrm>
          <a:prstGeom prst="rect">
            <a:avLst/>
          </a:prstGeom>
        </p:spPr>
      </p:pic>
    </p:spTree>
    <p:extLst>
      <p:ext uri="{BB962C8B-B14F-4D97-AF65-F5344CB8AC3E}">
        <p14:creationId xmlns:p14="http://schemas.microsoft.com/office/powerpoint/2010/main" val="361423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6158" y="2497078"/>
            <a:ext cx="6376536" cy="224029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Bạn nữ bị các bạn hiểu lầm, nói</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những điều không hay về bản thân.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58D71FDB-2D05-9EDB-BEC3-9FAB25B37A2C}"/>
              </a:ext>
            </a:extLst>
          </p:cNvPr>
          <p:cNvPicPr>
            <a:picLocks noChangeAspect="1"/>
          </p:cNvPicPr>
          <p:nvPr/>
        </p:nvPicPr>
        <p:blipFill>
          <a:blip r:embed="rId3"/>
          <a:stretch>
            <a:fillRect/>
          </a:stretch>
        </p:blipFill>
        <p:spPr>
          <a:xfrm>
            <a:off x="425300" y="2317898"/>
            <a:ext cx="4096054" cy="3310129"/>
          </a:xfrm>
          <a:prstGeom prst="rect">
            <a:avLst/>
          </a:prstGeom>
        </p:spPr>
      </p:pic>
    </p:spTree>
    <p:extLst>
      <p:ext uri="{BB962C8B-B14F-4D97-AF65-F5344CB8AC3E}">
        <p14:creationId xmlns:p14="http://schemas.microsoft.com/office/powerpoint/2010/main" val="23533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6158" y="249707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Bạn nữ gặp khó khăn trong việc học tập, sắp tới có bài kiểm tra cuối kì mà bạn lại bị ốm</a:t>
            </a:r>
            <a:r>
              <a:rPr lang="en-US" sz="40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A3B31D6-E780-9CD4-ECE6-FE4DE369A03D}"/>
              </a:ext>
            </a:extLst>
          </p:cNvPr>
          <p:cNvPicPr>
            <a:picLocks noChangeAspect="1"/>
          </p:cNvPicPr>
          <p:nvPr/>
        </p:nvPicPr>
        <p:blipFill>
          <a:blip r:embed="rId3"/>
          <a:stretch>
            <a:fillRect/>
          </a:stretch>
        </p:blipFill>
        <p:spPr>
          <a:xfrm>
            <a:off x="451354" y="2062717"/>
            <a:ext cx="4281357" cy="3095180"/>
          </a:xfrm>
          <a:prstGeom prst="rect">
            <a:avLst/>
          </a:prstGeom>
        </p:spPr>
      </p:pic>
    </p:spTree>
    <p:extLst>
      <p:ext uri="{BB962C8B-B14F-4D97-AF65-F5344CB8AC3E}">
        <p14:creationId xmlns:p14="http://schemas.microsoft.com/office/powerpoint/2010/main" val="1316941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84382" y="2635301"/>
            <a:ext cx="6376536" cy="3355149"/>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3600" dirty="0">
                <a:solidFill>
                  <a:prstClr val="black"/>
                </a:solidFill>
                <a:latin typeface="Cambria" panose="02040503050406030204" pitchFamily="18" charset="0"/>
                <a:ea typeface="Cambria" panose="02040503050406030204" pitchFamily="18" charset="0"/>
              </a:rPr>
              <a:t>Bạn nam gặp khó khăn trong cuộc sống, bố mẹ bạn đi làm ăn xa trong khi ông bà của bạn lại bị ốm, bạn phải làm rất nhiều việc nhà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56BD8C84-2EEF-4A4E-18C2-ADA417ABB695}"/>
              </a:ext>
            </a:extLst>
          </p:cNvPr>
          <p:cNvPicPr>
            <a:picLocks noChangeAspect="1"/>
          </p:cNvPicPr>
          <p:nvPr/>
        </p:nvPicPr>
        <p:blipFill>
          <a:blip r:embed="rId3"/>
          <a:stretch>
            <a:fillRect/>
          </a:stretch>
        </p:blipFill>
        <p:spPr>
          <a:xfrm>
            <a:off x="318977" y="2619445"/>
            <a:ext cx="4393209" cy="2473551"/>
          </a:xfrm>
          <a:prstGeom prst="rect">
            <a:avLst/>
          </a:prstGeom>
        </p:spPr>
      </p:pic>
    </p:spTree>
    <p:extLst>
      <p:ext uri="{BB962C8B-B14F-4D97-AF65-F5344CB8AC3E}">
        <p14:creationId xmlns:p14="http://schemas.microsoft.com/office/powerpoint/2010/main" val="132341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a:extLst>
              <a:ext uri="{FF2B5EF4-FFF2-40B4-BE49-F238E27FC236}">
                <a16:creationId xmlns:a16="http://schemas.microsoft.com/office/drawing/2014/main" id="{89D11E2A-68C4-7321-656D-59E39936A942}"/>
              </a:ext>
            </a:extLst>
          </p:cNvPr>
          <p:cNvPicPr>
            <a:picLocks noChangeAspect="1"/>
          </p:cNvPicPr>
          <p:nvPr/>
        </p:nvPicPr>
        <p:blipFill>
          <a:blip r:embed="rId2"/>
          <a:stretch>
            <a:fillRect/>
          </a:stretch>
        </p:blipFill>
        <p:spPr>
          <a:xfrm>
            <a:off x="488375" y="2192413"/>
            <a:ext cx="3862971" cy="3055220"/>
          </a:xfrm>
          <a:prstGeom prst="rect">
            <a:avLst/>
          </a:prstGeom>
        </p:spPr>
      </p:pic>
      <p:grpSp>
        <p:nvGrpSpPr>
          <p:cNvPr id="13" name="Group 12">
            <a:extLst>
              <a:ext uri="{FF2B5EF4-FFF2-40B4-BE49-F238E27FC236}">
                <a16:creationId xmlns:a16="http://schemas.microsoft.com/office/drawing/2014/main" id="{6871DC54-AB23-5B78-E3AD-EB9772BDA5E8}"/>
              </a:ext>
            </a:extLst>
          </p:cNvPr>
          <p:cNvGrpSpPr/>
          <p:nvPr/>
        </p:nvGrpSpPr>
        <p:grpSpPr>
          <a:xfrm>
            <a:off x="3642714" y="1051702"/>
            <a:ext cx="8038215" cy="1401347"/>
            <a:chOff x="453320" y="784778"/>
            <a:chExt cx="10434754" cy="1189049"/>
          </a:xfrm>
        </p:grpSpPr>
        <p:sp>
          <p:nvSpPr>
            <p:cNvPr id="14" name="Speech Bubble: Rectangle with Corners Rounded 13">
              <a:extLst>
                <a:ext uri="{FF2B5EF4-FFF2-40B4-BE49-F238E27FC236}">
                  <a16:creationId xmlns:a16="http://schemas.microsoft.com/office/drawing/2014/main" id="{67CAC427-8725-CF59-6547-4120115881A2}"/>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E6557AF8-E7A4-D963-392E-65F25114FE3B}"/>
                </a:ext>
              </a:extLst>
            </p:cNvPr>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0" y="1289538"/>
            <a:ext cx="10002445" cy="529881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5"/>
              <a:ext cx="5814512" cy="50938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chúng ta còn có thể gặp phải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khó khăn khác như:</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G</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ặp khó khăn trong việc hiểu bài giảng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D</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ễ bị xao nhãng, trì hoãn công việc</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K</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 năng tập trung ngắn hạn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P</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hạm lỗi do bất cẩn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hịu áp lực từ gia đình</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T</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hay đổi môi trường sống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ó nhiều thứ để học nhưng lại có quá ít thời gian.</a:t>
              </a:r>
              <a:endParaRPr kumimoji="0" lang="en-GB" sz="400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2" name="Rectangle: Rounded Corners 1">
            <a:extLst>
              <a:ext uri="{FF2B5EF4-FFF2-40B4-BE49-F238E27FC236}">
                <a16:creationId xmlns:a16="http://schemas.microsoft.com/office/drawing/2014/main" id="{BF201064-1DC5-0561-D110-4E61A15D6145}"/>
              </a:ext>
            </a:extLst>
          </p:cNvPr>
          <p:cNvSpPr/>
          <p:nvPr/>
        </p:nvSpPr>
        <p:spPr>
          <a:xfrm>
            <a:off x="865890" y="2454907"/>
            <a:ext cx="771525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Bất cứ ai trong cuộc đời đều gặp phải những khó khăn cần phải vượt qua. Lứa tuổi HS chúng ta cũng có những khó khăn của mình. Việc nhận ra những khó khăn sẽ giúp chúng ta có nghị lực và biết cách vượt qua. </a:t>
            </a:r>
          </a:p>
        </p:txBody>
      </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8227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2: Tìm hiểu biểu hiện và ý nghĩa của việc biết vượt qua khó khăn trong học tập và cuộc sống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图片 35">
            <a:extLst>
              <a:ext uri="{FF2B5EF4-FFF2-40B4-BE49-F238E27FC236}">
                <a16:creationId xmlns:a16="http://schemas.microsoft.com/office/drawing/2014/main" id="{85229C71-6311-9410-D592-32089DEE9456}"/>
              </a:ext>
            </a:extLst>
          </p:cNvPr>
          <p:cNvPicPr>
            <a:picLocks noChangeAspect="1"/>
          </p:cNvPicPr>
          <p:nvPr/>
        </p:nvPicPr>
        <p:blipFill>
          <a:blip r:embed="rId2"/>
          <a:stretch>
            <a:fillRect/>
          </a:stretch>
        </p:blipFill>
        <p:spPr>
          <a:xfrm>
            <a:off x="0" y="3157870"/>
            <a:ext cx="4678385" cy="3700130"/>
          </a:xfrm>
          <a:prstGeom prst="rect">
            <a:avLst/>
          </a:prstGeom>
        </p:spPr>
      </p:pic>
    </p:spTree>
    <p:extLst>
      <p:ext uri="{BB962C8B-B14F-4D97-AF65-F5344CB8AC3E}">
        <p14:creationId xmlns:p14="http://schemas.microsoft.com/office/powerpoint/2010/main" val="3435821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id="{9755D394-8BEE-3FC0-4CE9-60A97968E54F}"/>
              </a:ext>
            </a:extLst>
          </p:cNvPr>
          <p:cNvPicPr>
            <a:picLocks noChangeAspect="1"/>
          </p:cNvPicPr>
          <p:nvPr/>
        </p:nvPicPr>
        <p:blipFill>
          <a:blip r:embed="rId3"/>
          <a:stretch>
            <a:fillRect/>
          </a:stretch>
        </p:blipFill>
        <p:spPr>
          <a:xfrm>
            <a:off x="427512" y="3540953"/>
            <a:ext cx="5806890" cy="3050281"/>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211D6BE3-B6FA-A3A8-4A24-B45CD8AC4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327" y="-209178"/>
            <a:ext cx="9753600" cy="3333750"/>
          </a:xfrm>
          <a:prstGeom prst="rect">
            <a:avLst/>
          </a:prstGeom>
        </p:spPr>
      </p:pic>
      <p:grpSp>
        <p:nvGrpSpPr>
          <p:cNvPr id="10" name="Group 9">
            <a:extLst>
              <a:ext uri="{FF2B5EF4-FFF2-40B4-BE49-F238E27FC236}">
                <a16:creationId xmlns:a16="http://schemas.microsoft.com/office/drawing/2014/main" id="{2453B3E7-F98C-3653-90A1-D5E14B7A938D}"/>
              </a:ext>
            </a:extLst>
          </p:cNvPr>
          <p:cNvGrpSpPr/>
          <p:nvPr/>
        </p:nvGrpSpPr>
        <p:grpSpPr>
          <a:xfrm>
            <a:off x="6246421" y="2636322"/>
            <a:ext cx="5557652" cy="3963902"/>
            <a:chOff x="5080000" y="744289"/>
            <a:chExt cx="6111165" cy="5965865"/>
          </a:xfrm>
        </p:grpSpPr>
        <p:pic>
          <p:nvPicPr>
            <p:cNvPr id="11" name="Picture 10">
              <a:extLst>
                <a:ext uri="{FF2B5EF4-FFF2-40B4-BE49-F238E27FC236}">
                  <a16:creationId xmlns:a16="http://schemas.microsoft.com/office/drawing/2014/main" id="{73F2E959-53EF-8530-C78B-F6754D5CCE5F}"/>
                </a:ext>
              </a:extLst>
            </p:cNvPr>
            <p:cNvPicPr>
              <a:picLocks noChangeAspect="1"/>
            </p:cNvPicPr>
            <p:nvPr/>
          </p:nvPicPr>
          <p:blipFill>
            <a:blip r:embed="rId5"/>
            <a:stretch>
              <a:fillRect/>
            </a:stretch>
          </p:blipFill>
          <p:spPr>
            <a:xfrm>
              <a:off x="5080000" y="744289"/>
              <a:ext cx="6111165" cy="5965865"/>
            </a:xfrm>
            <a:prstGeom prst="rect">
              <a:avLst/>
            </a:prstGeom>
          </p:spPr>
        </p:pic>
        <p:sp>
          <p:nvSpPr>
            <p:cNvPr id="12" name="TextBox 11">
              <a:extLst>
                <a:ext uri="{FF2B5EF4-FFF2-40B4-BE49-F238E27FC236}">
                  <a16:creationId xmlns:a16="http://schemas.microsoft.com/office/drawing/2014/main" id="{0E011F73-1386-B5B8-7BCE-7F7084A5CAA5}"/>
                </a:ext>
              </a:extLst>
            </p:cNvPr>
            <p:cNvSpPr txBox="1"/>
            <p:nvPr/>
          </p:nvSpPr>
          <p:spPr>
            <a:xfrm>
              <a:off x="5238942" y="861165"/>
              <a:ext cx="5814512" cy="398500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đội lần lượt tìm ra các câu ca dao, tục ngữ, thành ngữ nói về đức tính siêng năng, kiên trì, vượt khó trong học tập và cuộc sống.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Đội nào tìm được nhiều câu đúng và nhanh nhất sẽ thắng cuộc</a:t>
              </a: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4178965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626781" y="0"/>
            <a:ext cx="8984512" cy="1009016"/>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câu chuyện dưới đây và trả lời câu hỏi:</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 name="TextBox 2">
            <a:extLst>
              <a:ext uri="{FF2B5EF4-FFF2-40B4-BE49-F238E27FC236}">
                <a16:creationId xmlns:a16="http://schemas.microsoft.com/office/drawing/2014/main" id="{80270108-C97C-2E3D-F1A2-6DC768800F20}"/>
              </a:ext>
            </a:extLst>
          </p:cNvPr>
          <p:cNvSpPr txBox="1"/>
          <p:nvPr/>
        </p:nvSpPr>
        <p:spPr>
          <a:xfrm>
            <a:off x="669851" y="1190847"/>
            <a:ext cx="10802679" cy="5447645"/>
          </a:xfrm>
          <a:prstGeom prst="rect">
            <a:avLst/>
          </a:prstGeom>
          <a:noFill/>
        </p:spPr>
        <p:txBody>
          <a:bodyPr wrap="square" rtlCol="0">
            <a:spAutoFit/>
          </a:bodyPr>
          <a:lstStyle/>
          <a:p>
            <a:pPr algn="ctr"/>
            <a:r>
              <a:rPr lang="vi-VN" sz="2800" b="1" i="0" dirty="0">
                <a:solidFill>
                  <a:srgbClr val="FF0000"/>
                </a:solidFill>
                <a:effectLst/>
                <a:latin typeface="Cambria" panose="02040503050406030204" pitchFamily="18" charset="0"/>
                <a:ea typeface="Cambria" panose="02040503050406030204" pitchFamily="18" charset="0"/>
              </a:rPr>
              <a:t>Chăm ngoan, học giỏi</a:t>
            </a:r>
            <a:endParaRPr lang="vi-VN" sz="2800" b="0" i="0" dirty="0">
              <a:solidFill>
                <a:srgbClr val="FF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Bạn Hoàng Thu Huế, học sinh lớp 5, trường Tiểu học Hợp Thành (thành phố Lào Cai) có hoàn cảnh gia đình rất đáng thương. Bố mất sớm, mẹ bỏ đi từ khi bạn còn rất nhỏ. Huế lớn lên trong tình yêu thương, đùm bọc của ông bà ngoại.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Điều kiện gia đình rất khó khăn, ông bà thì yếu, đau ốm luôn nên cuộc sống càng thêm cực nhọc. Khi được hỏi khó khăn thế bạn có nghĩ đến chuyện phải nghỉ học không, Huế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Càng khó khăn, em càng phải học thật giỏi để mong sau này thoát khỏi cảnh nghèo đói.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Nhà xa nên hàng ngày, cứ 5 giờ sáng là Huế đã thức dậy để đi bộ đến trường. Cuộc sống vất vả là vậy nhưng Huế luôn cố gắng tự rèn luyện, trong lớp chăm chú nghe thầy, cô giáo giảng bài. Về nhà, sau khi giúp đỡ ông bà làm các việc nhà như quét nhà, nấu cơm, nấu cám cho lợn ăn, bạn luôn cần mẫn tự học.</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Thương ông bà và không để phụ lòng thầy, cô giáo và những người từng giúp đỡ mình, Huế càng quyết tâm học. Không chỉ học giỏi, bạn còn hát rất hay, là hạt nhân trong đội văn nghệ của nhà trường, lớp phó phụ trách văn thể. Nhờ những cố gắng của mình, trong 4 năm liên tục, Huế luôn đạt danh hiệu “Học sinh Giỏi”.</a:t>
            </a:r>
          </a:p>
          <a:p>
            <a:pPr algn="r"/>
            <a:r>
              <a:rPr lang="vi-VN" sz="2000" b="0" i="1" dirty="0">
                <a:solidFill>
                  <a:srgbClr val="000000"/>
                </a:solidFill>
                <a:effectLst/>
                <a:latin typeface="Cambria" panose="02040503050406030204" pitchFamily="18" charset="0"/>
                <a:ea typeface="Cambria" panose="02040503050406030204" pitchFamily="18" charset="0"/>
              </a:rPr>
              <a:t>(Theo Truyện đọc Đạo đức 4, NXB Đại học Quốc gia Hà Nội, 2014)</a:t>
            </a:r>
            <a:endParaRPr lang="vi-VN" sz="2000" b="0" i="0" dirty="0">
              <a:solidFill>
                <a:srgbClr val="000000"/>
              </a:solidFill>
              <a:effectLst/>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149340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a:extLst>
              <a:ext uri="{FF2B5EF4-FFF2-40B4-BE49-F238E27FC236}">
                <a16:creationId xmlns:a16="http://schemas.microsoft.com/office/drawing/2014/main" id="{D22B0534-AB8B-1C94-DA75-B794AFA2AB5C}"/>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flipH="1">
            <a:off x="296187" y="1737489"/>
            <a:ext cx="3489003" cy="5239670"/>
          </a:xfrm>
          <a:prstGeom prst="rect">
            <a:avLst/>
          </a:prstGeom>
        </p:spPr>
      </p:pic>
      <p:grpSp>
        <p:nvGrpSpPr>
          <p:cNvPr id="3" name="Group 2">
            <a:extLst>
              <a:ext uri="{FF2B5EF4-FFF2-40B4-BE49-F238E27FC236}">
                <a16:creationId xmlns:a16="http://schemas.microsoft.com/office/drawing/2014/main" id="{D8852573-6C8C-FB06-B3C0-2ABB12C434AA}"/>
              </a:ext>
            </a:extLst>
          </p:cNvPr>
          <p:cNvGrpSpPr/>
          <p:nvPr/>
        </p:nvGrpSpPr>
        <p:grpSpPr>
          <a:xfrm>
            <a:off x="2903717" y="628077"/>
            <a:ext cx="7792635" cy="2200183"/>
            <a:chOff x="310800" y="1911333"/>
            <a:chExt cx="5650162" cy="3047186"/>
          </a:xfrm>
        </p:grpSpPr>
        <p:sp>
          <p:nvSpPr>
            <p:cNvPr id="4" name="Google Shape;718;p33">
              <a:extLst>
                <a:ext uri="{FF2B5EF4-FFF2-40B4-BE49-F238E27FC236}">
                  <a16:creationId xmlns:a16="http://schemas.microsoft.com/office/drawing/2014/main" id="{501D6D7E-6CF7-2DF0-8EEE-7E28905455A4}"/>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18;p33">
              <a:extLst>
                <a:ext uri="{FF2B5EF4-FFF2-40B4-BE49-F238E27FC236}">
                  <a16:creationId xmlns:a16="http://schemas.microsoft.com/office/drawing/2014/main" id="{97D51C0F-210D-08B5-F88B-B6CB99241EF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Bạn Huế đã vượt qua khó khăn như thế nào? Việc biết vượt qua khó khăn đó đã đem lại điều gì cho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73597B70-1874-AEF6-F01F-1904819F25D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id="{3F31690D-B64F-0E15-4740-1536937F059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id="{86F31F41-FE5D-EBEA-1F3A-53A21A4406B7}"/>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a16="http://schemas.microsoft.com/office/drawing/2014/main" id="{3BFFAFC3-F515-0C4E-4A68-CFF633F2FE0C}"/>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7;p33">
                <a:extLst>
                  <a:ext uri="{FF2B5EF4-FFF2-40B4-BE49-F238E27FC236}">
                    <a16:creationId xmlns:a16="http://schemas.microsoft.com/office/drawing/2014/main" id="{B582CDBD-7BB0-6AC2-E165-59AD19CA2AA1}"/>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 name="Group 13">
            <a:extLst>
              <a:ext uri="{FF2B5EF4-FFF2-40B4-BE49-F238E27FC236}">
                <a16:creationId xmlns:a16="http://schemas.microsoft.com/office/drawing/2014/main" id="{9893997E-9C45-84AB-8D54-D2BEE59F9E07}"/>
              </a:ext>
            </a:extLst>
          </p:cNvPr>
          <p:cNvGrpSpPr/>
          <p:nvPr/>
        </p:nvGrpSpPr>
        <p:grpSpPr>
          <a:xfrm>
            <a:off x="4105196" y="2988505"/>
            <a:ext cx="7792635" cy="1551597"/>
            <a:chOff x="310800" y="1911333"/>
            <a:chExt cx="5650162" cy="3047186"/>
          </a:xfrm>
        </p:grpSpPr>
        <p:sp>
          <p:nvSpPr>
            <p:cNvPr id="15" name="Google Shape;718;p33">
              <a:extLst>
                <a:ext uri="{FF2B5EF4-FFF2-40B4-BE49-F238E27FC236}">
                  <a16:creationId xmlns:a16="http://schemas.microsoft.com/office/drawing/2014/main" id="{176E952A-47BA-F3D4-A573-88C26C8F451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7410CE4E-67E7-77AA-8F60-E16B22C82EE9}"/>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Nêu cảm nghĩ của em về tấm gương vượt khó của Huế.</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4" name="Picture 23">
              <a:extLst>
                <a:ext uri="{FF2B5EF4-FFF2-40B4-BE49-F238E27FC236}">
                  <a16:creationId xmlns:a16="http://schemas.microsoft.com/office/drawing/2014/main" id="{85B862CF-5926-AD13-7022-559BAD1C312B}"/>
                </a:ext>
              </a:extLst>
            </p:cNvPr>
            <p:cNvPicPr>
              <a:picLocks noChangeAspect="1"/>
            </p:cNvPicPr>
            <p:nvPr/>
          </p:nvPicPr>
          <p:blipFill rotWithShape="1">
            <a:blip r:embed="rId4"/>
            <a:srcRect t="16340" b="43951"/>
            <a:stretch/>
          </p:blipFill>
          <p:spPr>
            <a:xfrm>
              <a:off x="2570163" y="4315459"/>
              <a:ext cx="730339" cy="643060"/>
            </a:xfrm>
            <a:prstGeom prst="rect">
              <a:avLst/>
            </a:prstGeom>
          </p:spPr>
        </p:pic>
        <p:grpSp>
          <p:nvGrpSpPr>
            <p:cNvPr id="18" name="Google Shape;724;p33">
              <a:extLst>
                <a:ext uri="{FF2B5EF4-FFF2-40B4-BE49-F238E27FC236}">
                  <a16:creationId xmlns:a16="http://schemas.microsoft.com/office/drawing/2014/main" id="{D4AF9EAF-F6F4-3005-5381-118ECDEBF778}"/>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59AE75EB-C5D6-C712-29E1-B23EF4D151E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43D20A87-221E-BA61-A4B2-98658721915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CD9ED2FA-8144-EA6D-8D70-A63BDF92C84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5" name="Group 24">
            <a:extLst>
              <a:ext uri="{FF2B5EF4-FFF2-40B4-BE49-F238E27FC236}">
                <a16:creationId xmlns:a16="http://schemas.microsoft.com/office/drawing/2014/main" id="{31B285FE-A9AC-A8AE-F7AE-179A2454F714}"/>
              </a:ext>
            </a:extLst>
          </p:cNvPr>
          <p:cNvGrpSpPr/>
          <p:nvPr/>
        </p:nvGrpSpPr>
        <p:grpSpPr>
          <a:xfrm>
            <a:off x="4399365" y="4891732"/>
            <a:ext cx="7792635" cy="1551597"/>
            <a:chOff x="310800" y="1911333"/>
            <a:chExt cx="5650162" cy="3047186"/>
          </a:xfrm>
        </p:grpSpPr>
        <p:sp>
          <p:nvSpPr>
            <p:cNvPr id="26" name="Google Shape;718;p33">
              <a:extLst>
                <a:ext uri="{FF2B5EF4-FFF2-40B4-BE49-F238E27FC236}">
                  <a16:creationId xmlns:a16="http://schemas.microsoft.com/office/drawing/2014/main" id="{A67986B1-195A-F8C6-C8E4-3D6013261FD4}"/>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18;p33">
              <a:extLst>
                <a:ext uri="{FF2B5EF4-FFF2-40B4-BE49-F238E27FC236}">
                  <a16:creationId xmlns:a16="http://schemas.microsoft.com/office/drawing/2014/main" id="{AA556649-673D-7631-74FC-83E599C17DC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Theo em, vì sao chúng ta cần biết vượt qua khó khăn trong học tập và cuộc sống?</a:t>
              </a:r>
              <a:endParaRPr kumimoji="0"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8" name="Picture 27">
              <a:extLst>
                <a:ext uri="{FF2B5EF4-FFF2-40B4-BE49-F238E27FC236}">
                  <a16:creationId xmlns:a16="http://schemas.microsoft.com/office/drawing/2014/main" id="{1562B681-FB5F-4B20-8498-C4354E056854}"/>
                </a:ext>
              </a:extLst>
            </p:cNvPr>
            <p:cNvPicPr>
              <a:picLocks noChangeAspect="1"/>
            </p:cNvPicPr>
            <p:nvPr/>
          </p:nvPicPr>
          <p:blipFill rotWithShape="1">
            <a:blip r:embed="rId4"/>
            <a:srcRect t="16340" b="43951"/>
            <a:stretch/>
          </p:blipFill>
          <p:spPr>
            <a:xfrm>
              <a:off x="2570163" y="4315459"/>
              <a:ext cx="730339" cy="643060"/>
            </a:xfrm>
            <a:prstGeom prst="rect">
              <a:avLst/>
            </a:prstGeom>
          </p:spPr>
        </p:pic>
        <p:grpSp>
          <p:nvGrpSpPr>
            <p:cNvPr id="29" name="Google Shape;724;p33">
              <a:extLst>
                <a:ext uri="{FF2B5EF4-FFF2-40B4-BE49-F238E27FC236}">
                  <a16:creationId xmlns:a16="http://schemas.microsoft.com/office/drawing/2014/main" id="{2CB318F1-6D9D-BA76-9AFD-37DDEFDAD338}"/>
                </a:ext>
              </a:extLst>
            </p:cNvPr>
            <p:cNvGrpSpPr/>
            <p:nvPr/>
          </p:nvGrpSpPr>
          <p:grpSpPr>
            <a:xfrm>
              <a:off x="1906680" y="1911333"/>
              <a:ext cx="1854260" cy="523163"/>
              <a:chOff x="1639601" y="539501"/>
              <a:chExt cx="1091683" cy="548641"/>
            </a:xfrm>
          </p:grpSpPr>
          <p:sp>
            <p:nvSpPr>
              <p:cNvPr id="30" name="Google Shape;725;p33">
                <a:extLst>
                  <a:ext uri="{FF2B5EF4-FFF2-40B4-BE49-F238E27FC236}">
                    <a16:creationId xmlns:a16="http://schemas.microsoft.com/office/drawing/2014/main" id="{55F2549F-20D2-8690-E573-1940F85BDA48}"/>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6;p33">
                <a:extLst>
                  <a:ext uri="{FF2B5EF4-FFF2-40B4-BE49-F238E27FC236}">
                    <a16:creationId xmlns:a16="http://schemas.microsoft.com/office/drawing/2014/main" id="{0C2D9D6D-3327-ABE5-D28E-A9BF08CFA99B}"/>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727;p33">
                <a:extLst>
                  <a:ext uri="{FF2B5EF4-FFF2-40B4-BE49-F238E27FC236}">
                    <a16:creationId xmlns:a16="http://schemas.microsoft.com/office/drawing/2014/main" id="{27FA5E52-4970-393A-7775-C9623543BE97}"/>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87306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2828260"/>
            <a:ext cx="5967080" cy="3912782"/>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Bạn Huế gặp nhiều khó khăn cả trong học tập và cuộc sống như: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Không được sống với bố mẹ, bạn sống cùng ông bà trong khi ông bà thì hay đau ốm.</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Kinh tế eo hẹp.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Hằng ngày, bạn phải dành thời gian làm nhiều việc nhà để giúp đỡ ông bà như quét nhà, nấu cơm, nấu cám cho lợn.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Bên cạnh đó, để đến được trường học, bạn phải dậy rất sớm để đi bộ đến trường</a:t>
            </a: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1849309"/>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Bạn Huế đã vượt qua khó khăn như thế nào? Việc biết vượt qua khó khăn đó đã đem lại điều gì cho bạn?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2493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3001156"/>
            <a:ext cx="5967080" cy="339964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Ví</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dụ</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Em rất khâm phục và ngưỡng mộ bạn Huế. Em sẽ noi gương bạn để trở thành một người con ngoan, trò giỏi</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1849309"/>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Nêu cảm nghĩ của em về tấm gương vượt khó của Huế.</a:t>
              </a: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58901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350238"/>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3160644"/>
            <a:ext cx="5967080" cy="272979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Cần biết vượt qua những khó khăn trong học tập và cuộc sống vì khó khăn là điều luôn xảy ra khi sống và làm việc</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2147021"/>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Theo em, vì sao chúng ta cần biết vượt qua khó khăn trong học tập và cuộc sống?</a:t>
              </a: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07967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95694" y="2129511"/>
            <a:ext cx="9643730" cy="394168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5"/>
              <a:ext cx="5814512" cy="39850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Khó khăn luôn xuất hiện trong học tập và cuộc sống của mỗi người. Để thành công, mỗi người cần phải đối diện với nó và tìm cách vượt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Vượt qua khó khăn giúp con người rèn luyện được những phẩm chất và kĩ năng quý báu như siêng năng, kiên trì, giao tiếp, hợp tác, kiên định mục tiêu,..</a:t>
              </a:r>
              <a:endPar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Tree>
    <p:extLst>
      <p:ext uri="{BB962C8B-B14F-4D97-AF65-F5344CB8AC3E}">
        <p14:creationId xmlns:p14="http://schemas.microsoft.com/office/powerpoint/2010/main" val="325228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F2A336-05D9-A755-39E8-D08759001F53}"/>
              </a:ext>
            </a:extLst>
          </p:cNvPr>
          <p:cNvSpPr txBox="1"/>
          <p:nvPr/>
        </p:nvSpPr>
        <p:spPr>
          <a:xfrm>
            <a:off x="159488" y="446567"/>
            <a:ext cx="6443330" cy="3983142"/>
          </a:xfrm>
          <a:prstGeom prst="rect">
            <a:avLst/>
          </a:prstGeom>
          <a:noFill/>
        </p:spPr>
        <p:txBody>
          <a:bodyPr wrap="square" rtlCol="0">
            <a:spAutoFit/>
          </a:bodyPr>
          <a:lstStyle/>
          <a:p>
            <a:pPr marL="0" marR="0" algn="ctr">
              <a:lnSpc>
                <a:spcPct val="150000"/>
              </a:lnSpc>
              <a:spcBef>
                <a:spcPts val="0"/>
              </a:spcBef>
              <a:spcAft>
                <a:spcPts val="10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 có việc gì khó</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Chỉ sợ lòng không bền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Đào núi và lấp biển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Quyết chí ắt làm nên.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algn="ctr"/>
            <a:r>
              <a:rPr lang="vi-VN" sz="3600" b="1" i="1" dirty="0">
                <a:solidFill>
                  <a:srgbClr val="000000"/>
                </a:solidFill>
                <a:effectLst/>
                <a:latin typeface="Cambria" panose="02040503050406030204" pitchFamily="18" charset="0"/>
                <a:ea typeface="Cambria" panose="02040503050406030204" pitchFamily="18" charset="0"/>
              </a:rPr>
              <a:t>(Hồ Chí Minh</a:t>
            </a:r>
            <a:endParaRPr lang="en-US" sz="3600" b="1" dirty="0">
              <a:latin typeface="Cambria" panose="02040503050406030204" pitchFamily="18" charset="0"/>
              <a:ea typeface="Cambria" panose="02040503050406030204" pitchFamily="18" charset="0"/>
            </a:endParaRPr>
          </a:p>
        </p:txBody>
      </p:sp>
      <p:pic>
        <p:nvPicPr>
          <p:cNvPr id="1026" name="Picture 2" descr="HOÀN CẢNH RA ĐỜI CỦA BÀI THƠ NỔI TIẾNG BÁC HỒ DÀNH TẶNG THANH NIÊN VIỆT NAM">
            <a:extLst>
              <a:ext uri="{FF2B5EF4-FFF2-40B4-BE49-F238E27FC236}">
                <a16:creationId xmlns:a16="http://schemas.microsoft.com/office/drawing/2014/main" id="{7E8C934B-7352-6192-408A-D67CF5946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762" y="714265"/>
            <a:ext cx="5721879" cy="3900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CE94A34-AC6A-051F-4BC8-02C90914E8C7}"/>
              </a:ext>
            </a:extLst>
          </p:cNvPr>
          <p:cNvGrpSpPr/>
          <p:nvPr/>
        </p:nvGrpSpPr>
        <p:grpSpPr>
          <a:xfrm>
            <a:off x="1952300" y="5156790"/>
            <a:ext cx="9003323" cy="1176227"/>
            <a:chOff x="1594337" y="1602154"/>
            <a:chExt cx="9003323" cy="3477846"/>
          </a:xfrm>
        </p:grpSpPr>
        <p:sp>
          <p:nvSpPr>
            <p:cNvPr id="4" name="Rounded Rectangle 8">
              <a:extLst>
                <a:ext uri="{FF2B5EF4-FFF2-40B4-BE49-F238E27FC236}">
                  <a16:creationId xmlns:a16="http://schemas.microsoft.com/office/drawing/2014/main" id="{B0215B31-8960-E5C4-D4CB-E8923E75F779}"/>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ounded Rectangle 9">
              <a:extLst>
                <a:ext uri="{FF2B5EF4-FFF2-40B4-BE49-F238E27FC236}">
                  <a16:creationId xmlns:a16="http://schemas.microsoft.com/office/drawing/2014/main" id="{AE8BD8AA-ECA1-C226-A2A0-8F2205562030}"/>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panose="020B0604020202020204" pitchFamily="34" charset="0"/>
                </a:rPr>
                <a:t>C</a:t>
              </a: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hia sẻ ý nghĩa của thông điệp</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02534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1899137" y="933450"/>
            <a:ext cx="9956165" cy="2426438"/>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mbria" panose="02040503050406030204" pitchFamily="18" charset="0"/>
                  <a:ea typeface="Cambria" panose="02040503050406030204" pitchFamily="18" charset="0"/>
                </a:rPr>
                <a:t>Ý </a:t>
              </a:r>
              <a:r>
                <a:rPr lang="en-US" sz="4000" b="1" dirty="0" err="1">
                  <a:solidFill>
                    <a:srgbClr val="000000"/>
                  </a:solidFill>
                  <a:latin typeface="Cambria" panose="02040503050406030204" pitchFamily="18" charset="0"/>
                  <a:ea typeface="Cambria" panose="02040503050406030204" pitchFamily="18" charset="0"/>
                </a:rPr>
                <a:t>nghĩa</a:t>
              </a:r>
              <a:r>
                <a:rPr lang="en-US" sz="4000" b="1" dirty="0">
                  <a:solidFill>
                    <a:srgbClr val="000000"/>
                  </a:solidFill>
                  <a:latin typeface="Cambria" panose="02040503050406030204" pitchFamily="18" charset="0"/>
                  <a:ea typeface="Cambria" panose="02040503050406030204" pitchFamily="18" charset="0"/>
                </a:rPr>
                <a:t>: </a:t>
              </a:r>
              <a:r>
                <a:rPr lang="vi-VN" sz="4000" dirty="0">
                  <a:solidFill>
                    <a:srgbClr val="000000"/>
                  </a:solidFill>
                  <a:latin typeface="Cambria" panose="02040503050406030204" pitchFamily="18" charset="0"/>
                  <a:ea typeface="Cambria" panose="02040503050406030204" pitchFamily="18" charset="0"/>
                </a:rPr>
                <a:t>Mọi điều dù có khó khăn đến đâu đều có thể hoàn thành chỉ cần con người ta có ý chí quyết tâm vượt qua nó.</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55666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D5F2E57B-C4E8-732F-C9B6-9ABB4EBD0FDF}"/>
              </a:ext>
            </a:extLst>
          </p:cNvPr>
          <p:cNvPicPr>
            <a:picLocks noChangeAspect="1"/>
          </p:cNvPicPr>
          <p:nvPr/>
        </p:nvPicPr>
        <p:blipFill>
          <a:blip r:embed="rId3"/>
          <a:stretch>
            <a:fillRect/>
          </a:stretch>
        </p:blipFill>
        <p:spPr>
          <a:xfrm>
            <a:off x="1469840" y="2105041"/>
            <a:ext cx="7200000" cy="2566638"/>
          </a:xfrm>
          <a:prstGeom prst="rect">
            <a:avLst/>
          </a:prstGeom>
        </p:spPr>
      </p:pic>
    </p:spTree>
    <p:extLst>
      <p:ext uri="{BB962C8B-B14F-4D97-AF65-F5344CB8AC3E}">
        <p14:creationId xmlns:p14="http://schemas.microsoft.com/office/powerpoint/2010/main" val="81110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4185920" y="3188970"/>
            <a:ext cx="7579360" cy="2426438"/>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khuyên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ta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kiên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nhẫn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bền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bỉ</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kiên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nhẫn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mới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đem</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lại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6" name="Group 5">
            <a:extLst>
              <a:ext uri="{FF2B5EF4-FFF2-40B4-BE49-F238E27FC236}">
                <a16:creationId xmlns:a16="http://schemas.microsoft.com/office/drawing/2014/main" id="{9000CE8F-2F57-7ADF-5BCD-483E863B1DD9}"/>
              </a:ext>
            </a:extLst>
          </p:cNvPr>
          <p:cNvGrpSpPr/>
          <p:nvPr/>
        </p:nvGrpSpPr>
        <p:grpSpPr>
          <a:xfrm>
            <a:off x="4576489" y="703450"/>
            <a:ext cx="5735911" cy="1849309"/>
            <a:chOff x="310800" y="1911333"/>
            <a:chExt cx="5650162" cy="3047186"/>
          </a:xfrm>
        </p:grpSpPr>
        <p:sp>
          <p:nvSpPr>
            <p:cNvPr id="7" name="Google Shape;718;p33">
              <a:extLst>
                <a:ext uri="{FF2B5EF4-FFF2-40B4-BE49-F238E27FC236}">
                  <a16:creationId xmlns:a16="http://schemas.microsoft.com/office/drawing/2014/main" id="{01B845B0-9925-91AC-68CC-A7393F76832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18;p33">
              <a:extLst>
                <a:ext uri="{FF2B5EF4-FFF2-40B4-BE49-F238E27FC236}">
                  <a16:creationId xmlns:a16="http://schemas.microsoft.com/office/drawing/2014/main" id="{07B0C640-177F-F8F9-132F-844B4BAC227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Câu chuyện khuyên chúng ta điều gì?</a:t>
              </a:r>
              <a:endParaRPr kumimoji="0"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pic>
          <p:nvPicPr>
            <p:cNvPr id="9" name="Picture 8">
              <a:extLst>
                <a:ext uri="{FF2B5EF4-FFF2-40B4-BE49-F238E27FC236}">
                  <a16:creationId xmlns:a16="http://schemas.microsoft.com/office/drawing/2014/main" id="{A9B7573F-BB8B-3770-A762-5ABDFCB048EA}"/>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0" name="Google Shape;724;p33">
              <a:extLst>
                <a:ext uri="{FF2B5EF4-FFF2-40B4-BE49-F238E27FC236}">
                  <a16:creationId xmlns:a16="http://schemas.microsoft.com/office/drawing/2014/main" id="{1E0A43FB-434A-1C07-E1D1-9F8AC9156CE6}"/>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06A2B4D7-607B-EE42-4A9A-8AE4722E1DD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8DB9F9E6-B2CB-0123-36D6-311CF14CE11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2C22C45E-7A22-2701-E150-10DB4F6470E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58279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3p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377922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18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682BC4-9C23-9390-993A-206E02505ED5}"/>
              </a:ext>
            </a:extLst>
          </p:cNvPr>
          <p:cNvGrpSpPr/>
          <p:nvPr/>
        </p:nvGrpSpPr>
        <p:grpSpPr>
          <a:xfrm>
            <a:off x="1638794" y="997527"/>
            <a:ext cx="9524011" cy="5379522"/>
            <a:chOff x="5080000" y="744289"/>
            <a:chExt cx="6111165" cy="5965865"/>
          </a:xfrm>
        </p:grpSpPr>
        <p:pic>
          <p:nvPicPr>
            <p:cNvPr id="3" name="Picture 2">
              <a:extLst>
                <a:ext uri="{FF2B5EF4-FFF2-40B4-BE49-F238E27FC236}">
                  <a16:creationId xmlns:a16="http://schemas.microsoft.com/office/drawing/2014/main" id="{06F0A4C0-8658-79CF-9D05-9893BBFF5A9E}"/>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4" name="TextBox 3">
              <a:extLst>
                <a:ext uri="{FF2B5EF4-FFF2-40B4-BE49-F238E27FC236}">
                  <a16:creationId xmlns:a16="http://schemas.microsoft.com/office/drawing/2014/main" id="{4BCCE17B-E7CD-B49D-DF89-4991F5FBCEE0}"/>
                </a:ext>
              </a:extLst>
            </p:cNvPr>
            <p:cNvSpPr txBox="1"/>
            <p:nvPr/>
          </p:nvSpPr>
          <p:spPr>
            <a:xfrm>
              <a:off x="5299901" y="913843"/>
              <a:ext cx="5632187" cy="501744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chí thì nên;</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Kiến tha lâu cũng đầy tổ;</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Nước chảy đá mòn;</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Năng nhặt chặt bị;</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công mài sắt có ngày nên kim;</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Cần cù bù thông minh;</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Nên thợ nên thầy nhờ có học/ No ăn, no mặc bởi hay làm.</a:t>
              </a:r>
              <a:endParaRPr kumimoji="0" lang="en-GB" sz="4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4074150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CDF7411-773C-66FF-CD31-B412F5FE430E}"/>
              </a:ext>
            </a:extLst>
          </p:cNvPr>
          <p:cNvPicPr>
            <a:picLocks noChangeAspect="1"/>
          </p:cNvPicPr>
          <p:nvPr/>
        </p:nvPicPr>
        <p:blipFill>
          <a:blip r:embed="rId12"/>
          <a:stretch>
            <a:fillRect/>
          </a:stretch>
        </p:blipFill>
        <p:spPr>
          <a:xfrm>
            <a:off x="790569" y="956570"/>
            <a:ext cx="2060627" cy="1548518"/>
          </a:xfrm>
          <a:prstGeom prst="rect">
            <a:avLst/>
          </a:prstGeom>
        </p:spPr>
      </p:pic>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095489CA-7E2D-59E5-9C2F-03A8FE98CDD3}"/>
              </a:ext>
            </a:extLst>
          </p:cNvPr>
          <p:cNvSpPr txBox="1"/>
          <p:nvPr/>
        </p:nvSpPr>
        <p:spPr>
          <a:xfrm>
            <a:off x="851314" y="2161191"/>
            <a:ext cx="10916885" cy="3447098"/>
          </a:xfrm>
          <a:prstGeom prst="rect">
            <a:avLst/>
          </a:prstGeom>
        </p:spPr>
        <p:txBody>
          <a:bodyPr lIns="0" tIns="0" rIns="0" bIns="0" rtlCol="0" anchor="t">
            <a:spAutoFit/>
          </a:bodyPr>
          <a:lstStyle/>
          <a:p>
            <a:pPr algn="just" defTabSz="609630"/>
            <a:r>
              <a:rPr lang="vi-VN" sz="3200" dirty="0">
                <a:solidFill>
                  <a:srgbClr val="000000"/>
                </a:solidFill>
                <a:latin typeface="Cambria"/>
              </a:rPr>
              <a:t>– Nhận biết được những khó khăn cần phải vượt qua trong học tập và trong cuộc sống.</a:t>
            </a:r>
          </a:p>
          <a:p>
            <a:pPr algn="just" defTabSz="609630"/>
            <a:r>
              <a:rPr lang="vi-VN" sz="3200" dirty="0">
                <a:solidFill>
                  <a:srgbClr val="000000"/>
                </a:solidFill>
                <a:latin typeface="Cambria"/>
              </a:rPr>
              <a:t>– Kể được một số biểu hiện của vượt qua khó khăn.</a:t>
            </a:r>
          </a:p>
          <a:p>
            <a:pPr algn="just" defTabSz="609630"/>
            <a:r>
              <a:rPr lang="vi-VN" sz="3200" dirty="0">
                <a:solidFill>
                  <a:srgbClr val="000000"/>
                </a:solidFill>
                <a:latin typeface="Cambria"/>
              </a:rPr>
              <a:t>– Biết vì sao phải vượt qua khó khăn.</a:t>
            </a:r>
          </a:p>
          <a:p>
            <a:pPr algn="just" defTabSz="609630"/>
            <a:r>
              <a:rPr lang="vi-VN" sz="3200" dirty="0">
                <a:solidFill>
                  <a:srgbClr val="000000"/>
                </a:solidFill>
                <a:latin typeface="Cambria"/>
              </a:rPr>
              <a:t>– Biết vượt qua một số khó khăn của bản thân trong học tập và sinh hoạt.</a:t>
            </a:r>
          </a:p>
          <a:p>
            <a:pPr algn="just" defTabSz="609630"/>
            <a:r>
              <a:rPr lang="vi-VN" sz="3200" dirty="0">
                <a:solidFill>
                  <a:srgbClr val="000000"/>
                </a:solidFill>
                <a:latin typeface="Cambria"/>
              </a:rPr>
              <a:t>– Quý trọng gương vượt khó trong học tập và cuộc sống</a:t>
            </a:r>
            <a:endParaRPr lang="en-US" sz="3200" dirty="0">
              <a:solidFill>
                <a:srgbClr val="000000"/>
              </a:solidFill>
              <a:latin typeface="Cambria"/>
            </a:endParaRPr>
          </a:p>
        </p:txBody>
      </p:sp>
      <p:pic>
        <p:nvPicPr>
          <p:cNvPr id="3" name="Hình ảnh 8">
            <a:extLst>
              <a:ext uri="{FF2B5EF4-FFF2-40B4-BE49-F238E27FC236}">
                <a16:creationId xmlns:a16="http://schemas.microsoft.com/office/drawing/2014/main" id="{AF377F9D-54DF-91C1-A3F5-AE86AEFB2F67}"/>
              </a:ext>
            </a:extLst>
          </p:cNvPr>
          <p:cNvPicPr>
            <a:picLocks noChangeAspect="1"/>
          </p:cNvPicPr>
          <p:nvPr/>
        </p:nvPicPr>
        <p:blipFill>
          <a:blip r:embed="rId2"/>
          <a:stretch>
            <a:fillRect/>
          </a:stretch>
        </p:blipFill>
        <p:spPr>
          <a:xfrm>
            <a:off x="2245724" y="468291"/>
            <a:ext cx="7724301" cy="1639966"/>
          </a:xfrm>
          <a:prstGeom prst="rect">
            <a:avLst/>
          </a:prstGeom>
        </p:spPr>
      </p:pic>
    </p:spTree>
    <p:extLst>
      <p:ext uri="{BB962C8B-B14F-4D97-AF65-F5344CB8AC3E}">
        <p14:creationId xmlns:p14="http://schemas.microsoft.com/office/powerpoint/2010/main" val="2608485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Hình ảnh 9">
            <a:extLst>
              <a:ext uri="{FF2B5EF4-FFF2-40B4-BE49-F238E27FC236}">
                <a16:creationId xmlns:a16="http://schemas.microsoft.com/office/drawing/2014/main" id="{94C81FC2-F51E-0A6F-6BA9-8563AC37E8D1}"/>
              </a:ext>
            </a:extLst>
          </p:cNvPr>
          <p:cNvPicPr>
            <a:picLocks noChangeAspect="1"/>
          </p:cNvPicPr>
          <p:nvPr/>
        </p:nvPicPr>
        <p:blipFill>
          <a:blip r:embed="rId3"/>
          <a:stretch>
            <a:fillRect/>
          </a:stretch>
        </p:blipFill>
        <p:spPr>
          <a:xfrm>
            <a:off x="1501895" y="2333079"/>
            <a:ext cx="6921087" cy="2298298"/>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916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1: Nhận biết những khó khăn cần phải vượt qua trong học tập và trong cuộc sống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Freeform 4">
            <a:extLst>
              <a:ext uri="{FF2B5EF4-FFF2-40B4-BE49-F238E27FC236}">
                <a16:creationId xmlns:a16="http://schemas.microsoft.com/office/drawing/2014/main" id="{13221C8B-71F3-CCAE-1A26-4EFD6F5565A3}"/>
              </a:ext>
            </a:extLst>
          </p:cNvPr>
          <p:cNvSpPr/>
          <p:nvPr/>
        </p:nvSpPr>
        <p:spPr>
          <a:xfrm>
            <a:off x="112566" y="2802557"/>
            <a:ext cx="4543297" cy="3897771"/>
          </a:xfrm>
          <a:custGeom>
            <a:avLst/>
            <a:gdLst/>
            <a:ahLst/>
            <a:cxnLst/>
            <a:rect l="l" t="t" r="r" b="b"/>
            <a:pathLst>
              <a:path w="4543297" h="3897771">
                <a:moveTo>
                  <a:pt x="0" y="0"/>
                </a:moveTo>
                <a:lnTo>
                  <a:pt x="4543297" y="0"/>
                </a:lnTo>
                <a:lnTo>
                  <a:pt x="4543297" y="3897771"/>
                </a:lnTo>
                <a:lnTo>
                  <a:pt x="0" y="3897771"/>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2274463" y="0"/>
            <a:ext cx="7349827" cy="1009016"/>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sát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tranh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yêu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cầu</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8" name="Picture 17">
            <a:extLst>
              <a:ext uri="{FF2B5EF4-FFF2-40B4-BE49-F238E27FC236}">
                <a16:creationId xmlns:a16="http://schemas.microsoft.com/office/drawing/2014/main" id="{CF06CF56-CEAA-26E1-666B-71F85646EE3B}"/>
              </a:ext>
            </a:extLst>
          </p:cNvPr>
          <p:cNvPicPr>
            <a:picLocks noChangeAspect="1"/>
          </p:cNvPicPr>
          <p:nvPr/>
        </p:nvPicPr>
        <p:blipFill>
          <a:blip r:embed="rId3"/>
          <a:stretch>
            <a:fillRect/>
          </a:stretch>
        </p:blipFill>
        <p:spPr>
          <a:xfrm>
            <a:off x="1005596" y="1338303"/>
            <a:ext cx="6933937" cy="2808396"/>
          </a:xfrm>
          <a:prstGeom prst="rect">
            <a:avLst/>
          </a:prstGeom>
        </p:spPr>
      </p:pic>
      <p:pic>
        <p:nvPicPr>
          <p:cNvPr id="20" name="Picture 19">
            <a:extLst>
              <a:ext uri="{FF2B5EF4-FFF2-40B4-BE49-F238E27FC236}">
                <a16:creationId xmlns:a16="http://schemas.microsoft.com/office/drawing/2014/main" id="{299373CF-E166-3079-A865-30E2623B51BA}"/>
              </a:ext>
            </a:extLst>
          </p:cNvPr>
          <p:cNvPicPr>
            <a:picLocks noChangeAspect="1"/>
          </p:cNvPicPr>
          <p:nvPr/>
        </p:nvPicPr>
        <p:blipFill>
          <a:blip r:embed="rId4"/>
          <a:stretch>
            <a:fillRect/>
          </a:stretch>
        </p:blipFill>
        <p:spPr>
          <a:xfrm>
            <a:off x="7836194" y="1330621"/>
            <a:ext cx="3357340" cy="2713155"/>
          </a:xfrm>
          <a:prstGeom prst="rect">
            <a:avLst/>
          </a:prstGeom>
        </p:spPr>
      </p:pic>
      <p:pic>
        <p:nvPicPr>
          <p:cNvPr id="22" name="Picture 21">
            <a:extLst>
              <a:ext uri="{FF2B5EF4-FFF2-40B4-BE49-F238E27FC236}">
                <a16:creationId xmlns:a16="http://schemas.microsoft.com/office/drawing/2014/main" id="{99E37C03-D1A6-225D-E042-86D3E0C50D24}"/>
              </a:ext>
            </a:extLst>
          </p:cNvPr>
          <p:cNvPicPr>
            <a:picLocks noChangeAspect="1"/>
          </p:cNvPicPr>
          <p:nvPr/>
        </p:nvPicPr>
        <p:blipFill>
          <a:blip r:embed="rId5"/>
          <a:stretch>
            <a:fillRect/>
          </a:stretch>
        </p:blipFill>
        <p:spPr>
          <a:xfrm>
            <a:off x="6039293" y="4108002"/>
            <a:ext cx="4270855" cy="2404661"/>
          </a:xfrm>
          <a:prstGeom prst="rect">
            <a:avLst/>
          </a:prstGeom>
        </p:spPr>
      </p:pic>
      <p:pic>
        <p:nvPicPr>
          <p:cNvPr id="26" name="Picture 25">
            <a:extLst>
              <a:ext uri="{FF2B5EF4-FFF2-40B4-BE49-F238E27FC236}">
                <a16:creationId xmlns:a16="http://schemas.microsoft.com/office/drawing/2014/main" id="{3C63EEDC-15BE-A467-2D1C-E4C9DE3AD6F7}"/>
              </a:ext>
            </a:extLst>
          </p:cNvPr>
          <p:cNvPicPr>
            <a:picLocks noChangeAspect="1"/>
          </p:cNvPicPr>
          <p:nvPr/>
        </p:nvPicPr>
        <p:blipFill>
          <a:blip r:embed="rId6"/>
          <a:stretch>
            <a:fillRect/>
          </a:stretch>
        </p:blipFill>
        <p:spPr>
          <a:xfrm>
            <a:off x="2588499" y="4167963"/>
            <a:ext cx="3443041" cy="2489125"/>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1352</Words>
  <Application>Microsoft Office PowerPoint</Application>
  <PresentationFormat>Widescreen</PresentationFormat>
  <Paragraphs>76</Paragraphs>
  <Slides>30</Slides>
  <Notes>5</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等线</vt:lpstr>
      <vt:lpstr>#9Slide04 SFU Fenice Regular</vt:lpstr>
      <vt:lpstr>Arial</vt:lpstr>
      <vt:lpstr>Calibri</vt:lpstr>
      <vt:lpstr>Calibri Light</vt:lpstr>
      <vt:lpstr>Cambria</vt:lpstr>
      <vt:lpstr>UTM Avo</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thanhtrangsmallsun@gmail.com</cp:lastModifiedBy>
  <cp:revision>34</cp:revision>
  <dcterms:created xsi:type="dcterms:W3CDTF">2024-07-25T04:00:23Z</dcterms:created>
  <dcterms:modified xsi:type="dcterms:W3CDTF">2025-10-25T10:08:22Z</dcterms:modified>
</cp:coreProperties>
</file>