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68" r:id="rId10"/>
    <p:sldId id="275" r:id="rId11"/>
    <p:sldId id="271" r:id="rId12"/>
    <p:sldId id="270" r:id="rId13"/>
    <p:sldId id="276" r:id="rId14"/>
    <p:sldId id="274" r:id="rId15"/>
    <p:sldId id="277" r:id="rId16"/>
    <p:sldId id="278" r:id="rId17"/>
    <p:sldId id="279" r:id="rId18"/>
    <p:sldId id="272" r:id="rId19"/>
  </p:sldIdLst>
  <p:sldSz cx="12192000" cy="6858000"/>
  <p:notesSz cx="6858000" cy="9144000"/>
  <p:embeddedFontLst>
    <p:embeddedFont>
      <p:font typeface="#9Slide03 Arima Madurai Bold" panose="020B060402020202020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SVNMomento" panose="00000500000000000000" charset="0"/>
      <p:regular r:id="rId26"/>
    </p:embeddedFont>
    <p:embeddedFont>
      <p:font typeface="UTM Marlboro" panose="02040603050506020204" pitchFamily="18" charset="0"/>
      <p:regular r:id="rId27"/>
    </p:embeddedFont>
    <p:embeddedFont>
      <p:font typeface="#9Slide07 IcielPony" panose="020B0604020202020204" charset="0"/>
      <p:regular r:id="rId28"/>
    </p:embeddedFont>
    <p:embeddedFont>
      <p:font typeface="#9Slide07 Cadena" panose="020B0604020202020204" charset="0"/>
      <p:bold r:id="rId29"/>
    </p:embeddedFont>
    <p:embeddedFont>
      <p:font typeface="#9Slide07 HoneyCream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American Sans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B2FE4-41D6-4DF8-8DD9-EB0ECCEE5A4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01C9C-8C8C-44BA-953D-E80F8FA1D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7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0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2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4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8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1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3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265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127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295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468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77883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0755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48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75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315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9389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923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3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19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16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61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798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23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0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8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9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78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5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4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8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2.jp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130281" y="3361593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PHEP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130281" y="3468295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PHÉP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74565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0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#9Slide07 IcielPony" panose="02000000000000000000" pitchFamily="2" charset="0"/>
                </a:rPr>
                <a:t>   Mỗi con ong sẽ đậu vào bông hoa nào?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6173" y="4765129"/>
            <a:ext cx="2288546" cy="3301821"/>
            <a:chOff x="8208317" y="4530646"/>
            <a:chExt cx="2288546" cy="3301821"/>
          </a:xfrm>
        </p:grpSpPr>
        <p:pic>
          <p:nvPicPr>
            <p:cNvPr id="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Flowchart: Terminator 53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4773" y="3880500"/>
            <a:ext cx="2288546" cy="3301821"/>
            <a:chOff x="8208317" y="4530646"/>
            <a:chExt cx="2288546" cy="3301821"/>
          </a:xfrm>
        </p:grpSpPr>
        <p:pic>
          <p:nvPicPr>
            <p:cNvPr id="56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Flowchart: Terminator 56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8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31713" y="4765129"/>
            <a:ext cx="2288546" cy="3301821"/>
            <a:chOff x="8208317" y="4530646"/>
            <a:chExt cx="2288546" cy="3301821"/>
          </a:xfrm>
        </p:grpSpPr>
        <p:pic>
          <p:nvPicPr>
            <p:cNvPr id="59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lowchart: Terminator 59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16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02234" y="3859770"/>
            <a:ext cx="2288546" cy="3301821"/>
            <a:chOff x="8208317" y="4530646"/>
            <a:chExt cx="2288546" cy="3301821"/>
          </a:xfrm>
        </p:grpSpPr>
        <p:pic>
          <p:nvPicPr>
            <p:cNvPr id="6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lowchart: Terminator 62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5705" y="1035618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632226" y="1391988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200367" y="1867826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5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743139" y="1035618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2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903 C 0.00091 -0.0037 0.00416 -0.01597 0.00534 -0.01597 C 0.01263 -0.01597 0.02018 0.18079 0.02018 0.37778 C 0.02018 0.27848 0.02396 0.18079 0.02747 0.18079 C 0.03125 0.18079 0.03476 0.27987 0.03476 0.37778 C 0.03476 0.32871 0.03659 0.27848 0.03854 0.27848 C 0.04036 0.27848 0.04231 0.32732 0.04231 0.37778 C 0.04231 0.35255 0.04323 0.32871 0.04414 0.32871 C 0.04505 0.32871 0.04596 0.35394 0.04596 0.37778 C 0.04596 0.36482 0.04648 0.35255 0.047 0.35255 C 0.04726 0.35255 0.04791 0.36528 0.04791 0.37778 C 0.04791 0.37153 0.04817 0.36482 0.04843 0.36482 C 0.04843 0.36644 0.04883 0.37107 0.04883 0.37778 C 0.04883 0.37431 0.04883 0.37153 0.04909 0.37153 C 0.04909 0.37292 0.04935 0.37477 0.04935 0.37778 C 0.04935 0.37616 0.04935 0.37431 0.04935 0.37292 C 0.04961 0.37292 0.04961 0.37431 0.04961 0.37616 C 0.04987 0.37616 0.04987 0.37477 0.04987 0.37292 C 0.05013 0.37292 0.05013 0.37431 0.05013 0.37616 " pathEditMode="relative" rAng="0" ptsTypes="AAAAAAAAAAAAAAAAA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717 C 0.01002 -0.0118 0.04492 -0.01597 0.05755 -0.01597 C 0.13502 -0.01597 0.21523 0.05278 0.21523 0.12176 C 0.21523 0.08704 0.25521 0.05278 0.29271 0.05278 C 0.33268 0.05278 0.37018 0.0875 0.37018 0.12176 C 0.37018 0.10463 0.3901 0.08704 0.41029 0.08704 C 0.43008 0.08704 0.45026 0.10394 0.45026 0.12176 C 0.45026 0.11273 0.46042 0.10463 0.47018 0.10463 C 0.48021 0.10463 0.48997 0.11343 0.48997 0.12176 C 0.48997 0.11713 0.49492 0.11273 0.50013 0.11273 C 0.50273 0.11273 0.51016 0.11736 0.51016 0.12176 C 0.51016 0.11945 0.51276 0.11713 0.5151 0.11713 C 0.5151 0.11759 0.51992 0.11945 0.51992 0.12176 C 0.51992 0.1206 0.51992 0.11945 0.52252 0.11945 C 0.52252 0.11991 0.52513 0.1206 0.52513 0.12176 C 0.52513 0.12107 0.52513 0.1206 0.52513 0.11991 C 0.52773 0.11991 0.52773 0.1206 0.52773 0.12107 C 0.53034 0.12107 0.53034 0.1206 0.53034 0.11991 C 0.53307 0.11991 0.53307 0.1206 0.53307 0.12107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365 0.3201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47 C -0.00938 -0.00787 -0.04128 -0.01597 -0.053 -0.01597 C -0.12396 -0.01597 -0.19753 0.11343 -0.19753 0.24306 C -0.19753 0.17778 -0.23425 0.11343 -0.26862 0.11343 C -0.30534 0.11343 -0.33972 0.17871 -0.33972 0.24306 C -0.33972 0.21088 -0.35795 0.17778 -0.37643 0.17778 C -0.39466 0.17778 -0.41315 0.20996 -0.41315 0.24306 C -0.41315 0.22639 -0.4224 0.21088 -0.43138 0.21088 C -0.44063 0.21088 -0.44961 0.22732 -0.44961 0.24306 C -0.44961 0.2345 -0.45404 0.22639 -0.45886 0.22639 C -0.4612 0.22639 -0.4681 0.23473 -0.4681 0.24306 C -0.4681 0.23889 -0.47045 0.2345 -0.47253 0.2345 C -0.47253 0.23357 -0.47709 0.23866 -0.47709 0.24306 C -0.47709 0.24075 -0.47709 0.23889 -0.47943 0.23889 C -0.47943 0.23982 -0.48177 0.24098 -0.48177 0.24306 C -0.48177 0.2419 -0.48177 0.24075 -0.48177 0.23982 C -0.48425 0.23982 -0.48425 0.24075 -0.48425 0.2419 C -0.48659 0.2419 -0.48659 0.24098 -0.48659 0.23982 C -0.48893 0.23982 -0.48893 0.24075 -0.48893 0.2419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03784" y="2081436"/>
            <a:ext cx="7935708" cy="2402049"/>
            <a:chOff x="1303784" y="2081436"/>
            <a:chExt cx="7935708" cy="2402049"/>
          </a:xfrm>
        </p:grpSpPr>
        <p:grpSp>
          <p:nvGrpSpPr>
            <p:cNvPr id="22" name="Group 21"/>
            <p:cNvGrpSpPr/>
            <p:nvPr/>
          </p:nvGrpSpPr>
          <p:grpSpPr>
            <a:xfrm>
              <a:off x="1303784" y="2081436"/>
              <a:ext cx="7935708" cy="2402049"/>
              <a:chOff x="694184" y="1233863"/>
              <a:chExt cx="7935708" cy="2402049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694184" y="2273300"/>
                <a:ext cx="1190640" cy="11906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dirty="0">
                    <a:solidFill>
                      <a:schemeClr val="tx1"/>
                    </a:solidFill>
                  </a:rPr>
                  <a:t>5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" name="Straight Arrow Connector 3"/>
              <p:cNvCxnSpPr>
                <a:stCxn id="2" idx="3"/>
              </p:cNvCxnSpPr>
              <p:nvPr/>
            </p:nvCxnSpPr>
            <p:spPr>
              <a:xfrm flipV="1">
                <a:off x="1884824" y="2100759"/>
                <a:ext cx="1608228" cy="7678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/>
              <p:cNvSpPr/>
              <p:nvPr/>
            </p:nvSpPr>
            <p:spPr>
              <a:xfrm>
                <a:off x="3493052" y="1233863"/>
                <a:ext cx="1555652" cy="155565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5028580" y="2035322"/>
                <a:ext cx="1994520" cy="75419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/>
              <p:cNvSpPr/>
              <p:nvPr/>
            </p:nvSpPr>
            <p:spPr>
              <a:xfrm>
                <a:off x="6534392" y="1832512"/>
                <a:ext cx="2095500" cy="1803400"/>
              </a:xfrm>
              <a:prstGeom prst="triangle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20000347">
              <a:off x="2291313" y="2547738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x 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296870">
              <a:off x="5931341" y="2498173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- 9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373628" y="2305264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30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4742" y="3335349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21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4132" y="1807112"/>
            <a:ext cx="9738149" cy="3418449"/>
            <a:chOff x="884132" y="1807112"/>
            <a:chExt cx="9738149" cy="3418449"/>
          </a:xfrm>
        </p:grpSpPr>
        <p:grpSp>
          <p:nvGrpSpPr>
            <p:cNvPr id="17" name="Group 16"/>
            <p:cNvGrpSpPr/>
            <p:nvPr/>
          </p:nvGrpSpPr>
          <p:grpSpPr>
            <a:xfrm>
              <a:off x="884132" y="1807112"/>
              <a:ext cx="9738149" cy="3418449"/>
              <a:chOff x="884132" y="1807112"/>
              <a:chExt cx="9738149" cy="341844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84132" y="3282461"/>
                <a:ext cx="1943100" cy="19431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8000" dirty="0">
                    <a:solidFill>
                      <a:schemeClr val="tx1"/>
                    </a:solidFill>
                  </a:rPr>
                  <a:t>14</a:t>
                </a:r>
                <a:endParaRPr lang="en-US" sz="8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4614016" y="1807112"/>
                <a:ext cx="1828800" cy="1828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7734809" y="2575364"/>
                <a:ext cx="2887472" cy="24892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27232" y="2721512"/>
                <a:ext cx="1786783" cy="153249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442816" y="2721512"/>
                <a:ext cx="1989984" cy="1098452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 rot="19505095">
              <a:off x="2862873" y="2546254"/>
              <a:ext cx="12519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: 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483233">
              <a:off x="6605890" y="2321685"/>
              <a:ext cx="21093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+ 15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85589" y="1807112"/>
            <a:ext cx="1612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7</a:t>
            </a:r>
            <a:endParaRPr lang="en-US" sz="115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6249" y="3457704"/>
            <a:ext cx="20793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22</a:t>
            </a:r>
            <a:endParaRPr lang="en-US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2283951" y="638436"/>
            <a:ext cx="9730250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4: Mỗi đợt thi múa rồng có 2 đội tham gia. Hỏi 4 đợt thi múa rồng như vậy có bao nhiêu đội tham gia?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pic>
        <p:nvPicPr>
          <p:cNvPr id="2050" name="Picture 2" descr="https://img.loigiaihay.com/picture/question_lgh/2021_51/1624065141-pk9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41" r="97826">
                        <a14:foregroundMark x1="10368" y1="43987" x2="10368" y2="43987"/>
                        <a14:foregroundMark x1="15719" y1="28165" x2="15719" y2="28165"/>
                        <a14:foregroundMark x1="9699" y1="41456" x2="9699" y2="41456"/>
                        <a14:foregroundMark x1="20903" y1="44620" x2="21739" y2="45253"/>
                        <a14:foregroundMark x1="21739" y1="53165" x2="22742" y2="54430"/>
                        <a14:foregroundMark x1="59030" y1="83228" x2="57023" y2="83544"/>
                        <a14:foregroundMark x1="40134" y1="80696" x2="38963" y2="80696"/>
                        <a14:foregroundMark x1="32274" y1="79747" x2="32274" y2="79747"/>
                        <a14:foregroundMark x1="30435" y1="79430" x2="30435" y2="79430"/>
                        <a14:foregroundMark x1="28428" y1="77848" x2="29097" y2="75633"/>
                        <a14:foregroundMark x1="33612" y1="61709" x2="34950" y2="60443"/>
                        <a14:foregroundMark x1="43144" y1="41139" x2="44147" y2="39873"/>
                        <a14:foregroundMark x1="48161" y1="36076" x2="55518" y2="37342"/>
                        <a14:foregroundMark x1="60870" y1="32278" x2="63880" y2="34810"/>
                        <a14:foregroundMark x1="66388" y1="34810" x2="67224" y2="38608"/>
                        <a14:foregroundMark x1="65719" y1="42405" x2="59866" y2="48418"/>
                        <a14:foregroundMark x1="57692" y1="48418" x2="57692" y2="48418"/>
                        <a14:foregroundMark x1="57023" y1="48734" x2="56856" y2="50000"/>
                        <a14:foregroundMark x1="56522" y1="50316" x2="56856" y2="52532"/>
                        <a14:foregroundMark x1="62876" y1="52532" x2="67559" y2="55380"/>
                        <a14:foregroundMark x1="72910" y1="52532" x2="75084" y2="54430"/>
                        <a14:foregroundMark x1="76923" y1="55063" x2="78930" y2="60759"/>
                        <a14:foregroundMark x1="79097" y1="60759" x2="79097" y2="60759"/>
                        <a14:foregroundMark x1="80268" y1="60759" x2="81773" y2="65823"/>
                        <a14:foregroundMark x1="82441" y1="65190" x2="82441" y2="65190"/>
                        <a14:foregroundMark x1="83110" y1="65823" x2="83278" y2="72152"/>
                        <a14:foregroundMark x1="81271" y1="72152" x2="76923" y2="74051"/>
                        <a14:foregroundMark x1="71572" y1="73101" x2="64381" y2="71519"/>
                        <a14:foregroundMark x1="26421" y1="46203" x2="27425" y2="46203"/>
                        <a14:foregroundMark x1="37793" y1="43671" x2="38796" y2="43987"/>
                        <a14:foregroundMark x1="41639" y1="41139" x2="41639" y2="41139"/>
                        <a14:foregroundMark x1="42809" y1="34810" x2="42809" y2="34810"/>
                        <a14:foregroundMark x1="24247" y1="41139" x2="23077" y2="42089"/>
                        <a14:foregroundMark x1="19565" y1="43354" x2="19565" y2="43354"/>
                        <a14:foregroundMark x1="18896" y1="43671" x2="16722" y2="48418"/>
                        <a14:foregroundMark x1="15385" y1="49051" x2="13712" y2="53165"/>
                        <a14:foregroundMark x1="13378" y1="54114" x2="11371" y2="61709"/>
                        <a14:foregroundMark x1="11037" y1="62025" x2="10870" y2="64557"/>
                        <a14:foregroundMark x1="9030" y1="66772" x2="7692" y2="71835"/>
                        <a14:foregroundMark x1="7023" y1="73418" x2="7023" y2="76899"/>
                        <a14:foregroundMark x1="14047" y1="74684" x2="15385" y2="76582"/>
                        <a14:foregroundMark x1="15385" y1="76582" x2="15385" y2="78481"/>
                        <a14:foregroundMark x1="16722" y1="79747" x2="26087" y2="79114"/>
                        <a14:foregroundMark x1="31104" y1="75949" x2="32274" y2="78165"/>
                        <a14:foregroundMark x1="32441" y1="77848" x2="32441" y2="77848"/>
                        <a14:foregroundMark x1="32776" y1="77848" x2="34448" y2="79114"/>
                        <a14:foregroundMark x1="36120" y1="79430" x2="38462" y2="82278"/>
                        <a14:foregroundMark x1="40134" y1="80696" x2="41472" y2="80696"/>
                        <a14:foregroundMark x1="45819" y1="80380" x2="49164" y2="78481"/>
                        <a14:foregroundMark x1="50836" y1="77215" x2="55686" y2="80696"/>
                        <a14:foregroundMark x1="55853" y1="79430" x2="55853" y2="79430"/>
                        <a14:foregroundMark x1="15552" y1="87975" x2="15552" y2="87975"/>
                        <a14:foregroundMark x1="10368" y1="81646" x2="10368" y2="81646"/>
                        <a14:foregroundMark x1="6689" y1="79747" x2="5686" y2="79747"/>
                        <a14:foregroundMark x1="3344" y1="74684" x2="3344" y2="74684"/>
                        <a14:foregroundMark x1="3344" y1="68987" x2="3344" y2="68987"/>
                        <a14:foregroundMark x1="5017" y1="64241" x2="6020" y2="63924"/>
                        <a14:foregroundMark x1="7023" y1="61392" x2="7023" y2="61392"/>
                        <a14:foregroundMark x1="72910" y1="85759" x2="72910" y2="85759"/>
                        <a14:foregroundMark x1="83278" y1="76899" x2="83278" y2="76899"/>
                        <a14:foregroundMark x1="85786" y1="60759" x2="85786" y2="57595"/>
                        <a14:foregroundMark x1="85284" y1="51582" x2="85284" y2="50316"/>
                        <a14:foregroundMark x1="84448" y1="42405" x2="84448" y2="40823"/>
                        <a14:foregroundMark x1="85284" y1="36076" x2="85284" y2="36076"/>
                        <a14:foregroundMark x1="86455" y1="33228" x2="87960" y2="32278"/>
                        <a14:foregroundMark x1="95987" y1="42722" x2="97826" y2="474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078"/>
            <a:ext cx="6507672" cy="34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Số đội tham gia 4 đợt thi múa rồng là: </a:t>
            </a:r>
          </a:p>
          <a:p>
            <a:pPr algn="ctr"/>
            <a:r>
              <a:rPr lang="vi-VN" sz="5400" dirty="0"/>
              <a:t>2 x 4 = 8 (đội tham gia)</a:t>
            </a:r>
          </a:p>
          <a:p>
            <a:pPr algn="ctr"/>
            <a:r>
              <a:rPr lang="vi-VN" sz="5400" dirty="0"/>
              <a:t>Đáp số: 8 đội tham gia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571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1268793" y="2035436"/>
            <a:ext cx="9822054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5: Bác thợ mộc cưa một thanh gỗ dài 20 dm thành 5 đoạn bằng nhau. Hỏi mỗi đoạn dài bao nhiêu đề-xi-mét?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Mỗi đoạn dài số đề-xi-mét là: </a:t>
            </a:r>
          </a:p>
          <a:p>
            <a:pPr algn="ctr"/>
            <a:r>
              <a:rPr lang="vi-VN" sz="5400" dirty="0"/>
              <a:t>20 : 5 = 4 (dm)</a:t>
            </a:r>
          </a:p>
          <a:p>
            <a:pPr algn="ctr"/>
            <a:r>
              <a:rPr lang="vi-VN" sz="5400" dirty="0"/>
              <a:t>Đáp số: 4 dm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411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8" y="350550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937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2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15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10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09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54856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7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273</Words>
  <Application>Microsoft Office PowerPoint</Application>
  <PresentationFormat>Widescreen</PresentationFormat>
  <Paragraphs>107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Times New Roman</vt:lpstr>
      <vt:lpstr>Arial</vt:lpstr>
      <vt:lpstr>#9Slide03 Arima Madurai Bold</vt:lpstr>
      <vt:lpstr>SVN-Gretoon</vt:lpstr>
      <vt:lpstr>Calibri</vt:lpstr>
      <vt:lpstr>#9Slide07 SVNMomento</vt:lpstr>
      <vt:lpstr>UTM Marlboro</vt:lpstr>
      <vt:lpstr>SVN-Newton</vt:lpstr>
      <vt:lpstr>#9Slide07 IcielPony</vt:lpstr>
      <vt:lpstr>#9Slide07 Cadena</vt:lpstr>
      <vt:lpstr>#9Slide07 HoneyCream</vt:lpstr>
      <vt:lpstr>Cambria</vt:lpstr>
      <vt:lpstr>#9Slide05 Bodega Script</vt:lpstr>
      <vt:lpstr>Calibri Light</vt:lpstr>
      <vt:lpstr>UTM American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Duong Phuong Anh</cp:lastModifiedBy>
  <cp:revision>6</cp:revision>
  <dcterms:created xsi:type="dcterms:W3CDTF">2023-04-29T03:17:30Z</dcterms:created>
  <dcterms:modified xsi:type="dcterms:W3CDTF">2025-05-13T08:06:17Z</dcterms:modified>
</cp:coreProperties>
</file>