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9" r:id="rId3"/>
    <p:sldId id="266" r:id="rId4"/>
    <p:sldId id="267" r:id="rId5"/>
    <p:sldId id="268" r:id="rId6"/>
    <p:sldId id="261" r:id="rId7"/>
    <p:sldId id="265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60" r:id="rId16"/>
    <p:sldId id="263" r:id="rId17"/>
  </p:sldIdLst>
  <p:sldSz cx="12192000" cy="6858000"/>
  <p:notesSz cx="6858000" cy="9144000"/>
  <p:embeddedFontLst>
    <p:embeddedFont>
      <p:font typeface="SVN-Poky's" panose="020B0604020202020204" charset="0"/>
      <p:regular r:id="rId18"/>
    </p:embeddedFont>
    <p:embeddedFont>
      <p:font typeface="#9Slide05 SVNLobster" panose="020B0604020202020204" charset="0"/>
      <p:regular r:id="rId19"/>
    </p:embeddedFont>
    <p:embeddedFont>
      <p:font typeface="等线" panose="020B0604020202020204" charset="-122"/>
      <p:regular r:id="rId2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3 Saira SemiCondensed B" panose="020B0604020202020204" charset="0"/>
      <p:bold r:id="rId26"/>
    </p:embeddedFont>
    <p:embeddedFont>
      <p:font typeface="Vogue-ExtraBold" panose="020B0500000000000000" charset="0"/>
      <p:regular r:id="rId27"/>
    </p:embeddedFont>
    <p:embeddedFont>
      <p:font typeface="UTM Hanzel" panose="02040603050506020204" pitchFamily="18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6600"/>
    <a:srgbClr val="FF7C80"/>
    <a:srgbClr val="FF99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1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6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7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153D516-CF04-9FB1-5455-AFCAE77130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76A7A8-6F3F-2D4D-8BE3-7903A1E43F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1F2ED-D4A6-FC2D-9A0A-00CE78F807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8183F-CD42-6FB9-61D2-04C13A9DF5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CD0F6-BEAF-E896-6451-3EDB55506A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3B9C2-2D9B-367D-41EE-CB5BC46673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2DB049-B99C-E382-7627-AA89063073A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Bích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7C46B4-53DA-04CD-DC9E-E82BCCC521D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BC968D-AFD2-388B-C5ED-5F4FFD3095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9E4018-6DD0-8081-626F-1587EB9EC5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69435" y="1102889"/>
            <a:ext cx="8933162" cy="454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6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4" y="240099"/>
            <a:ext cx="2692459" cy="2425418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2" y="4758241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1" y="3246166"/>
            <a:ext cx="5599226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2" y="4298001"/>
              <a:ext cx="24122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aira SemiCondensed B" panose="00000806000000000000" pitchFamily="2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aira SemiCondensed B" panose="00000806000000000000" pitchFamily="2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455F6-2B65-BCDA-AA6E-7943AECE1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516" y="2760774"/>
            <a:ext cx="6675699" cy="48101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615E07-99DA-CF37-F6E2-BE2427B73C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6FED78-8627-24AD-8E0D-81205809A09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9219" y="843858"/>
            <a:ext cx="2705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gradFill flip="none" rotWithShape="1">
                  <a:gsLst>
                    <a:gs pos="0">
                      <a:srgbClr val="FF6600">
                        <a:shade val="30000"/>
                        <a:satMod val="115000"/>
                      </a:srgbClr>
                    </a:gs>
                    <a:gs pos="50000">
                      <a:srgbClr val="FF6600">
                        <a:shade val="67500"/>
                        <a:satMod val="115000"/>
                      </a:srgbClr>
                    </a:gs>
                    <a:gs pos="100000">
                      <a:srgbClr val="FF66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#9Slide05 SVNLobster" panose="02040603050506020204" pitchFamily="18" charset="0"/>
              </a:rPr>
              <a:t>Bài 72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07023" y="1792671"/>
            <a:ext cx="7674290" cy="3088890"/>
            <a:chOff x="2024053" y="1307074"/>
            <a:chExt cx="7674290" cy="3088890"/>
          </a:xfrm>
        </p:grpSpPr>
        <p:sp>
          <p:nvSpPr>
            <p:cNvPr id="17" name="TextBox 16"/>
            <p:cNvSpPr txBox="1"/>
            <p:nvPr/>
          </p:nvSpPr>
          <p:spPr>
            <a:xfrm rot="21338831">
              <a:off x="2024053" y="1307074"/>
              <a:ext cx="764429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ÔN TẬP </a:t>
              </a:r>
            </a:p>
            <a:p>
              <a:pPr algn="ctr"/>
              <a:r>
                <a:rPr lang="en-US" sz="9600">
                  <a:ln w="2476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HÌNH HỌC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1338831">
              <a:off x="2054045" y="1348976"/>
              <a:ext cx="764429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solidFill>
                    <a:srgbClr val="00CC66"/>
                  </a:solidFill>
                  <a:latin typeface="SVN-Poky's" panose="020B0606040200020203" pitchFamily="34" charset="0"/>
                </a:rPr>
                <a:t>ÔN</a:t>
              </a:r>
              <a:r>
                <a:rPr lang="en-US" sz="9600">
                  <a:latin typeface="SVN-Poky's" panose="020B0606040200020203" pitchFamily="34" charset="0"/>
                </a:rPr>
                <a:t> </a:t>
              </a:r>
              <a:r>
                <a:rPr lang="en-US" sz="9600">
                  <a:solidFill>
                    <a:srgbClr val="FF9933"/>
                  </a:solidFill>
                  <a:latin typeface="SVN-Poky's" panose="020B0606040200020203" pitchFamily="34" charset="0"/>
                </a:rPr>
                <a:t>TẬP</a:t>
              </a:r>
              <a:r>
                <a:rPr lang="en-US" sz="9600">
                  <a:latin typeface="SVN-Poky's" panose="020B0606040200020203" pitchFamily="34" charset="0"/>
                </a:rPr>
                <a:t> </a:t>
              </a:r>
            </a:p>
            <a:p>
              <a:pPr algn="ctr"/>
              <a:r>
                <a:rPr lang="en-US" sz="9600">
                  <a:solidFill>
                    <a:srgbClr val="0070C0"/>
                  </a:solidFill>
                  <a:latin typeface="SVN-Poky's" panose="020B0606040200020203" pitchFamily="34" charset="0"/>
                </a:rPr>
                <a:t>HÌNH</a:t>
              </a:r>
              <a:r>
                <a:rPr lang="en-US" sz="9600">
                  <a:latin typeface="SVN-Poky's" panose="020B0606040200020203" pitchFamily="34" charset="0"/>
                </a:rPr>
                <a:t> </a:t>
              </a:r>
              <a:r>
                <a:rPr lang="en-US" sz="9600">
                  <a:solidFill>
                    <a:srgbClr val="FF7C80"/>
                  </a:solidFill>
                  <a:latin typeface="SVN-Poky's" panose="020B0606040200020203" pitchFamily="34" charset="0"/>
                </a:rPr>
                <a:t>HỌC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9985" y="-194387"/>
            <a:ext cx="1523956" cy="16783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01090" y="4924468"/>
            <a:ext cx="198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42576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BCD5C1-F4F8-485B-940E-F39073DA2BCD}"/>
              </a:ext>
            </a:extLst>
          </p:cNvPr>
          <p:cNvGrpSpPr/>
          <p:nvPr/>
        </p:nvGrpSpPr>
        <p:grpSpPr>
          <a:xfrm>
            <a:off x="996161" y="957414"/>
            <a:ext cx="9859987" cy="584776"/>
            <a:chOff x="4859782" y="695643"/>
            <a:chExt cx="9859987" cy="5847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483AD2B-1C82-4A84-8064-92E8C4F5432B}"/>
                </a:ext>
              </a:extLst>
            </p:cNvPr>
            <p:cNvSpPr/>
            <p:nvPr/>
          </p:nvSpPr>
          <p:spPr>
            <a:xfrm>
              <a:off x="4859782" y="695643"/>
              <a:ext cx="552631" cy="58477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3</a:t>
              </a:r>
              <a:endParaRPr lang="vi-VN" sz="36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636150-E909-48D0-A9CA-B6B92D9A95B8}"/>
                </a:ext>
              </a:extLst>
            </p:cNvPr>
            <p:cNvSpPr txBox="1"/>
            <p:nvPr/>
          </p:nvSpPr>
          <p:spPr>
            <a:xfrm>
              <a:off x="5412413" y="695644"/>
              <a:ext cx="9307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trụ</a:t>
              </a:r>
              <a:r>
                <a:rPr lang="en-US" sz="3200" b="1" dirty="0">
                  <a:latin typeface="UTM Avo" panose="02040603050506020204" pitchFamily="18" charset="0"/>
                </a:rPr>
                <a:t>?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nào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khối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cầu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9934A-D1BE-4685-A290-7DE530527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401"/>
          <a:stretch/>
        </p:blipFill>
        <p:spPr>
          <a:xfrm>
            <a:off x="709684" y="2678384"/>
            <a:ext cx="10432943" cy="222116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C41BB8-9140-485A-BDF5-B75DA9C8DCCD}"/>
              </a:ext>
            </a:extLst>
          </p:cNvPr>
          <p:cNvGrpSpPr/>
          <p:nvPr/>
        </p:nvGrpSpPr>
        <p:grpSpPr>
          <a:xfrm>
            <a:off x="4094329" y="1542189"/>
            <a:ext cx="1582748" cy="1269250"/>
            <a:chOff x="3152633" y="3892277"/>
            <a:chExt cx="1582748" cy="65291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F79E23-26DB-4082-8E0A-BB940C620A25}"/>
                </a:ext>
              </a:extLst>
            </p:cNvPr>
            <p:cNvCxnSpPr/>
            <p:nvPr/>
          </p:nvCxnSpPr>
          <p:spPr>
            <a:xfrm>
              <a:off x="3272341" y="3892277"/>
              <a:ext cx="14630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492D368-415F-4FE5-B680-9FC45CF30CAB}"/>
                </a:ext>
              </a:extLst>
            </p:cNvPr>
            <p:cNvCxnSpPr/>
            <p:nvPr/>
          </p:nvCxnSpPr>
          <p:spPr>
            <a:xfrm flipH="1">
              <a:off x="3152633" y="3892277"/>
              <a:ext cx="695467" cy="65291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7776B5-DA05-4ED5-A834-8C0633D1DC5E}"/>
              </a:ext>
            </a:extLst>
          </p:cNvPr>
          <p:cNvGrpSpPr/>
          <p:nvPr/>
        </p:nvGrpSpPr>
        <p:grpSpPr>
          <a:xfrm>
            <a:off x="8733569" y="1467118"/>
            <a:ext cx="1645920" cy="1480796"/>
            <a:chOff x="3272341" y="3892277"/>
            <a:chExt cx="1760693" cy="82034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DAAD82-7885-4081-A526-4372B6AE5F2A}"/>
                </a:ext>
              </a:extLst>
            </p:cNvPr>
            <p:cNvCxnSpPr/>
            <p:nvPr/>
          </p:nvCxnSpPr>
          <p:spPr>
            <a:xfrm>
              <a:off x="3272341" y="3892277"/>
              <a:ext cx="1760693" cy="0"/>
            </a:xfrm>
            <a:prstGeom prst="line">
              <a:avLst/>
            </a:prstGeom>
            <a:ln w="38100">
              <a:solidFill>
                <a:srgbClr val="FB1D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C6E098-E16F-4503-A717-FC7DB500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039191" y="3892277"/>
              <a:ext cx="813765" cy="820341"/>
            </a:xfrm>
            <a:prstGeom prst="straightConnector1">
              <a:avLst/>
            </a:prstGeom>
            <a:ln w="38100">
              <a:solidFill>
                <a:srgbClr val="FB1D1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8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541166" y="590964"/>
            <a:ext cx="5542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UTM Avo" panose="02040603050506020204" pitchFamily="18" charset="0"/>
              </a:rPr>
              <a:t>Vẽ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hình</a:t>
            </a:r>
            <a:r>
              <a:rPr lang="en-US" sz="3200" b="1" dirty="0">
                <a:latin typeface="UTM Avo" panose="02040603050506020204" pitchFamily="18" charset="0"/>
              </a:rPr>
              <a:t> (Theo </a:t>
            </a:r>
            <a:r>
              <a:rPr lang="en-US" sz="3200" b="1" dirty="0" err="1">
                <a:latin typeface="UTM Avo" panose="02040603050506020204" pitchFamily="18" charset="0"/>
              </a:rPr>
              <a:t>mẫu</a:t>
            </a:r>
            <a:r>
              <a:rPr lang="en-US" sz="3200" b="1" dirty="0">
                <a:latin typeface="UTM Avo" panose="02040603050506020204" pitchFamily="18" charset="0"/>
              </a:rPr>
              <a:t>).</a:t>
            </a:r>
            <a:endParaRPr lang="vi-VN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EF658-3A0D-4C6F-BF37-0E246BC5B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5" y="1490585"/>
            <a:ext cx="7631361" cy="3876829"/>
          </a:xfrm>
          <a:prstGeom prst="rect">
            <a:avLst/>
          </a:prstGeom>
        </p:spPr>
      </p:pic>
      <p:pic>
        <p:nvPicPr>
          <p:cNvPr id="5" name="Picture 6" descr="Happy Kid Draw Flower Painting | Drawing for kids, Girls cartoon art, Cartoon  kids">
            <a:extLst>
              <a:ext uri="{FF2B5EF4-FFF2-40B4-BE49-F238E27FC236}">
                <a16:creationId xmlns:a16="http://schemas.microsoft.com/office/drawing/2014/main" id="{5A906402-E6E5-4EE9-88B3-07E29EB4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72" y="3117133"/>
            <a:ext cx="3740867" cy="37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547318"/>
            <a:ext cx="9972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000D67-69D5-4B03-8529-4EF108A23AF0}"/>
              </a:ext>
            </a:extLst>
          </p:cNvPr>
          <p:cNvGrpSpPr/>
          <p:nvPr/>
        </p:nvGrpSpPr>
        <p:grpSpPr>
          <a:xfrm>
            <a:off x="1096646" y="1377855"/>
            <a:ext cx="4382737" cy="3253140"/>
            <a:chOff x="816428" y="1554834"/>
            <a:chExt cx="4382737" cy="3253140"/>
          </a:xfrm>
        </p:grpSpPr>
        <p:sp>
          <p:nvSpPr>
            <p:cNvPr id="5" name="Rectangle: Rounded Corners 42">
              <a:extLst>
                <a:ext uri="{FF2B5EF4-FFF2-40B4-BE49-F238E27FC236}">
                  <a16:creationId xmlns:a16="http://schemas.microsoft.com/office/drawing/2014/main" id="{13D2D9EF-2AEE-4F05-B6FD-E7B889A87CA1}"/>
                </a:ext>
              </a:extLst>
            </p:cNvPr>
            <p:cNvSpPr/>
            <p:nvPr/>
          </p:nvSpPr>
          <p:spPr>
            <a:xfrm>
              <a:off x="816428" y="1554834"/>
              <a:ext cx="4382737" cy="3253140"/>
            </a:xfrm>
            <a:prstGeom prst="roundRect">
              <a:avLst/>
            </a:prstGeom>
            <a:solidFill>
              <a:srgbClr val="C4EBF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711FB7-F9E1-4E38-B6E4-A206AF028FA1}"/>
                </a:ext>
              </a:extLst>
            </p:cNvPr>
            <p:cNvGrpSpPr/>
            <p:nvPr/>
          </p:nvGrpSpPr>
          <p:grpSpPr>
            <a:xfrm>
              <a:off x="989545" y="1565109"/>
              <a:ext cx="4127198" cy="2985602"/>
              <a:chOff x="448279" y="1256522"/>
              <a:chExt cx="4127198" cy="298560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CBD91A-2AA7-4EE1-BCC8-99F18E7149A4}"/>
                  </a:ext>
                </a:extLst>
              </p:cNvPr>
              <p:cNvSpPr txBox="1"/>
              <p:nvPr/>
            </p:nvSpPr>
            <p:spPr>
              <a:xfrm>
                <a:off x="1274805" y="125652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A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11B3774-0EBC-411F-A48A-F4B7431ADF42}"/>
                  </a:ext>
                </a:extLst>
              </p:cNvPr>
              <p:cNvGrpSpPr/>
              <p:nvPr/>
            </p:nvGrpSpPr>
            <p:grpSpPr>
              <a:xfrm>
                <a:off x="448279" y="1710813"/>
                <a:ext cx="4127198" cy="2531311"/>
                <a:chOff x="448279" y="1710813"/>
                <a:chExt cx="4127198" cy="2531311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2BBEBE41-1FB9-43AC-A802-D976F9C0859E}"/>
                    </a:ext>
                  </a:extLst>
                </p:cNvPr>
                <p:cNvGrpSpPr/>
                <p:nvPr/>
              </p:nvGrpSpPr>
              <p:grpSpPr>
                <a:xfrm>
                  <a:off x="871793" y="1710813"/>
                  <a:ext cx="3309257" cy="2067343"/>
                  <a:chOff x="871793" y="1710813"/>
                  <a:chExt cx="3309257" cy="2067343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27278E6-2252-4C1B-BC0D-B8609B9405EE}"/>
                      </a:ext>
                    </a:extLst>
                  </p:cNvPr>
                  <p:cNvGrpSpPr/>
                  <p:nvPr/>
                </p:nvGrpSpPr>
                <p:grpSpPr>
                  <a:xfrm>
                    <a:off x="871793" y="1710813"/>
                    <a:ext cx="3309257" cy="2067343"/>
                    <a:chOff x="1727200" y="1321743"/>
                    <a:chExt cx="3309257" cy="2067343"/>
                  </a:xfrm>
                </p:grpSpPr>
                <p:sp>
                  <p:nvSpPr>
                    <p:cNvPr id="17" name="Isosceles Triangle 16">
                      <a:extLst>
                        <a:ext uri="{FF2B5EF4-FFF2-40B4-BE49-F238E27FC236}">
                          <a16:creationId xmlns:a16="http://schemas.microsoft.com/office/drawing/2014/main" id="{7B97B523-7A6E-4CD0-898C-D95AB76E12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7200" y="1321743"/>
                      <a:ext cx="3309257" cy="2067343"/>
                    </a:xfrm>
                    <a:prstGeom prst="triangle">
                      <a:avLst>
                        <a:gd name="adj" fmla="val 23357"/>
                      </a:avLst>
                    </a:prstGeom>
                    <a:solidFill>
                      <a:sysClr val="window" lastClr="FFFFFF"/>
                    </a:solidFill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68914D03-DD21-4468-8E85-9EF0E32307AA}"/>
                        </a:ext>
                      </a:extLst>
                    </p:cNvPr>
                    <p:cNvCxnSpPr>
                      <a:endCxn id="17" idx="5"/>
                    </p:cNvCxnSpPr>
                    <p:nvPr/>
                  </p:nvCxnSpPr>
                  <p:spPr>
                    <a:xfrm flipV="1">
                      <a:off x="2002971" y="2355415"/>
                      <a:ext cx="1765329" cy="300699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F570252E-93B7-4F0E-941E-3A94D953DC05}"/>
                        </a:ext>
                      </a:extLst>
                    </p:cNvPr>
                    <p:cNvCxnSpPr>
                      <a:cxnSpLocks/>
                      <a:stCxn id="17" idx="5"/>
                    </p:cNvCxnSpPr>
                    <p:nvPr/>
                  </p:nvCxnSpPr>
                  <p:spPr>
                    <a:xfrm flipH="1">
                      <a:off x="3676650" y="2355415"/>
                      <a:ext cx="91650" cy="1033671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ysClr val="windowText" lastClr="000000">
                          <a:lumMod val="95000"/>
                          <a:lumOff val="5000"/>
                        </a:sysClr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8C91106-9924-4E29-8642-BE2CC9E9EDDA}"/>
                      </a:ext>
                    </a:extLst>
                  </p:cNvPr>
                  <p:cNvCxnSpPr/>
                  <p:nvPr/>
                </p:nvCxnSpPr>
                <p:spPr>
                  <a:xfrm>
                    <a:off x="1133475" y="3048000"/>
                    <a:ext cx="1676400" cy="714375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FE3AED6-9A5B-43ED-82AB-293692F0AA5A}"/>
                    </a:ext>
                  </a:extLst>
                </p:cNvPr>
                <p:cNvSpPr txBox="1"/>
                <p:nvPr/>
              </p:nvSpPr>
              <p:spPr>
                <a:xfrm>
                  <a:off x="709961" y="263322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E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5012F50-E0B9-42F6-AA33-25733DB134EC}"/>
                    </a:ext>
                  </a:extLst>
                </p:cNvPr>
                <p:cNvSpPr txBox="1"/>
                <p:nvPr/>
              </p:nvSpPr>
              <p:spPr>
                <a:xfrm>
                  <a:off x="448279" y="3500765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B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4D2E8FB-5719-4A39-9DA7-B31A59BFD2E1}"/>
                    </a:ext>
                  </a:extLst>
                </p:cNvPr>
                <p:cNvSpPr txBox="1"/>
                <p:nvPr/>
              </p:nvSpPr>
              <p:spPr>
                <a:xfrm>
                  <a:off x="2526421" y="371890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H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0C095B3-49A5-4C42-8388-65DB079CCF9D}"/>
                    </a:ext>
                  </a:extLst>
                </p:cNvPr>
                <p:cNvSpPr txBox="1"/>
                <p:nvPr/>
              </p:nvSpPr>
              <p:spPr>
                <a:xfrm>
                  <a:off x="4131125" y="363162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C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90B9117-D15C-47C4-B4C4-E6F9D1A7DEF3}"/>
                    </a:ext>
                  </a:extLst>
                </p:cNvPr>
                <p:cNvSpPr txBox="1"/>
                <p:nvPr/>
              </p:nvSpPr>
              <p:spPr>
                <a:xfrm>
                  <a:off x="2907944" y="2313034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rPr>
                    <a:t>G</a:t>
                  </a:r>
                  <a:endPara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EB243E-9F05-43DD-BE5C-1CDA58C1FE8C}"/>
              </a:ext>
            </a:extLst>
          </p:cNvPr>
          <p:cNvGrpSpPr/>
          <p:nvPr/>
        </p:nvGrpSpPr>
        <p:grpSpPr>
          <a:xfrm>
            <a:off x="6149660" y="1377855"/>
            <a:ext cx="4563829" cy="3253140"/>
            <a:chOff x="6376944" y="1554833"/>
            <a:chExt cx="4563829" cy="3253140"/>
          </a:xfrm>
        </p:grpSpPr>
        <p:sp>
          <p:nvSpPr>
            <p:cNvPr id="21" name="Rectangle: Rounded Corners 39">
              <a:extLst>
                <a:ext uri="{FF2B5EF4-FFF2-40B4-BE49-F238E27FC236}">
                  <a16:creationId xmlns:a16="http://schemas.microsoft.com/office/drawing/2014/main" id="{5056C29F-AEDB-4FA3-9F82-5983CEB76AC2}"/>
                </a:ext>
              </a:extLst>
            </p:cNvPr>
            <p:cNvSpPr/>
            <p:nvPr/>
          </p:nvSpPr>
          <p:spPr>
            <a:xfrm>
              <a:off x="6376944" y="1554833"/>
              <a:ext cx="4563829" cy="3253140"/>
            </a:xfrm>
            <a:prstGeom prst="roundRect">
              <a:avLst/>
            </a:prstGeom>
            <a:solidFill>
              <a:srgbClr val="FDDD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4656AB-E3C3-49CA-BA24-CE3FEE463E9D}"/>
                </a:ext>
              </a:extLst>
            </p:cNvPr>
            <p:cNvGrpSpPr/>
            <p:nvPr/>
          </p:nvGrpSpPr>
          <p:grpSpPr>
            <a:xfrm>
              <a:off x="6562996" y="1565109"/>
              <a:ext cx="4377777" cy="3031174"/>
              <a:chOff x="5965732" y="1626664"/>
              <a:chExt cx="4377777" cy="30311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1E0C178-857B-4379-AFA6-673B94D36D08}"/>
                  </a:ext>
                </a:extLst>
              </p:cNvPr>
              <p:cNvGrpSpPr/>
              <p:nvPr/>
            </p:nvGrpSpPr>
            <p:grpSpPr>
              <a:xfrm>
                <a:off x="6496785" y="2155063"/>
                <a:ext cx="3403008" cy="1979555"/>
                <a:chOff x="5595849" y="2715033"/>
                <a:chExt cx="3403008" cy="1979555"/>
              </a:xfrm>
            </p:grpSpPr>
            <p:sp>
              <p:nvSpPr>
                <p:cNvPr id="29" name="Isosceles Triangle 28">
                  <a:extLst>
                    <a:ext uri="{FF2B5EF4-FFF2-40B4-BE49-F238E27FC236}">
                      <a16:creationId xmlns:a16="http://schemas.microsoft.com/office/drawing/2014/main" id="{C05E8FB8-5D54-4102-BE24-1BAC5CCAB6C5}"/>
                    </a:ext>
                  </a:extLst>
                </p:cNvPr>
                <p:cNvSpPr/>
                <p:nvPr/>
              </p:nvSpPr>
              <p:spPr>
                <a:xfrm>
                  <a:off x="5595850" y="2715033"/>
                  <a:ext cx="3403007" cy="987188"/>
                </a:xfrm>
                <a:prstGeom prst="triangle">
                  <a:avLst>
                    <a:gd name="adj" fmla="val 25270"/>
                  </a:avLst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Isosceles Triangle 29">
                  <a:extLst>
                    <a:ext uri="{FF2B5EF4-FFF2-40B4-BE49-F238E27FC236}">
                      <a16:creationId xmlns:a16="http://schemas.microsoft.com/office/drawing/2014/main" id="{C7890CC5-3245-4981-B0CE-6154E1C3DCC4}"/>
                    </a:ext>
                  </a:extLst>
                </p:cNvPr>
                <p:cNvSpPr/>
                <p:nvPr/>
              </p:nvSpPr>
              <p:spPr>
                <a:xfrm flipV="1">
                  <a:off x="5595849" y="3707400"/>
                  <a:ext cx="3403007" cy="987188"/>
                </a:xfrm>
                <a:prstGeom prst="triangle">
                  <a:avLst>
                    <a:gd name="adj" fmla="val 25270"/>
                  </a:avLst>
                </a:prstGeom>
                <a:solidFill>
                  <a:sysClr val="window" lastClr="FFFFFF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4AAA585-CBB5-44FE-801B-B88896213581}"/>
                    </a:ext>
                  </a:extLst>
                </p:cNvPr>
                <p:cNvCxnSpPr>
                  <a:stCxn id="29" idx="0"/>
                  <a:endCxn id="30" idx="0"/>
                </p:cNvCxnSpPr>
                <p:nvPr/>
              </p:nvCxnSpPr>
              <p:spPr>
                <a:xfrm flipH="1">
                  <a:off x="6455789" y="2715033"/>
                  <a:ext cx="1" cy="197955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60845-2B3D-4EA0-BFF6-269FB844B15F}"/>
                  </a:ext>
                </a:extLst>
              </p:cNvPr>
              <p:cNvSpPr txBox="1"/>
              <p:nvPr/>
            </p:nvSpPr>
            <p:spPr>
              <a:xfrm>
                <a:off x="7144968" y="1626664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N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5234CF-562D-410C-A16F-11D242E90EE9}"/>
                  </a:ext>
                </a:extLst>
              </p:cNvPr>
              <p:cNvSpPr txBox="1"/>
              <p:nvPr/>
            </p:nvSpPr>
            <p:spPr>
              <a:xfrm>
                <a:off x="5965732" y="2791461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M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AFB437-BA9E-4A87-AF04-F41C20E75FF2}"/>
                  </a:ext>
                </a:extLst>
              </p:cNvPr>
              <p:cNvSpPr txBox="1"/>
              <p:nvPr/>
            </p:nvSpPr>
            <p:spPr>
              <a:xfrm>
                <a:off x="7134549" y="4134618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Q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DC6AC1C-E849-4536-BC28-B93668A8828C}"/>
                  </a:ext>
                </a:extLst>
              </p:cNvPr>
              <p:cNvSpPr txBox="1"/>
              <p:nvPr/>
            </p:nvSpPr>
            <p:spPr>
              <a:xfrm>
                <a:off x="9919995" y="2791461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P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946BA4-68B5-48FD-BCC6-4CE88444B398}"/>
                  </a:ext>
                </a:extLst>
              </p:cNvPr>
              <p:cNvSpPr txBox="1"/>
              <p:nvPr/>
            </p:nvSpPr>
            <p:spPr>
              <a:xfrm>
                <a:off x="7403351" y="3167390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O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33" name="Straight Connector 32"/>
          <p:cNvCxnSpPr>
            <a:stCxn id="17" idx="0"/>
          </p:cNvCxnSpPr>
          <p:nvPr/>
        </p:nvCxnSpPr>
        <p:spPr>
          <a:xfrm>
            <a:off x="2466220" y="1842421"/>
            <a:ext cx="2536314" cy="20515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693447" y="1842421"/>
            <a:ext cx="772943" cy="2067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679973" y="3893983"/>
            <a:ext cx="3309257" cy="157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9E5393-C26B-42C5-840E-F40B4C275B2D}"/>
              </a:ext>
            </a:extLst>
          </p:cNvPr>
          <p:cNvGrpSpPr/>
          <p:nvPr/>
        </p:nvGrpSpPr>
        <p:grpSpPr>
          <a:xfrm>
            <a:off x="2096289" y="4793891"/>
            <a:ext cx="2009229" cy="1589448"/>
            <a:chOff x="1508519" y="4724008"/>
            <a:chExt cx="3477049" cy="158944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2" name="Rectangle: Rounded Corners 47">
              <a:extLst>
                <a:ext uri="{FF2B5EF4-FFF2-40B4-BE49-F238E27FC236}">
                  <a16:creationId xmlns:a16="http://schemas.microsoft.com/office/drawing/2014/main" id="{8E6F900D-2F73-43CD-853B-0D45DFC3CE23}"/>
                </a:ext>
              </a:extLst>
            </p:cNvPr>
            <p:cNvSpPr/>
            <p:nvPr/>
          </p:nvSpPr>
          <p:spPr>
            <a:xfrm>
              <a:off x="1508519" y="4738253"/>
              <a:ext cx="3477049" cy="15752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7EAE05-8269-4771-88AE-BAE23BADB890}"/>
                </a:ext>
              </a:extLst>
            </p:cNvPr>
            <p:cNvSpPr txBox="1"/>
            <p:nvPr/>
          </p:nvSpPr>
          <p:spPr>
            <a:xfrm>
              <a:off x="1659616" y="4724008"/>
              <a:ext cx="304059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F0000"/>
                  </a:solidFill>
                </a:rPr>
                <a:t>A</a:t>
              </a:r>
              <a:r>
                <a:rPr lang="en-US" sz="3200" dirty="0">
                  <a:solidFill>
                    <a:srgbClr val="FF0000"/>
                  </a:solidFill>
                </a:rPr>
                <a:t>, G</a:t>
              </a:r>
              <a:r>
                <a:rPr lang="en-US" sz="3200">
                  <a:solidFill>
                    <a:srgbClr val="FF0000"/>
                  </a:solidFill>
                </a:rPr>
                <a:t>, C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>
                  <a:solidFill>
                    <a:srgbClr val="FF0000"/>
                  </a:solidFill>
                </a:rPr>
                <a:t>A, E, B</a:t>
              </a:r>
              <a:endParaRPr lang="en-US" sz="3200" dirty="0">
                <a:solidFill>
                  <a:srgbClr val="FF0000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B, H, C</a:t>
              </a:r>
            </a:p>
          </p:txBody>
        </p:sp>
      </p:grpSp>
      <p:cxnSp>
        <p:nvCxnSpPr>
          <p:cNvPr id="44" name="Straight Connector 43"/>
          <p:cNvCxnSpPr>
            <a:endCxn id="30" idx="0"/>
          </p:cNvCxnSpPr>
          <p:nvPr/>
        </p:nvCxnSpPr>
        <p:spPr>
          <a:xfrm>
            <a:off x="7710697" y="1934190"/>
            <a:ext cx="16008" cy="1961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9" idx="4"/>
          </p:cNvCxnSpPr>
          <p:nvPr/>
        </p:nvCxnSpPr>
        <p:spPr>
          <a:xfrm>
            <a:off x="6890803" y="2895498"/>
            <a:ext cx="3378970" cy="82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93EF72-ACD0-4CEB-B7FA-B9579E6173A2}"/>
              </a:ext>
            </a:extLst>
          </p:cNvPr>
          <p:cNvGrpSpPr/>
          <p:nvPr/>
        </p:nvGrpSpPr>
        <p:grpSpPr>
          <a:xfrm>
            <a:off x="7736323" y="4808136"/>
            <a:ext cx="2009229" cy="1575203"/>
            <a:chOff x="1508519" y="4738253"/>
            <a:chExt cx="3477049" cy="157520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02A0593-E204-4953-ACE9-1DDCF662B5EA}"/>
                </a:ext>
              </a:extLst>
            </p:cNvPr>
            <p:cNvSpPr/>
            <p:nvPr/>
          </p:nvSpPr>
          <p:spPr>
            <a:xfrm>
              <a:off x="1508519" y="4738253"/>
              <a:ext cx="3477049" cy="157520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C4C522-6CD5-4D54-926B-1C2713153643}"/>
                </a:ext>
              </a:extLst>
            </p:cNvPr>
            <p:cNvSpPr txBox="1"/>
            <p:nvPr/>
          </p:nvSpPr>
          <p:spPr>
            <a:xfrm>
              <a:off x="1636423" y="4912155"/>
              <a:ext cx="322401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N, O, Q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FF0000"/>
                  </a:solidFill>
                </a:rPr>
                <a:t>M, O, 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2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F90D620-C64D-453F-BCDD-813AE705C339}"/>
              </a:ext>
            </a:extLst>
          </p:cNvPr>
          <p:cNvSpPr/>
          <p:nvPr/>
        </p:nvSpPr>
        <p:spPr>
          <a:xfrm>
            <a:off x="854609" y="57257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B80B-EA3E-4A8B-842A-CAD427395D45}"/>
              </a:ext>
            </a:extLst>
          </p:cNvPr>
          <p:cNvSpPr txBox="1"/>
          <p:nvPr/>
        </p:nvSpPr>
        <p:spPr>
          <a:xfrm>
            <a:off x="1073270" y="538236"/>
            <a:ext cx="938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b)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Rô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–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bốt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trồng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5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2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như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99F14-9668-4A56-8BEA-E16C550F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8352"/>
          <a:stretch/>
        </p:blipFill>
        <p:spPr>
          <a:xfrm>
            <a:off x="997754" y="1697403"/>
            <a:ext cx="9633764" cy="3399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113C2-F4EA-4EDE-80CC-95D20728B940}"/>
              </a:ext>
            </a:extLst>
          </p:cNvPr>
          <p:cNvSpPr txBox="1"/>
          <p:nvPr/>
        </p:nvSpPr>
        <p:spPr>
          <a:xfrm>
            <a:off x="1173704" y="5055495"/>
            <a:ext cx="9281865" cy="97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trồng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7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mỗi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3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cây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27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BB9830-9CB8-450A-9FD2-84999F356C40}"/>
              </a:ext>
            </a:extLst>
          </p:cNvPr>
          <p:cNvGrpSpPr/>
          <p:nvPr/>
        </p:nvGrpSpPr>
        <p:grpSpPr>
          <a:xfrm>
            <a:off x="1022805" y="1181673"/>
            <a:ext cx="3899353" cy="4616060"/>
            <a:chOff x="1806575" y="789787"/>
            <a:chExt cx="3899353" cy="46160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196419-EAFB-401F-B81F-8E1398835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806575" y="803578"/>
              <a:ext cx="952955" cy="12971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269AEC-09C7-4247-BC41-D380774F2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279774" y="803577"/>
              <a:ext cx="952955" cy="129715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91136F-87F8-45FB-9E97-CF3DA6E82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4752973" y="789787"/>
              <a:ext cx="952955" cy="12971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712CE0-DDC1-410E-8116-53371975D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806575" y="4108696"/>
              <a:ext cx="952955" cy="12971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FD86E8-E6AF-4205-BA44-01D441FFD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279774" y="4108696"/>
              <a:ext cx="952955" cy="12971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B3B802-7EA3-43E6-A1E4-6D2599B2B8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4752972" y="4108695"/>
              <a:ext cx="952955" cy="1297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BDFA10F-D4D0-4CC7-A179-DABB6451C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3308802" y="2396734"/>
              <a:ext cx="952955" cy="129715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48B778-B362-4976-B822-8D2133FB779A}"/>
                </a:ext>
              </a:extLst>
            </p:cNvPr>
            <p:cNvCxnSpPr/>
            <p:nvPr/>
          </p:nvCxnSpPr>
          <p:spPr>
            <a:xfrm>
              <a:off x="2409371" y="2086938"/>
              <a:ext cx="2946400" cy="3318909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CE8A16-EE36-4B1B-84C9-65B1C8FB32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9371" y="2059786"/>
              <a:ext cx="2946400" cy="3318909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DE97AC-BBDD-4F8D-9C4E-881C6822F77E}"/>
                </a:ext>
              </a:extLst>
            </p:cNvPr>
            <p:cNvCxnSpPr>
              <a:cxnSpLocks/>
            </p:cNvCxnSpPr>
            <p:nvPr/>
          </p:nvCxnSpPr>
          <p:spPr>
            <a:xfrm>
              <a:off x="3825873" y="2007234"/>
              <a:ext cx="56698" cy="3398612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1D9058-8F5B-4FC3-9CDB-C1343A9931F0}"/>
              </a:ext>
            </a:extLst>
          </p:cNvPr>
          <p:cNvSpPr txBox="1"/>
          <p:nvPr/>
        </p:nvSpPr>
        <p:spPr>
          <a:xfrm>
            <a:off x="2124771" y="408039"/>
            <a:ext cx="1695419" cy="65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A13C4-8CD5-496B-B24A-00F357C4C2D4}"/>
              </a:ext>
            </a:extLst>
          </p:cNvPr>
          <p:cNvSpPr txBox="1"/>
          <p:nvPr/>
        </p:nvSpPr>
        <p:spPr>
          <a:xfrm>
            <a:off x="8005896" y="506246"/>
            <a:ext cx="169541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CCA0-29A5-49C4-84B4-ABD2E5E9C2B5}"/>
              </a:ext>
            </a:extLst>
          </p:cNvPr>
          <p:cNvGrpSpPr/>
          <p:nvPr/>
        </p:nvGrpSpPr>
        <p:grpSpPr>
          <a:xfrm>
            <a:off x="6121401" y="1742769"/>
            <a:ext cx="5047794" cy="3953693"/>
            <a:chOff x="6096000" y="1195463"/>
            <a:chExt cx="5047794" cy="39536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8D8FE0-6F21-438A-A2CD-86752D79D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6096000" y="1195463"/>
              <a:ext cx="952955" cy="12971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CB4982-0F53-47CB-A966-DCD3A70E3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7048955" y="2492614"/>
              <a:ext cx="952955" cy="12971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E824A2-C878-47AD-AA75-14F97CCEF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77000" y="3852005"/>
              <a:ext cx="952955" cy="12971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F533B8-8566-43EF-817C-B8F66CAE7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10190839" y="1195463"/>
              <a:ext cx="952955" cy="129715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0E7FA9-CF0C-466E-830E-238936A2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9304682" y="2448766"/>
              <a:ext cx="952955" cy="12971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247B7F-2424-49D5-827E-A2ECE961E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76637" y="2492614"/>
              <a:ext cx="952955" cy="129715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A8017C-05BF-410F-8C71-12CF9ADB7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1" r="89354" b="66464"/>
            <a:stretch/>
          </p:blipFill>
          <p:spPr>
            <a:xfrm>
              <a:off x="8147003" y="1195463"/>
              <a:ext cx="952955" cy="1297151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D524E5-F89E-4D91-ADCF-0DF5452EA366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6648354" y="2350839"/>
              <a:ext cx="2005124" cy="2798317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222044-E798-496F-9287-08632FC50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28205" y="2350839"/>
              <a:ext cx="1969069" cy="2798317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17624C0-80A9-4AEC-9B00-6E818172D9A6}"/>
                </a:ext>
              </a:extLst>
            </p:cNvPr>
            <p:cNvCxnSpPr>
              <a:cxnSpLocks/>
            </p:cNvCxnSpPr>
            <p:nvPr/>
          </p:nvCxnSpPr>
          <p:spPr>
            <a:xfrm>
              <a:off x="8653478" y="2241314"/>
              <a:ext cx="86332" cy="2866142"/>
            </a:xfrm>
            <a:prstGeom prst="line">
              <a:avLst/>
            </a:prstGeom>
            <a:noFill/>
            <a:ln w="3810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421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8A220126-81E3-3208-2FB9-76B2094BC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77" y="-62882"/>
            <a:ext cx="2438431" cy="24384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39F628-5832-88BB-C90B-EE36C0E9A678}"/>
              </a:ext>
            </a:extLst>
          </p:cNvPr>
          <p:cNvGrpSpPr/>
          <p:nvPr/>
        </p:nvGrpSpPr>
        <p:grpSpPr>
          <a:xfrm>
            <a:off x="692904" y="1582647"/>
            <a:ext cx="4934314" cy="4934314"/>
            <a:chOff x="849383" y="1391705"/>
            <a:chExt cx="4934314" cy="4934314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A9403208-9B02-5F8A-76DF-53BAACDA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83" y="1391705"/>
              <a:ext cx="4934314" cy="49343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179B3D-2E59-D5EA-B5EF-A4087C69DD92}"/>
                </a:ext>
              </a:extLst>
            </p:cNvPr>
            <p:cNvSpPr txBox="1"/>
            <p:nvPr/>
          </p:nvSpPr>
          <p:spPr>
            <a:xfrm>
              <a:off x="1668775" y="2885957"/>
              <a:ext cx="329553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E3FD1-3792-CF80-8756-D416E8DFF126}"/>
              </a:ext>
            </a:extLst>
          </p:cNvPr>
          <p:cNvGrpSpPr/>
          <p:nvPr/>
        </p:nvGrpSpPr>
        <p:grpSpPr>
          <a:xfrm>
            <a:off x="5837024" y="1492742"/>
            <a:ext cx="4934314" cy="4934314"/>
            <a:chOff x="6008478" y="961843"/>
            <a:chExt cx="4934314" cy="4934314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D90580D-4946-7FD4-ACBF-BCB1D870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8478" y="961843"/>
              <a:ext cx="4934314" cy="49343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8C9A84-094E-FC0E-C89A-0F60ECFE7670}"/>
                </a:ext>
              </a:extLst>
            </p:cNvPr>
            <p:cNvSpPr txBox="1"/>
            <p:nvPr/>
          </p:nvSpPr>
          <p:spPr>
            <a:xfrm>
              <a:off x="6827869" y="2676999"/>
              <a:ext cx="3295531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48107C6-D214-24A3-EFB4-17406F0F1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820" y="341039"/>
            <a:ext cx="38225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518250" y="1122593"/>
            <a:ext cx="8933162" cy="454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44203" y="366365"/>
            <a:ext cx="2782946" cy="214392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9351114" y="240099"/>
            <a:ext cx="2692459" cy="2425418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3623522" y="4758241"/>
            <a:ext cx="2882908" cy="1844852"/>
          </a:xfrm>
          <a:prstGeom prst="rect">
            <a:avLst/>
          </a:prstGeom>
        </p:spPr>
      </p:pic>
      <p:pic>
        <p:nvPicPr>
          <p:cNvPr id="39" name="17950329">
            <a:hlinkClick r:id="" action="ppaction://media"/>
            <a:extLst>
              <a:ext uri="{FF2B5EF4-FFF2-40B4-BE49-F238E27FC236}">
                <a16:creationId xmlns:a16="http://schemas.microsoft.com/office/drawing/2014/main" id="{831BA9DD-CEB0-4FAA-90FD-A932C7CB9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23215A-87C8-2D87-2F00-3FE218207C23}"/>
              </a:ext>
            </a:extLst>
          </p:cNvPr>
          <p:cNvGrpSpPr/>
          <p:nvPr/>
        </p:nvGrpSpPr>
        <p:grpSpPr>
          <a:xfrm>
            <a:off x="-1475411" y="3246166"/>
            <a:ext cx="5599226" cy="3958404"/>
            <a:chOff x="-1475411" y="3246166"/>
            <a:chExt cx="5599226" cy="395840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AAF120E-C0DC-4BCB-BE7E-60F59513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5411" y="3246166"/>
              <a:ext cx="5599226" cy="3958404"/>
            </a:xfrm>
            <a:prstGeom prst="rect">
              <a:avLst/>
            </a:prstGeom>
            <a:effectLst>
              <a:outerShdw blurRad="165100" dist="50800" dir="2700000" sx="101000" sy="101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5F67A327-AB89-CF03-782B-583680CBE243}"/>
                </a:ext>
              </a:extLst>
            </p:cNvPr>
            <p:cNvSpPr txBox="1"/>
            <p:nvPr/>
          </p:nvSpPr>
          <p:spPr>
            <a:xfrm>
              <a:off x="136192" y="4298001"/>
              <a:ext cx="241228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Frank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2</a:t>
              </a:r>
              <a:endParaRPr kumimoji="0" lang="vi-VN" sz="5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455F6-2B65-BCDA-AA6E-7943AECE1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516" y="2760774"/>
            <a:ext cx="6675699" cy="481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2534" b="13365"/>
          <a:stretch/>
        </p:blipFill>
        <p:spPr>
          <a:xfrm>
            <a:off x="1527241" y="1763256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4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5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79" y="890321"/>
            <a:ext cx="6035563" cy="535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8EF4-AD23-BB3F-03F7-00978AA8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670" y="1773480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8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154778" y="1707776"/>
            <a:ext cx="3305734" cy="1667436"/>
            <a:chOff x="2017059" y="1707776"/>
            <a:chExt cx="3305734" cy="1667436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3871601" y="1843762"/>
              <a:ext cx="1451192" cy="1496743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043953" y="1707776"/>
              <a:ext cx="0" cy="166743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017059" y="3321424"/>
              <a:ext cx="1878106" cy="4482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94550" y="729615"/>
            <a:ext cx="10229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 bao nhiêu đoạn thẳng trong hình sau?</a:t>
            </a: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1357694" y="4278504"/>
            <a:ext cx="2217422" cy="1015663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6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</a:t>
            </a:r>
            <a:r>
              <a:rPr kumimoji="0" lang="en-US" altLang="zh-CN" sz="6000" b="1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7738118" y="4304248"/>
            <a:ext cx="2246142" cy="1015663"/>
          </a:xfrm>
          <a:prstGeom prst="rect">
            <a:avLst/>
          </a:prstGeom>
          <a:solidFill>
            <a:srgbClr val="FF7C8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nl-NL" sz="6000">
                <a:latin typeface="SVN-Cookies" panose="02040603050506020204" pitchFamily="18" charset="0"/>
                <a:cs typeface="Arial" panose="020B0604020202020204" pitchFamily="34" charset="0"/>
              </a:rPr>
              <a:t>C.  </a:t>
            </a:r>
            <a:r>
              <a:rPr lang="nl-NL" sz="6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15">
            <a:extLst>
              <a:ext uri="{FF2B5EF4-FFF2-40B4-BE49-F238E27FC236}">
                <a16:creationId xmlns:a16="http://schemas.microsoft.com/office/drawing/2014/main" id="{AD385BAE-4FCF-4889-8010-92D1A9D88129}"/>
              </a:ext>
            </a:extLst>
          </p:cNvPr>
          <p:cNvSpPr txBox="1"/>
          <p:nvPr/>
        </p:nvSpPr>
        <p:spPr>
          <a:xfrm>
            <a:off x="4650638" y="4304248"/>
            <a:ext cx="2148849" cy="1015663"/>
          </a:xfrm>
          <a:prstGeom prst="rect">
            <a:avLst/>
          </a:prstGeom>
          <a:solidFill>
            <a:srgbClr val="FF7C8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</a:t>
            </a:r>
            <a:r>
              <a:rPr kumimoji="0" lang="en-US" altLang="zh-CN" sz="6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</a:t>
            </a:r>
            <a:r>
              <a:rPr lang="en-US" altLang="zh-CN" sz="6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604520" y="241336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A00B-B16E-A38E-CE5B-A65B9BF7B101}"/>
              </a:ext>
            </a:extLst>
          </p:cNvPr>
          <p:cNvGrpSpPr/>
          <p:nvPr/>
        </p:nvGrpSpPr>
        <p:grpSpPr>
          <a:xfrm>
            <a:off x="8655717" y="3959273"/>
            <a:ext cx="4681564" cy="3306116"/>
            <a:chOff x="7945229" y="3760205"/>
            <a:chExt cx="4681564" cy="3306116"/>
          </a:xfrm>
        </p:grpSpPr>
        <p:pic>
          <p:nvPicPr>
            <p:cNvPr id="22" name="图片 2">
              <a:extLst>
                <a:ext uri="{FF2B5EF4-FFF2-40B4-BE49-F238E27FC236}">
                  <a16:creationId xmlns:a16="http://schemas.microsoft.com/office/drawing/2014/main" id="{B95F1003-4048-4E1B-A877-EEC2903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229" y="3760205"/>
              <a:ext cx="4681564" cy="3306116"/>
            </a:xfrm>
            <a:prstGeom prst="rect">
              <a:avLst/>
            </a:prstGeom>
          </p:spPr>
        </p:pic>
        <p:sp>
          <p:nvSpPr>
            <p:cNvPr id="23" name="Freeform: Shape 7">
              <a:extLst>
                <a:ext uri="{FF2B5EF4-FFF2-40B4-BE49-F238E27FC236}">
                  <a16:creationId xmlns:a16="http://schemas.microsoft.com/office/drawing/2014/main" id="{633020BF-E272-6303-90FD-FD18E30F46BC}"/>
                </a:ext>
              </a:extLst>
            </p:cNvPr>
            <p:cNvSpPr/>
            <p:nvPr/>
          </p:nvSpPr>
          <p:spPr>
            <a:xfrm>
              <a:off x="11083636" y="4378036"/>
              <a:ext cx="532015" cy="360219"/>
            </a:xfrm>
            <a:custGeom>
              <a:avLst/>
              <a:gdLst>
                <a:gd name="connsiteX0" fmla="*/ 64655 w 532015"/>
                <a:gd name="connsiteY0" fmla="*/ 295564 h 360219"/>
                <a:gd name="connsiteX1" fmla="*/ 36946 w 532015"/>
                <a:gd name="connsiteY1" fmla="*/ 249382 h 360219"/>
                <a:gd name="connsiteX2" fmla="*/ 0 w 532015"/>
                <a:gd name="connsiteY2" fmla="*/ 193964 h 360219"/>
                <a:gd name="connsiteX3" fmla="*/ 27709 w 532015"/>
                <a:gd name="connsiteY3" fmla="*/ 101600 h 360219"/>
                <a:gd name="connsiteX4" fmla="*/ 64655 w 532015"/>
                <a:gd name="connsiteY4" fmla="*/ 83128 h 360219"/>
                <a:gd name="connsiteX5" fmla="*/ 92364 w 532015"/>
                <a:gd name="connsiteY5" fmla="*/ 55419 h 360219"/>
                <a:gd name="connsiteX6" fmla="*/ 129309 w 532015"/>
                <a:gd name="connsiteY6" fmla="*/ 36946 h 360219"/>
                <a:gd name="connsiteX7" fmla="*/ 193964 w 532015"/>
                <a:gd name="connsiteY7" fmla="*/ 18473 h 360219"/>
                <a:gd name="connsiteX8" fmla="*/ 258619 w 532015"/>
                <a:gd name="connsiteY8" fmla="*/ 0 h 360219"/>
                <a:gd name="connsiteX9" fmla="*/ 397164 w 532015"/>
                <a:gd name="connsiteY9" fmla="*/ 9237 h 360219"/>
                <a:gd name="connsiteX10" fmla="*/ 424873 w 532015"/>
                <a:gd name="connsiteY10" fmla="*/ 27709 h 360219"/>
                <a:gd name="connsiteX11" fmla="*/ 489528 w 532015"/>
                <a:gd name="connsiteY11" fmla="*/ 83128 h 360219"/>
                <a:gd name="connsiteX12" fmla="*/ 517237 w 532015"/>
                <a:gd name="connsiteY12" fmla="*/ 138546 h 360219"/>
                <a:gd name="connsiteX13" fmla="*/ 517237 w 532015"/>
                <a:gd name="connsiteY13" fmla="*/ 332509 h 360219"/>
                <a:gd name="connsiteX14" fmla="*/ 480291 w 532015"/>
                <a:gd name="connsiteY14" fmla="*/ 360219 h 360219"/>
                <a:gd name="connsiteX15" fmla="*/ 341746 w 532015"/>
                <a:gd name="connsiteY15" fmla="*/ 350982 h 360219"/>
                <a:gd name="connsiteX16" fmla="*/ 314037 w 532015"/>
                <a:gd name="connsiteY16" fmla="*/ 332509 h 360219"/>
                <a:gd name="connsiteX17" fmla="*/ 249382 w 532015"/>
                <a:gd name="connsiteY17" fmla="*/ 314037 h 360219"/>
                <a:gd name="connsiteX18" fmla="*/ 221673 w 532015"/>
                <a:gd name="connsiteY18" fmla="*/ 295564 h 360219"/>
                <a:gd name="connsiteX19" fmla="*/ 64655 w 532015"/>
                <a:gd name="connsiteY19" fmla="*/ 295564 h 36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015" h="360219">
                  <a:moveTo>
                    <a:pt x="64655" y="295564"/>
                  </a:moveTo>
                  <a:cubicBezTo>
                    <a:pt x="33867" y="287867"/>
                    <a:pt x="46584" y="264528"/>
                    <a:pt x="36946" y="249382"/>
                  </a:cubicBezTo>
                  <a:cubicBezTo>
                    <a:pt x="25026" y="230651"/>
                    <a:pt x="0" y="193964"/>
                    <a:pt x="0" y="193964"/>
                  </a:cubicBezTo>
                  <a:cubicBezTo>
                    <a:pt x="9236" y="163176"/>
                    <a:pt x="11513" y="129365"/>
                    <a:pt x="27709" y="101600"/>
                  </a:cubicBezTo>
                  <a:cubicBezTo>
                    <a:pt x="34647" y="89707"/>
                    <a:pt x="53451" y="91131"/>
                    <a:pt x="64655" y="83128"/>
                  </a:cubicBezTo>
                  <a:cubicBezTo>
                    <a:pt x="75284" y="75536"/>
                    <a:pt x="81735" y="63011"/>
                    <a:pt x="92364" y="55419"/>
                  </a:cubicBezTo>
                  <a:cubicBezTo>
                    <a:pt x="103568" y="47416"/>
                    <a:pt x="116654" y="42370"/>
                    <a:pt x="129309" y="36946"/>
                  </a:cubicBezTo>
                  <a:cubicBezTo>
                    <a:pt x="149960" y="28095"/>
                    <a:pt x="172477" y="24333"/>
                    <a:pt x="193964" y="18473"/>
                  </a:cubicBezTo>
                  <a:cubicBezTo>
                    <a:pt x="215588" y="12575"/>
                    <a:pt x="237067" y="6158"/>
                    <a:pt x="258619" y="0"/>
                  </a:cubicBezTo>
                  <a:cubicBezTo>
                    <a:pt x="304801" y="3079"/>
                    <a:pt x="351510" y="1628"/>
                    <a:pt x="397164" y="9237"/>
                  </a:cubicBezTo>
                  <a:cubicBezTo>
                    <a:pt x="408114" y="11062"/>
                    <a:pt x="415840" y="21257"/>
                    <a:pt x="424873" y="27709"/>
                  </a:cubicBezTo>
                  <a:cubicBezTo>
                    <a:pt x="441168" y="39349"/>
                    <a:pt x="477322" y="64820"/>
                    <a:pt x="489528" y="83128"/>
                  </a:cubicBezTo>
                  <a:cubicBezTo>
                    <a:pt x="500984" y="100312"/>
                    <a:pt x="508001" y="120073"/>
                    <a:pt x="517237" y="138546"/>
                  </a:cubicBezTo>
                  <a:cubicBezTo>
                    <a:pt x="531648" y="210602"/>
                    <a:pt x="541615" y="239875"/>
                    <a:pt x="517237" y="332509"/>
                  </a:cubicBezTo>
                  <a:cubicBezTo>
                    <a:pt x="513319" y="347396"/>
                    <a:pt x="492606" y="350982"/>
                    <a:pt x="480291" y="360219"/>
                  </a:cubicBezTo>
                  <a:cubicBezTo>
                    <a:pt x="434109" y="357140"/>
                    <a:pt x="387400" y="358591"/>
                    <a:pt x="341746" y="350982"/>
                  </a:cubicBezTo>
                  <a:cubicBezTo>
                    <a:pt x="330796" y="349157"/>
                    <a:pt x="324344" y="336632"/>
                    <a:pt x="314037" y="332509"/>
                  </a:cubicBezTo>
                  <a:cubicBezTo>
                    <a:pt x="293226" y="324185"/>
                    <a:pt x="270934" y="320194"/>
                    <a:pt x="249382" y="314037"/>
                  </a:cubicBezTo>
                  <a:cubicBezTo>
                    <a:pt x="240146" y="307879"/>
                    <a:pt x="231920" y="299834"/>
                    <a:pt x="221673" y="295564"/>
                  </a:cubicBezTo>
                  <a:cubicBezTo>
                    <a:pt x="134142" y="259093"/>
                    <a:pt x="95443" y="303261"/>
                    <a:pt x="64655" y="295564"/>
                  </a:cubicBezTo>
                  <a:close/>
                </a:path>
              </a:pathLst>
            </a:custGeom>
            <a:solidFill>
              <a:srgbClr val="FA6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1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84" y="210267"/>
            <a:ext cx="7848516" cy="1684193"/>
            <a:chOff x="175284" y="210267"/>
            <a:chExt cx="7848516" cy="1684193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84" y="210267"/>
              <a:ext cx="7472566" cy="168419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3190" y="729197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Vật sau có dạng khối gì?</a:t>
              </a:r>
            </a:p>
          </p:txBody>
        </p:sp>
      </p:grpSp>
      <p:pic>
        <p:nvPicPr>
          <p:cNvPr id="5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4" y="190307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5855552" y="2239639"/>
            <a:ext cx="4800725" cy="1015663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</a:t>
            </a:r>
            <a:r>
              <a:rPr kumimoji="0" lang="en-US" altLang="zh-CN" sz="6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  <a:r>
              <a:rPr kumimoji="0" lang="en-US" altLang="zh-CN" sz="6000" b="1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Khối</a:t>
            </a:r>
            <a:r>
              <a:rPr kumimoji="0" lang="en-US" altLang="zh-CN" sz="6000" b="1" u="none" strike="noStrike" kern="1200" cap="none" spc="0" normalizeH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cầu</a:t>
            </a:r>
            <a:endParaRPr kumimoji="0" lang="zh-CN" altLang="en-US" sz="48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5927077" y="4366031"/>
            <a:ext cx="4563809" cy="1015663"/>
          </a:xfrm>
          <a:prstGeom prst="rect">
            <a:avLst/>
          </a:prstGeom>
          <a:solidFill>
            <a:srgbClr val="FF7C8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nl-NL" sz="6000">
                <a:latin typeface="SVN-Cookies" panose="02040603050506020204" pitchFamily="18" charset="0"/>
                <a:cs typeface="Arial" panose="020B0604020202020204" pitchFamily="34" charset="0"/>
              </a:rPr>
              <a:t>B.  </a:t>
            </a:r>
            <a:r>
              <a:rPr lang="nl-NL" sz="6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 trụ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22">
            <a:extLst>
              <a:ext uri="{FF2B5EF4-FFF2-40B4-BE49-F238E27FC236}">
                <a16:creationId xmlns:a16="http://schemas.microsoft.com/office/drawing/2014/main" id="{49F87DA0-2C1A-497D-AD08-22846BD6C1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5528931">
            <a:off x="10350049" y="191838"/>
            <a:ext cx="1505089" cy="1355813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21A00B-B16E-A38E-CE5B-A65B9BF7B101}"/>
              </a:ext>
            </a:extLst>
          </p:cNvPr>
          <p:cNvGrpSpPr/>
          <p:nvPr/>
        </p:nvGrpSpPr>
        <p:grpSpPr>
          <a:xfrm>
            <a:off x="-1181164" y="4501661"/>
            <a:ext cx="4346395" cy="2893667"/>
            <a:chOff x="7945229" y="3760205"/>
            <a:chExt cx="4681564" cy="3306116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B95F1003-4048-4E1B-A877-EEC2903B5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45229" y="3760205"/>
              <a:ext cx="4681564" cy="3306116"/>
            </a:xfrm>
            <a:prstGeom prst="rect">
              <a:avLst/>
            </a:prstGeom>
          </p:spPr>
        </p:pic>
        <p:sp>
          <p:nvSpPr>
            <p:cNvPr id="11" name="Freeform: Shape 7">
              <a:extLst>
                <a:ext uri="{FF2B5EF4-FFF2-40B4-BE49-F238E27FC236}">
                  <a16:creationId xmlns:a16="http://schemas.microsoft.com/office/drawing/2014/main" id="{633020BF-E272-6303-90FD-FD18E30F46BC}"/>
                </a:ext>
              </a:extLst>
            </p:cNvPr>
            <p:cNvSpPr/>
            <p:nvPr/>
          </p:nvSpPr>
          <p:spPr>
            <a:xfrm>
              <a:off x="11083636" y="4378036"/>
              <a:ext cx="532015" cy="360219"/>
            </a:xfrm>
            <a:custGeom>
              <a:avLst/>
              <a:gdLst>
                <a:gd name="connsiteX0" fmla="*/ 64655 w 532015"/>
                <a:gd name="connsiteY0" fmla="*/ 295564 h 360219"/>
                <a:gd name="connsiteX1" fmla="*/ 36946 w 532015"/>
                <a:gd name="connsiteY1" fmla="*/ 249382 h 360219"/>
                <a:gd name="connsiteX2" fmla="*/ 0 w 532015"/>
                <a:gd name="connsiteY2" fmla="*/ 193964 h 360219"/>
                <a:gd name="connsiteX3" fmla="*/ 27709 w 532015"/>
                <a:gd name="connsiteY3" fmla="*/ 101600 h 360219"/>
                <a:gd name="connsiteX4" fmla="*/ 64655 w 532015"/>
                <a:gd name="connsiteY4" fmla="*/ 83128 h 360219"/>
                <a:gd name="connsiteX5" fmla="*/ 92364 w 532015"/>
                <a:gd name="connsiteY5" fmla="*/ 55419 h 360219"/>
                <a:gd name="connsiteX6" fmla="*/ 129309 w 532015"/>
                <a:gd name="connsiteY6" fmla="*/ 36946 h 360219"/>
                <a:gd name="connsiteX7" fmla="*/ 193964 w 532015"/>
                <a:gd name="connsiteY7" fmla="*/ 18473 h 360219"/>
                <a:gd name="connsiteX8" fmla="*/ 258619 w 532015"/>
                <a:gd name="connsiteY8" fmla="*/ 0 h 360219"/>
                <a:gd name="connsiteX9" fmla="*/ 397164 w 532015"/>
                <a:gd name="connsiteY9" fmla="*/ 9237 h 360219"/>
                <a:gd name="connsiteX10" fmla="*/ 424873 w 532015"/>
                <a:gd name="connsiteY10" fmla="*/ 27709 h 360219"/>
                <a:gd name="connsiteX11" fmla="*/ 489528 w 532015"/>
                <a:gd name="connsiteY11" fmla="*/ 83128 h 360219"/>
                <a:gd name="connsiteX12" fmla="*/ 517237 w 532015"/>
                <a:gd name="connsiteY12" fmla="*/ 138546 h 360219"/>
                <a:gd name="connsiteX13" fmla="*/ 517237 w 532015"/>
                <a:gd name="connsiteY13" fmla="*/ 332509 h 360219"/>
                <a:gd name="connsiteX14" fmla="*/ 480291 w 532015"/>
                <a:gd name="connsiteY14" fmla="*/ 360219 h 360219"/>
                <a:gd name="connsiteX15" fmla="*/ 341746 w 532015"/>
                <a:gd name="connsiteY15" fmla="*/ 350982 h 360219"/>
                <a:gd name="connsiteX16" fmla="*/ 314037 w 532015"/>
                <a:gd name="connsiteY16" fmla="*/ 332509 h 360219"/>
                <a:gd name="connsiteX17" fmla="*/ 249382 w 532015"/>
                <a:gd name="connsiteY17" fmla="*/ 314037 h 360219"/>
                <a:gd name="connsiteX18" fmla="*/ 221673 w 532015"/>
                <a:gd name="connsiteY18" fmla="*/ 295564 h 360219"/>
                <a:gd name="connsiteX19" fmla="*/ 64655 w 532015"/>
                <a:gd name="connsiteY19" fmla="*/ 295564 h 36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2015" h="360219">
                  <a:moveTo>
                    <a:pt x="64655" y="295564"/>
                  </a:moveTo>
                  <a:cubicBezTo>
                    <a:pt x="33867" y="287867"/>
                    <a:pt x="46584" y="264528"/>
                    <a:pt x="36946" y="249382"/>
                  </a:cubicBezTo>
                  <a:cubicBezTo>
                    <a:pt x="25026" y="230651"/>
                    <a:pt x="0" y="193964"/>
                    <a:pt x="0" y="193964"/>
                  </a:cubicBezTo>
                  <a:cubicBezTo>
                    <a:pt x="9236" y="163176"/>
                    <a:pt x="11513" y="129365"/>
                    <a:pt x="27709" y="101600"/>
                  </a:cubicBezTo>
                  <a:cubicBezTo>
                    <a:pt x="34647" y="89707"/>
                    <a:pt x="53451" y="91131"/>
                    <a:pt x="64655" y="83128"/>
                  </a:cubicBezTo>
                  <a:cubicBezTo>
                    <a:pt x="75284" y="75536"/>
                    <a:pt x="81735" y="63011"/>
                    <a:pt x="92364" y="55419"/>
                  </a:cubicBezTo>
                  <a:cubicBezTo>
                    <a:pt x="103568" y="47416"/>
                    <a:pt x="116654" y="42370"/>
                    <a:pt x="129309" y="36946"/>
                  </a:cubicBezTo>
                  <a:cubicBezTo>
                    <a:pt x="149960" y="28095"/>
                    <a:pt x="172477" y="24333"/>
                    <a:pt x="193964" y="18473"/>
                  </a:cubicBezTo>
                  <a:cubicBezTo>
                    <a:pt x="215588" y="12575"/>
                    <a:pt x="237067" y="6158"/>
                    <a:pt x="258619" y="0"/>
                  </a:cubicBezTo>
                  <a:cubicBezTo>
                    <a:pt x="304801" y="3079"/>
                    <a:pt x="351510" y="1628"/>
                    <a:pt x="397164" y="9237"/>
                  </a:cubicBezTo>
                  <a:cubicBezTo>
                    <a:pt x="408114" y="11062"/>
                    <a:pt x="415840" y="21257"/>
                    <a:pt x="424873" y="27709"/>
                  </a:cubicBezTo>
                  <a:cubicBezTo>
                    <a:pt x="441168" y="39349"/>
                    <a:pt x="477322" y="64820"/>
                    <a:pt x="489528" y="83128"/>
                  </a:cubicBezTo>
                  <a:cubicBezTo>
                    <a:pt x="500984" y="100312"/>
                    <a:pt x="508001" y="120073"/>
                    <a:pt x="517237" y="138546"/>
                  </a:cubicBezTo>
                  <a:cubicBezTo>
                    <a:pt x="531648" y="210602"/>
                    <a:pt x="541615" y="239875"/>
                    <a:pt x="517237" y="332509"/>
                  </a:cubicBezTo>
                  <a:cubicBezTo>
                    <a:pt x="513319" y="347396"/>
                    <a:pt x="492606" y="350982"/>
                    <a:pt x="480291" y="360219"/>
                  </a:cubicBezTo>
                  <a:cubicBezTo>
                    <a:pt x="434109" y="357140"/>
                    <a:pt x="387400" y="358591"/>
                    <a:pt x="341746" y="350982"/>
                  </a:cubicBezTo>
                  <a:cubicBezTo>
                    <a:pt x="330796" y="349157"/>
                    <a:pt x="324344" y="336632"/>
                    <a:pt x="314037" y="332509"/>
                  </a:cubicBezTo>
                  <a:cubicBezTo>
                    <a:pt x="293226" y="324185"/>
                    <a:pt x="270934" y="320194"/>
                    <a:pt x="249382" y="314037"/>
                  </a:cubicBezTo>
                  <a:cubicBezTo>
                    <a:pt x="240146" y="307879"/>
                    <a:pt x="231920" y="299834"/>
                    <a:pt x="221673" y="295564"/>
                  </a:cubicBezTo>
                  <a:cubicBezTo>
                    <a:pt x="134142" y="259093"/>
                    <a:pt x="95443" y="303261"/>
                    <a:pt x="64655" y="295564"/>
                  </a:cubicBezTo>
                  <a:close/>
                </a:path>
              </a:pathLst>
            </a:custGeom>
            <a:solidFill>
              <a:srgbClr val="FA6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3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84" y="210267"/>
            <a:ext cx="7848516" cy="1684193"/>
            <a:chOff x="175284" y="210267"/>
            <a:chExt cx="7848516" cy="1684193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84" y="210267"/>
              <a:ext cx="7472566" cy="168419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33190" y="729197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Vật sau có dạng khối gì?</a:t>
              </a:r>
            </a:p>
          </p:txBody>
        </p:sp>
      </p:grpSp>
      <p:pic>
        <p:nvPicPr>
          <p:cNvPr id="5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0" y="2029804"/>
            <a:ext cx="4273137" cy="427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AB5DD222-6B75-4DA8-A9E7-C4B4A6C2A123}"/>
              </a:ext>
            </a:extLst>
          </p:cNvPr>
          <p:cNvSpPr txBox="1"/>
          <p:nvPr/>
        </p:nvSpPr>
        <p:spPr>
          <a:xfrm>
            <a:off x="5961060" y="4166372"/>
            <a:ext cx="4635334" cy="1015663"/>
          </a:xfrm>
          <a:prstGeom prst="rect">
            <a:avLst/>
          </a:prstGeom>
          <a:solidFill>
            <a:srgbClr val="FF7C8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noProof="0" dirty="0"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</a:t>
            </a:r>
            <a:r>
              <a:rPr kumimoji="0" lang="en-US" altLang="zh-CN" sz="6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</a:t>
            </a:r>
            <a:r>
              <a:rPr kumimoji="0" lang="en-US" altLang="zh-CN" sz="6000" b="1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Khối</a:t>
            </a:r>
            <a:r>
              <a:rPr kumimoji="0" lang="en-US" altLang="zh-CN" sz="6000" b="1" u="none" strike="noStrike" kern="1200" cap="none" spc="0" normalizeH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trụ</a:t>
            </a:r>
            <a:endParaRPr kumimoji="0" lang="zh-CN" altLang="en-US" sz="48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262B1720-7EC3-400B-A829-7CBFE168457F}"/>
              </a:ext>
            </a:extLst>
          </p:cNvPr>
          <p:cNvSpPr txBox="1"/>
          <p:nvPr/>
        </p:nvSpPr>
        <p:spPr>
          <a:xfrm>
            <a:off x="5996822" y="2413390"/>
            <a:ext cx="4599572" cy="1015663"/>
          </a:xfrm>
          <a:prstGeom prst="rect">
            <a:avLst/>
          </a:prstGeom>
          <a:solidFill>
            <a:srgbClr val="FF7C8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nl-NL" sz="6000">
                <a:latin typeface="SVN-Cookies" panose="02040603050506020204" pitchFamily="18" charset="0"/>
                <a:cs typeface="Arial" panose="020B0604020202020204" pitchFamily="34" charset="0"/>
              </a:rPr>
              <a:t>A.</a:t>
            </a:r>
            <a:r>
              <a:rPr lang="nl-NL" sz="60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 cầu</a:t>
            </a:r>
            <a:endParaRPr kumimoji="0" lang="zh-CN" altLang="en-US" sz="6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5"/>
            <a:ext cx="8705843" cy="6151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0907" y="1838581"/>
            <a:ext cx="6401355" cy="4627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A613E7-392F-D451-ADCA-CD56563889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66" t="8526" r="10361" b="16690"/>
          <a:stretch/>
        </p:blipFill>
        <p:spPr>
          <a:xfrm>
            <a:off x="4440615" y="1342030"/>
            <a:ext cx="5192686" cy="39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26565" y="555787"/>
            <a:ext cx="10277851" cy="584775"/>
            <a:chOff x="4975091" y="617266"/>
            <a:chExt cx="10277851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17266"/>
              <a:ext cx="9840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a)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bao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nhiêu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đoạn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thẳng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trong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50D1739-2440-448C-AB5E-A44E0927A123}"/>
              </a:ext>
            </a:extLst>
          </p:cNvPr>
          <p:cNvGrpSpPr/>
          <p:nvPr/>
        </p:nvGrpSpPr>
        <p:grpSpPr>
          <a:xfrm>
            <a:off x="1436458" y="1544308"/>
            <a:ext cx="4873809" cy="3357158"/>
            <a:chOff x="925019" y="1469389"/>
            <a:chExt cx="4873809" cy="335715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1177AC4D-A1FB-4870-9F5C-CC214C1E9E90}"/>
                </a:ext>
              </a:extLst>
            </p:cNvPr>
            <p:cNvSpPr/>
            <p:nvPr/>
          </p:nvSpPr>
          <p:spPr>
            <a:xfrm>
              <a:off x="1348533" y="1962375"/>
              <a:ext cx="4005943" cy="2380343"/>
            </a:xfrm>
            <a:prstGeom prst="triangle">
              <a:avLst>
                <a:gd name="adj" fmla="val 21384"/>
              </a:avLst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AB701B-95E9-49F6-8F21-9A3E22BAAC36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>
              <a:off x="2205164" y="1962375"/>
              <a:ext cx="1146340" cy="23803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3AF431-B219-49E9-B8AD-2216C6166942}"/>
                </a:ext>
              </a:extLst>
            </p:cNvPr>
            <p:cNvSpPr txBox="1"/>
            <p:nvPr/>
          </p:nvSpPr>
          <p:spPr>
            <a:xfrm>
              <a:off x="1781650" y="14693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DE1D9D-D808-4C54-A12C-382FC0696A3C}"/>
                </a:ext>
              </a:extLst>
            </p:cNvPr>
            <p:cNvSpPr txBox="1"/>
            <p:nvPr/>
          </p:nvSpPr>
          <p:spPr>
            <a:xfrm>
              <a:off x="925019" y="428760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50A67D-3467-40FF-A18A-B8FAA42553AC}"/>
                </a:ext>
              </a:extLst>
            </p:cNvPr>
            <p:cNvSpPr txBox="1"/>
            <p:nvPr/>
          </p:nvSpPr>
          <p:spPr>
            <a:xfrm>
              <a:off x="5354476" y="429028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521CDA-2F9A-4029-9485-1D8A4F715A6E}"/>
                </a:ext>
              </a:extLst>
            </p:cNvPr>
            <p:cNvSpPr txBox="1"/>
            <p:nvPr/>
          </p:nvSpPr>
          <p:spPr>
            <a:xfrm>
              <a:off x="3129328" y="4303327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D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AB619DA-DA7E-47A9-8C6E-24FF573B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753" t="10505" b="4308"/>
          <a:stretch/>
        </p:blipFill>
        <p:spPr>
          <a:xfrm>
            <a:off x="7094411" y="4013191"/>
            <a:ext cx="1993304" cy="20670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F22251-46EB-4718-817A-838F43327F4A}"/>
              </a:ext>
            </a:extLst>
          </p:cNvPr>
          <p:cNvCxnSpPr>
            <a:cxnSpLocks/>
          </p:cNvCxnSpPr>
          <p:nvPr/>
        </p:nvCxnSpPr>
        <p:spPr>
          <a:xfrm>
            <a:off x="2692878" y="2017502"/>
            <a:ext cx="3165129" cy="241077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62C004-786F-473D-8FB4-FFDE80F44A5E}"/>
              </a:ext>
            </a:extLst>
          </p:cNvPr>
          <p:cNvCxnSpPr>
            <a:cxnSpLocks/>
          </p:cNvCxnSpPr>
          <p:nvPr/>
        </p:nvCxnSpPr>
        <p:spPr>
          <a:xfrm>
            <a:off x="2710253" y="2023852"/>
            <a:ext cx="1152690" cy="239984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51BD79-B6C0-4BBD-A12E-E22160C798CF}"/>
              </a:ext>
            </a:extLst>
          </p:cNvPr>
          <p:cNvCxnSpPr>
            <a:cxnSpLocks/>
          </p:cNvCxnSpPr>
          <p:nvPr/>
        </p:nvCxnSpPr>
        <p:spPr>
          <a:xfrm flipH="1">
            <a:off x="1861530" y="2064028"/>
            <a:ext cx="848723" cy="236705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E33E84-D4B0-4F0A-B199-F36C8764C0D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859972" y="4417637"/>
            <a:ext cx="2010772" cy="541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28D6BF-D0F4-49CF-8EAF-385FF42BC777}"/>
              </a:ext>
            </a:extLst>
          </p:cNvPr>
          <p:cNvCxnSpPr>
            <a:cxnSpLocks/>
          </p:cNvCxnSpPr>
          <p:nvPr/>
        </p:nvCxnSpPr>
        <p:spPr>
          <a:xfrm>
            <a:off x="3869293" y="4424465"/>
            <a:ext cx="2010772" cy="541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81322-AE18-4E65-8F80-24DFDF9831DB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1859972" y="4417637"/>
            <a:ext cx="4005943" cy="1224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9" name="Rectangle: Rounded Corners 218">
            <a:extLst>
              <a:ext uri="{FF2B5EF4-FFF2-40B4-BE49-F238E27FC236}">
                <a16:creationId xmlns:a16="http://schemas.microsoft.com/office/drawing/2014/main" id="{C6C3F6B5-8938-40C9-A8E1-AF4AB12B8E5C}"/>
              </a:ext>
            </a:extLst>
          </p:cNvPr>
          <p:cNvSpPr/>
          <p:nvPr/>
        </p:nvSpPr>
        <p:spPr>
          <a:xfrm>
            <a:off x="5280184" y="1325185"/>
            <a:ext cx="5924232" cy="2061746"/>
          </a:xfrm>
          <a:prstGeom prst="roundRect">
            <a:avLst>
              <a:gd name="adj" fmla="val 20752"/>
            </a:avLst>
          </a:prstGeom>
          <a:solidFill>
            <a:srgbClr val="4F81BD">
              <a:lumMod val="40000"/>
              <a:lumOff val="60000"/>
            </a:srgbClr>
          </a:solidFill>
          <a:ln>
            <a:noFill/>
          </a:ln>
          <a:effectLst>
            <a:glow rad="101600">
              <a:srgbClr val="4F81BD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thẳng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B1D12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AB, AD, AC, BD, DC, BC.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46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838640" y="563825"/>
            <a:ext cx="10180695" cy="584775"/>
            <a:chOff x="4975091" y="695644"/>
            <a:chExt cx="10180695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97433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</a:rPr>
                <a:t>b) </a:t>
              </a:r>
              <a:r>
                <a:rPr lang="en-US" sz="3200" b="1" dirty="0" err="1"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latin typeface="UTM Avo" panose="02040603050506020204" pitchFamily="18" charset="0"/>
                </a:rPr>
                <a:t> bao </a:t>
              </a:r>
              <a:r>
                <a:rPr lang="en-US" sz="3200" b="1" dirty="0" err="1">
                  <a:latin typeface="UTM Avo" panose="02040603050506020204" pitchFamily="18" charset="0"/>
                </a:rPr>
                <a:t>nhiêu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đường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cong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sau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05" y="1345938"/>
            <a:ext cx="6953145" cy="39357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735773" y="2337994"/>
            <a:ext cx="2029209" cy="20292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1517964" y="2337995"/>
            <a:ext cx="2057749" cy="2029290"/>
          </a:xfrm>
          <a:prstGeom prst="arc">
            <a:avLst>
              <a:gd name="adj1" fmla="val 16199998"/>
              <a:gd name="adj2" fmla="val 5318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flipH="1">
            <a:off x="7925042" y="2337994"/>
            <a:ext cx="2057749" cy="2029290"/>
          </a:xfrm>
          <a:prstGeom prst="arc">
            <a:avLst>
              <a:gd name="adj1" fmla="val 16199998"/>
              <a:gd name="adj2" fmla="val 5318864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218">
            <a:extLst>
              <a:ext uri="{FF2B5EF4-FFF2-40B4-BE49-F238E27FC236}">
                <a16:creationId xmlns:a16="http://schemas.microsoft.com/office/drawing/2014/main" id="{C6C3F6B5-8938-40C9-A8E1-AF4AB12B8E5C}"/>
              </a:ext>
            </a:extLst>
          </p:cNvPr>
          <p:cNvSpPr/>
          <p:nvPr/>
        </p:nvSpPr>
        <p:spPr>
          <a:xfrm>
            <a:off x="1858118" y="5479019"/>
            <a:ext cx="7784517" cy="733842"/>
          </a:xfrm>
          <a:prstGeom prst="roundRect">
            <a:avLst>
              <a:gd name="adj" fmla="val 20752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cong.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105469" y="711959"/>
            <a:ext cx="9683746" cy="612072"/>
            <a:chOff x="4805191" y="668347"/>
            <a:chExt cx="9683746" cy="6120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805191" y="668347"/>
              <a:ext cx="607222" cy="58477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2</a:t>
              </a:r>
              <a:endParaRPr lang="vi-VN" sz="36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0765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Có</a:t>
              </a:r>
              <a:r>
                <a:rPr lang="en-US" sz="3200" b="1" dirty="0">
                  <a:latin typeface="UTM Avo" panose="02040603050506020204" pitchFamily="18" charset="0"/>
                </a:rPr>
                <a:t> bao </a:t>
              </a:r>
              <a:r>
                <a:rPr lang="en-US" sz="3200" b="1" dirty="0" err="1">
                  <a:latin typeface="UTM Avo" panose="02040603050506020204" pitchFamily="18" charset="0"/>
                </a:rPr>
                <a:t>nhiêu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tứ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giác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trong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hình</a:t>
              </a:r>
              <a:r>
                <a:rPr lang="en-US" sz="3200" b="1" dirty="0"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latin typeface="UTM Avo" panose="02040603050506020204" pitchFamily="18" charset="0"/>
                </a:rPr>
                <a:t>sau</a:t>
              </a:r>
              <a:r>
                <a:rPr lang="en-US" sz="3200" b="1" dirty="0">
                  <a:latin typeface="UTM Avo" panose="02040603050506020204" pitchFamily="18" charset="0"/>
                </a:rPr>
                <a:t>?</a:t>
              </a:r>
              <a:endParaRPr lang="vi-VN" sz="32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407F17-B1FF-4756-A1DC-0429AC5FC587}"/>
              </a:ext>
            </a:extLst>
          </p:cNvPr>
          <p:cNvGrpSpPr/>
          <p:nvPr/>
        </p:nvGrpSpPr>
        <p:grpSpPr>
          <a:xfrm>
            <a:off x="1110458" y="2442950"/>
            <a:ext cx="5519761" cy="2991310"/>
            <a:chOff x="1727200" y="1321743"/>
            <a:chExt cx="3309257" cy="2067343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19E8CCB-58A9-46AF-9AAB-204D5DD262A2}"/>
                </a:ext>
              </a:extLst>
            </p:cNvPr>
            <p:cNvSpPr/>
            <p:nvPr/>
          </p:nvSpPr>
          <p:spPr>
            <a:xfrm>
              <a:off x="1727200" y="1321743"/>
              <a:ext cx="3309257" cy="2067343"/>
            </a:xfrm>
            <a:prstGeom prst="triangle">
              <a:avLst>
                <a:gd name="adj" fmla="val 23357"/>
              </a:avLst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E2A5292-3850-4B99-A7C7-DDD5761BE007}"/>
                </a:ext>
              </a:extLst>
            </p:cNvPr>
            <p:cNvCxnSpPr>
              <a:endCxn id="6" idx="5"/>
            </p:cNvCxnSpPr>
            <p:nvPr/>
          </p:nvCxnSpPr>
          <p:spPr>
            <a:xfrm flipV="1">
              <a:off x="2002971" y="2355415"/>
              <a:ext cx="1765329" cy="30069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66000A-F14A-4874-9B02-DAB44C250321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 flipH="1">
              <a:off x="3676650" y="2355415"/>
              <a:ext cx="91650" cy="103367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9" name="Trapezoid 30">
            <a:extLst>
              <a:ext uri="{FF2B5EF4-FFF2-40B4-BE49-F238E27FC236}">
                <a16:creationId xmlns:a16="http://schemas.microsoft.com/office/drawing/2014/main" id="{445B8F09-54E1-49F1-B58F-EB95E3005964}"/>
              </a:ext>
            </a:extLst>
          </p:cNvPr>
          <p:cNvSpPr/>
          <p:nvPr/>
        </p:nvSpPr>
        <p:spPr>
          <a:xfrm>
            <a:off x="1110458" y="3937420"/>
            <a:ext cx="5519761" cy="1488462"/>
          </a:xfrm>
          <a:custGeom>
            <a:avLst/>
            <a:gdLst>
              <a:gd name="connsiteX0" fmla="*/ 0 w 3309257"/>
              <a:gd name="connsiteY0" fmla="*/ 891540 h 891540"/>
              <a:gd name="connsiteX1" fmla="*/ 222885 w 3309257"/>
              <a:gd name="connsiteY1" fmla="*/ 0 h 891540"/>
              <a:gd name="connsiteX2" fmla="*/ 3086372 w 3309257"/>
              <a:gd name="connsiteY2" fmla="*/ 0 h 891540"/>
              <a:gd name="connsiteX3" fmla="*/ 3309257 w 3309257"/>
              <a:gd name="connsiteY3" fmla="*/ 891540 h 891540"/>
              <a:gd name="connsiteX4" fmla="*/ 0 w 3309257"/>
              <a:gd name="connsiteY4" fmla="*/ 891540 h 891540"/>
              <a:gd name="connsiteX0" fmla="*/ 0 w 3309257"/>
              <a:gd name="connsiteY0" fmla="*/ 1028700 h 1028700"/>
              <a:gd name="connsiteX1" fmla="*/ 222885 w 3309257"/>
              <a:gd name="connsiteY1" fmla="*/ 13716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14325 w 3309257"/>
              <a:gd name="connsiteY1" fmla="*/ 1981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306705 w 3309257"/>
              <a:gd name="connsiteY1" fmla="*/ 2667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60985 w 3309257"/>
              <a:gd name="connsiteY1" fmla="*/ 38100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  <a:gd name="connsiteX0" fmla="*/ 0 w 3309257"/>
              <a:gd name="connsiteY0" fmla="*/ 1028700 h 1028700"/>
              <a:gd name="connsiteX1" fmla="*/ 283845 w 3309257"/>
              <a:gd name="connsiteY1" fmla="*/ 312420 h 1028700"/>
              <a:gd name="connsiteX2" fmla="*/ 2034812 w 3309257"/>
              <a:gd name="connsiteY2" fmla="*/ 0 h 1028700"/>
              <a:gd name="connsiteX3" fmla="*/ 3309257 w 3309257"/>
              <a:gd name="connsiteY3" fmla="*/ 1028700 h 1028700"/>
              <a:gd name="connsiteX4" fmla="*/ 0 w 3309257"/>
              <a:gd name="connsiteY4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9257" h="1028700">
                <a:moveTo>
                  <a:pt x="0" y="1028700"/>
                </a:moveTo>
                <a:lnTo>
                  <a:pt x="283845" y="312420"/>
                </a:lnTo>
                <a:lnTo>
                  <a:pt x="2034812" y="0"/>
                </a:lnTo>
                <a:lnTo>
                  <a:pt x="3309257" y="1028700"/>
                </a:lnTo>
                <a:lnTo>
                  <a:pt x="0" y="102870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A4F363D7-DCD1-488C-8B0B-74678334E604}"/>
              </a:ext>
            </a:extLst>
          </p:cNvPr>
          <p:cNvSpPr/>
          <p:nvPr/>
        </p:nvSpPr>
        <p:spPr>
          <a:xfrm>
            <a:off x="1105469" y="3912587"/>
            <a:ext cx="3393714" cy="1513295"/>
          </a:xfrm>
          <a:custGeom>
            <a:avLst/>
            <a:gdLst>
              <a:gd name="connsiteX0" fmla="*/ 0 w 1996530"/>
              <a:gd name="connsiteY0" fmla="*/ 0 h 1122063"/>
              <a:gd name="connsiteX1" fmla="*/ 1996530 w 1996530"/>
              <a:gd name="connsiteY1" fmla="*/ 0 h 1122063"/>
              <a:gd name="connsiteX2" fmla="*/ 1996530 w 1996530"/>
              <a:gd name="connsiteY2" fmla="*/ 1122063 h 1122063"/>
              <a:gd name="connsiteX3" fmla="*/ 0 w 1996530"/>
              <a:gd name="connsiteY3" fmla="*/ 1122063 h 1122063"/>
              <a:gd name="connsiteX4" fmla="*/ 0 w 19965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9653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64780 w 2034630"/>
              <a:gd name="connsiteY2" fmla="*/ 111571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3938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0 w 2034630"/>
              <a:gd name="connsiteY0" fmla="*/ 0 h 1122063"/>
              <a:gd name="connsiteX1" fmla="*/ 2034630 w 2034630"/>
              <a:gd name="connsiteY1" fmla="*/ 76200 h 1122063"/>
              <a:gd name="connsiteX2" fmla="*/ 1939380 w 2034630"/>
              <a:gd name="connsiteY2" fmla="*/ 1122063 h 1122063"/>
              <a:gd name="connsiteX3" fmla="*/ 0 w 2034630"/>
              <a:gd name="connsiteY3" fmla="*/ 1122063 h 1122063"/>
              <a:gd name="connsiteX4" fmla="*/ 0 w 2034630"/>
              <a:gd name="connsiteY4" fmla="*/ 0 h 1122063"/>
              <a:gd name="connsiteX0" fmla="*/ 323850 w 2034630"/>
              <a:gd name="connsiteY0" fmla="*/ 1714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23850 w 2034630"/>
              <a:gd name="connsiteY4" fmla="*/ 171450 h 1045863"/>
              <a:gd name="connsiteX0" fmla="*/ 323850 w 2034630"/>
              <a:gd name="connsiteY0" fmla="*/ 1714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23850 w 2034630"/>
              <a:gd name="connsiteY4" fmla="*/ 171450 h 1045863"/>
              <a:gd name="connsiteX0" fmla="*/ 330200 w 2034630"/>
              <a:gd name="connsiteY0" fmla="*/ 17780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330200 w 2034630"/>
              <a:gd name="connsiteY4" fmla="*/ 177800 h 1045863"/>
              <a:gd name="connsiteX0" fmla="*/ 254000 w 2034630"/>
              <a:gd name="connsiteY0" fmla="*/ 3873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254000 w 2034630"/>
              <a:gd name="connsiteY4" fmla="*/ 387350 h 1045863"/>
              <a:gd name="connsiteX0" fmla="*/ 273050 w 2034630"/>
              <a:gd name="connsiteY0" fmla="*/ 323850 h 1045863"/>
              <a:gd name="connsiteX1" fmla="*/ 2034630 w 2034630"/>
              <a:gd name="connsiteY1" fmla="*/ 0 h 1045863"/>
              <a:gd name="connsiteX2" fmla="*/ 1939380 w 2034630"/>
              <a:gd name="connsiteY2" fmla="*/ 1045863 h 1045863"/>
              <a:gd name="connsiteX3" fmla="*/ 0 w 2034630"/>
              <a:gd name="connsiteY3" fmla="*/ 1045863 h 1045863"/>
              <a:gd name="connsiteX4" fmla="*/ 273050 w 2034630"/>
              <a:gd name="connsiteY4" fmla="*/ 323850 h 10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4630" h="1045863">
                <a:moveTo>
                  <a:pt x="273050" y="323850"/>
                </a:moveTo>
                <a:lnTo>
                  <a:pt x="2034630" y="0"/>
                </a:lnTo>
                <a:cubicBezTo>
                  <a:pt x="2002880" y="348621"/>
                  <a:pt x="1990180" y="506742"/>
                  <a:pt x="1939380" y="1045863"/>
                </a:cubicBezTo>
                <a:lnTo>
                  <a:pt x="0" y="1045863"/>
                </a:lnTo>
                <a:lnTo>
                  <a:pt x="273050" y="323850"/>
                </a:lnTo>
                <a:close/>
              </a:path>
            </a:pathLst>
          </a:custGeom>
          <a:solidFill>
            <a:srgbClr val="93DCF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27" y="2442950"/>
            <a:ext cx="3414056" cy="2991310"/>
          </a:xfrm>
          <a:prstGeom prst="rect">
            <a:avLst/>
          </a:prstGeom>
        </p:spPr>
      </p:pic>
      <p:sp>
        <p:nvSpPr>
          <p:cNvPr id="20" name="Rectangle: Rounded Corners 32">
            <a:extLst>
              <a:ext uri="{FF2B5EF4-FFF2-40B4-BE49-F238E27FC236}">
                <a16:creationId xmlns:a16="http://schemas.microsoft.com/office/drawing/2014/main" id="{1D5C7BA8-D421-4A60-9537-80A6CC79F726}"/>
              </a:ext>
            </a:extLst>
          </p:cNvPr>
          <p:cNvSpPr/>
          <p:nvPr/>
        </p:nvSpPr>
        <p:spPr>
          <a:xfrm>
            <a:off x="5485111" y="2067187"/>
            <a:ext cx="5434700" cy="1502628"/>
          </a:xfrm>
          <a:prstGeom prst="roundRect">
            <a:avLst>
              <a:gd name="adj" fmla="val 20752"/>
            </a:avLst>
          </a:prstGeom>
          <a:solidFill>
            <a:srgbClr val="F7EE79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3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hình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tứ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B1D12"/>
                </a:solidFill>
                <a:latin typeface="UTM Avo" panose="02040603050506020204" pitchFamily="18" charset="0"/>
              </a:rPr>
              <a:t>giác</a:t>
            </a:r>
            <a:r>
              <a:rPr lang="en-US" sz="4000" b="1" dirty="0">
                <a:solidFill>
                  <a:srgbClr val="FB1D12"/>
                </a:solidFill>
                <a:latin typeface="UTM Avo" panose="02040603050506020204" pitchFamily="18" charset="0"/>
              </a:rPr>
              <a:t>.</a:t>
            </a:r>
            <a:endParaRPr lang="vi-VN" sz="4000" b="1" dirty="0">
              <a:solidFill>
                <a:srgbClr val="FB1D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267</Words>
  <Application>Microsoft Office PowerPoint</Application>
  <PresentationFormat>Widescreen</PresentationFormat>
  <Paragraphs>63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SVN-Ready</vt:lpstr>
      <vt:lpstr>SVN-Poky's</vt:lpstr>
      <vt:lpstr>Times New Roman</vt:lpstr>
      <vt:lpstr>#9Slide05 SVNLobster</vt:lpstr>
      <vt:lpstr>SVN-Franko</vt:lpstr>
      <vt:lpstr>SVN-Newton</vt:lpstr>
      <vt:lpstr>等线</vt:lpstr>
      <vt:lpstr>Arial</vt:lpstr>
      <vt:lpstr>Cambria</vt:lpstr>
      <vt:lpstr>SVN-Cookies</vt:lpstr>
      <vt:lpstr>#9Slide03 Saira SemiCondensed B</vt:lpstr>
      <vt:lpstr>字魂70号-灵悦黑体</vt:lpstr>
      <vt:lpstr>Vogue-ExtraBold</vt:lpstr>
      <vt:lpstr>UTM Hanzel</vt:lpstr>
      <vt:lpstr>#9Slide07 HoneyCream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Duong Phuong Anh</cp:lastModifiedBy>
  <cp:revision>24</cp:revision>
  <dcterms:created xsi:type="dcterms:W3CDTF">2023-04-30T06:09:05Z</dcterms:created>
  <dcterms:modified xsi:type="dcterms:W3CDTF">2025-05-13T08:05:50Z</dcterms:modified>
</cp:coreProperties>
</file>