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2" r:id="rId6"/>
    <p:sldId id="263" r:id="rId7"/>
    <p:sldId id="261" r:id="rId8"/>
    <p:sldId id="264" r:id="rId9"/>
    <p:sldId id="266" r:id="rId10"/>
    <p:sldId id="265" r:id="rId11"/>
    <p:sldId id="268" r:id="rId12"/>
    <p:sldId id="269" r:id="rId13"/>
    <p:sldId id="270" r:id="rId14"/>
    <p:sldId id="271" r:id="rId15"/>
    <p:sldId id="272" r:id="rId16"/>
    <p:sldId id="273" r:id="rId17"/>
  </p:sldIdLst>
  <p:sldSz cx="12192000" cy="6858000"/>
  <p:notesSz cx="6858000" cy="9144000"/>
  <p:embeddedFontLst>
    <p:embeddedFont>
      <p:font typeface="#9Slide05 Aphrodite Pro" panose="020B0604020202020204" charset="0"/>
      <p:regular r:id="rId18"/>
    </p:embeddedFont>
    <p:embeddedFont>
      <p:font typeface="#9Slide05 SVNThe Carpenter" panose="020B0604020202020204" charset="0"/>
      <p:regular r:id="rId19"/>
    </p:embeddedFont>
    <p:embeddedFont>
      <p:font typeface="#9Slide07 HoneyCream" panose="020B0604020202020204" charset="0"/>
      <p:regular r:id="rId20"/>
    </p:embeddedFont>
    <p:embeddedFont>
      <p:font typeface="Tahoma" panose="020B0604030504040204" pitchFamily="34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9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" r="3854"/>
          <a:stretch/>
        </p:blipFill>
        <p:spPr>
          <a:xfrm>
            <a:off x="349935" y="139700"/>
            <a:ext cx="117221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8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69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2"/>
          <p:cNvSpPr/>
          <p:nvPr userDrawn="1"/>
        </p:nvSpPr>
        <p:spPr>
          <a:xfrm>
            <a:off x="268616" y="229069"/>
            <a:ext cx="11713460" cy="6399861"/>
          </a:xfrm>
          <a:prstGeom prst="roundRect">
            <a:avLst>
              <a:gd name="adj" fmla="val 93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550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225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76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97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36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7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0D4F9B-F237-4132-9BC7-EC7284295AB0}" type="datetimeFigureOut">
              <a:rPr lang="en-US" smtClean="0"/>
              <a:t>12/25/2025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37B422-53F9-49B5-AF9C-AE54B293B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74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7511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5" r="78438" b="34074"/>
          <a:stretch/>
        </p:blipFill>
        <p:spPr>
          <a:xfrm>
            <a:off x="-126375" y="1746531"/>
            <a:ext cx="2628900" cy="2794000"/>
          </a:xfrm>
          <a:prstGeom prst="rect">
            <a:avLst/>
          </a:prstGeom>
        </p:spPr>
      </p:pic>
      <p:pic>
        <p:nvPicPr>
          <p:cNvPr id="5" name="图片 2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75" b="70741"/>
          <a:stretch/>
        </p:blipFill>
        <p:spPr>
          <a:xfrm flipH="1">
            <a:off x="10482030" y="-260069"/>
            <a:ext cx="1709970" cy="2006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558" y="3356859"/>
            <a:ext cx="3427870" cy="34278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0"/>
          <a:stretch/>
        </p:blipFill>
        <p:spPr>
          <a:xfrm>
            <a:off x="757501" y="4813862"/>
            <a:ext cx="1739269" cy="1439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638" y="331715"/>
            <a:ext cx="6907367" cy="82303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850626" y="2681282"/>
            <a:ext cx="2235651" cy="723805"/>
            <a:chOff x="4850626" y="2681282"/>
            <a:chExt cx="2235651" cy="723805"/>
          </a:xfrm>
        </p:grpSpPr>
        <p:sp>
          <p:nvSpPr>
            <p:cNvPr id="12" name="TextBox 11"/>
            <p:cNvSpPr txBox="1"/>
            <p:nvPr/>
          </p:nvSpPr>
          <p:spPr>
            <a:xfrm>
              <a:off x="4850626" y="2697201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15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70019" y="2681282"/>
              <a:ext cx="221625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CC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Bài 15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11366" y="3518975"/>
            <a:ext cx="10766482" cy="1582222"/>
            <a:chOff x="838524" y="3701987"/>
            <a:chExt cx="10766482" cy="1582222"/>
          </a:xfrm>
        </p:grpSpPr>
        <p:sp>
          <p:nvSpPr>
            <p:cNvPr id="15" name="TextBox 14"/>
            <p:cNvSpPr txBox="1"/>
            <p:nvPr/>
          </p:nvSpPr>
          <p:spPr>
            <a:xfrm>
              <a:off x="840966" y="3714549"/>
              <a:ext cx="107640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VIỆC CỦA MÌNH </a:t>
              </a:r>
            </a:p>
            <a:p>
              <a:pPr algn="ctr"/>
              <a:r>
                <a:rPr lang="en-US" sz="480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KHÔNG CẦN AI NHẮC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524" y="3701987"/>
              <a:ext cx="107640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VIỆC CỦA MÌNH </a:t>
              </a:r>
            </a:p>
            <a:p>
              <a:pPr algn="ctr"/>
              <a:r>
                <a:rPr lang="en-US" sz="4800">
                  <a:solidFill>
                    <a:srgbClr val="CC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Guanine" panose="02040603050506020204" pitchFamily="18" charset="0"/>
                </a:rPr>
                <a:t>KHÔNG CẦN AI NHẮC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41297" y="2603572"/>
            <a:ext cx="2609133" cy="851204"/>
            <a:chOff x="1590641" y="2641043"/>
            <a:chExt cx="2609133" cy="851204"/>
          </a:xfrm>
        </p:grpSpPr>
        <p:sp>
          <p:nvSpPr>
            <p:cNvPr id="9" name="TextBox 8"/>
            <p:cNvSpPr txBox="1"/>
            <p:nvPr/>
          </p:nvSpPr>
          <p:spPr>
            <a:xfrm rot="19941990">
              <a:off x="1606406" y="2641043"/>
              <a:ext cx="2593368" cy="849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671146"/>
                </a:avLst>
              </a:prstTxWarp>
              <a:spAutoFit/>
            </a:bodyPr>
            <a:lstStyle/>
            <a:p>
              <a:pPr algn="ctr"/>
              <a:r>
                <a:rPr lang="en-US" sz="7200" b="1">
                  <a:ln w="95250">
                    <a:solidFill>
                      <a:srgbClr val="C00000"/>
                    </a:solidFill>
                  </a:ln>
                  <a:solidFill>
                    <a:schemeClr val="bg1"/>
                  </a:solidFill>
                  <a:latin typeface="#9Slide05 SVNThe Carpenter" pitchFamily="2" charset="0"/>
                </a:rPr>
                <a:t>Chủ đề: 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9941990">
              <a:off x="1590641" y="2642774"/>
              <a:ext cx="2593368" cy="849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671146"/>
                </a:avLst>
              </a:prstTxWarp>
              <a:spAutoFit/>
            </a:bodyPr>
            <a:lstStyle/>
            <a:p>
              <a:pPr algn="ctr"/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Chủ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đề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:  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529563" y="1615681"/>
            <a:ext cx="5457297" cy="1200329"/>
            <a:chOff x="3529563" y="1615681"/>
            <a:chExt cx="5457297" cy="1200329"/>
          </a:xfrm>
        </p:grpSpPr>
        <p:sp>
          <p:nvSpPr>
            <p:cNvPr id="10" name="TextBox 9"/>
            <p:cNvSpPr txBox="1"/>
            <p:nvPr/>
          </p:nvSpPr>
          <p:spPr>
            <a:xfrm>
              <a:off x="3529563" y="1615681"/>
              <a:ext cx="5377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>
                  <a:ln w="1143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#9Slide05 SVNThe Carpenter" pitchFamily="2" charset="0"/>
                </a:rPr>
                <a:t>Tự phục vụ bản thân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09782" y="1615681"/>
              <a:ext cx="53770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Tự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phục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vụ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bản</a:t>
              </a:r>
              <a:r>
                <a:rPr lang="en-US" sz="7200" b="1" dirty="0">
                  <a:solidFill>
                    <a:schemeClr val="bg1"/>
                  </a:solidFill>
                  <a:latin typeface="#9Slide05 SVNThe Carpenter" pitchFamily="2" charset="0"/>
                </a:rPr>
                <a:t> </a:t>
              </a:r>
              <a:r>
                <a:rPr lang="en-US" sz="7200" b="1" dirty="0" err="1">
                  <a:solidFill>
                    <a:schemeClr val="bg1"/>
                  </a:solidFill>
                  <a:latin typeface="#9Slide05 SVNThe Carpenter" pitchFamily="2" charset="0"/>
                </a:rPr>
                <a:t>thân</a:t>
              </a:r>
              <a:endParaRPr lang="en-US" sz="7200" b="1" dirty="0">
                <a:solidFill>
                  <a:schemeClr val="bg1"/>
                </a:solidFill>
                <a:latin typeface="#9Slide05 SVNThe Carpenter" pitchFamily="2" charset="0"/>
              </a:endParaRPr>
            </a:p>
          </p:txBody>
        </p:sp>
      </p:grpSp>
      <p:pic>
        <p:nvPicPr>
          <p:cNvPr id="21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93" y="-264051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49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1217" y="425069"/>
            <a:ext cx="618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Lập thời gian biểu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50510" y="1345475"/>
            <a:ext cx="5332234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   Liệt kê những việc em làm từ khi đi học về cho tới lúc đi ngủ.</a:t>
            </a:r>
            <a:endParaRPr lang="en-US" sz="3600" b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5799908" y="2020164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6859766" y="1899472"/>
            <a:ext cx="4439605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Viết hoặc vẽ ra giấy.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5400000">
            <a:off x="8948939" y="2897327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6133010" y="3875315"/>
            <a:ext cx="5332234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latin typeface="UTM Aptima" panose="02040603050506020204" pitchFamily="18" charset="0"/>
              </a:rPr>
              <a:t>      </a:t>
            </a: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Đánh số 1, 2, 3, 4, 5 hoặc nối mũi tên để sắp xếp các việc theo thứ tự thời gian. </a:t>
            </a:r>
          </a:p>
        </p:txBody>
      </p:sp>
      <p:sp>
        <p:nvSpPr>
          <p:cNvPr id="9" name="Right Arrow 8"/>
          <p:cNvSpPr/>
          <p:nvPr/>
        </p:nvSpPr>
        <p:spPr>
          <a:xfrm rot="10800000">
            <a:off x="5349641" y="5029477"/>
            <a:ext cx="666206" cy="404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572178" y="4804048"/>
            <a:ext cx="443960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UTM Aptima" panose="02040603050506020204" pitchFamily="18" charset="0"/>
              </a:rPr>
              <a:t>Trang trí lại bảng “Thời gian biểu”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UTM Aptim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3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/>
          <p:cNvGrpSpPr/>
          <p:nvPr/>
        </p:nvGrpSpPr>
        <p:grpSpPr>
          <a:xfrm>
            <a:off x="0" y="193183"/>
            <a:ext cx="12067504" cy="6542467"/>
            <a:chOff x="564772" y="463579"/>
            <a:chExt cx="10967831" cy="5930841"/>
          </a:xfrm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grpSpPr>
        <p:sp>
          <p:nvSpPr>
            <p:cNvPr id="3" name="任意多边形: 形状 46"/>
            <p:cNvSpPr/>
            <p:nvPr/>
          </p:nvSpPr>
          <p:spPr>
            <a:xfrm>
              <a:off x="659396" y="463579"/>
              <a:ext cx="10873207" cy="5930841"/>
            </a:xfrm>
            <a:custGeom>
              <a:avLst/>
              <a:gdLst>
                <a:gd name="connsiteX0" fmla="*/ 565211 w 10873207"/>
                <a:gd name="connsiteY0" fmla="*/ 4761492 h 5930841"/>
                <a:gd name="connsiteX1" fmla="*/ 252027 w 10873207"/>
                <a:gd name="connsiteY1" fmla="*/ 5074676 h 5930841"/>
                <a:gd name="connsiteX2" fmla="*/ 565211 w 10873207"/>
                <a:gd name="connsiteY2" fmla="*/ 5387860 h 5930841"/>
                <a:gd name="connsiteX3" fmla="*/ 878395 w 10873207"/>
                <a:gd name="connsiteY3" fmla="*/ 5074676 h 5930841"/>
                <a:gd name="connsiteX4" fmla="*/ 565211 w 10873207"/>
                <a:gd name="connsiteY4" fmla="*/ 4761492 h 5930841"/>
                <a:gd name="connsiteX5" fmla="*/ 565211 w 10873207"/>
                <a:gd name="connsiteY5" fmla="*/ 3736411 h 5930841"/>
                <a:gd name="connsiteX6" fmla="*/ 252027 w 10873207"/>
                <a:gd name="connsiteY6" fmla="*/ 4049595 h 5930841"/>
                <a:gd name="connsiteX7" fmla="*/ 565211 w 10873207"/>
                <a:gd name="connsiteY7" fmla="*/ 4362779 h 5930841"/>
                <a:gd name="connsiteX8" fmla="*/ 878395 w 10873207"/>
                <a:gd name="connsiteY8" fmla="*/ 4049595 h 5930841"/>
                <a:gd name="connsiteX9" fmla="*/ 565211 w 10873207"/>
                <a:gd name="connsiteY9" fmla="*/ 3736411 h 5930841"/>
                <a:gd name="connsiteX10" fmla="*/ 565212 w 10873207"/>
                <a:gd name="connsiteY10" fmla="*/ 2711330 h 5930841"/>
                <a:gd name="connsiteX11" fmla="*/ 252028 w 10873207"/>
                <a:gd name="connsiteY11" fmla="*/ 3024513 h 5930841"/>
                <a:gd name="connsiteX12" fmla="*/ 565212 w 10873207"/>
                <a:gd name="connsiteY12" fmla="*/ 3337697 h 5930841"/>
                <a:gd name="connsiteX13" fmla="*/ 878396 w 10873207"/>
                <a:gd name="connsiteY13" fmla="*/ 3024513 h 5930841"/>
                <a:gd name="connsiteX14" fmla="*/ 565212 w 10873207"/>
                <a:gd name="connsiteY14" fmla="*/ 2711330 h 5930841"/>
                <a:gd name="connsiteX15" fmla="*/ 565212 w 10873207"/>
                <a:gd name="connsiteY15" fmla="*/ 1686247 h 5930841"/>
                <a:gd name="connsiteX16" fmla="*/ 252028 w 10873207"/>
                <a:gd name="connsiteY16" fmla="*/ 1999431 h 5930841"/>
                <a:gd name="connsiteX17" fmla="*/ 565212 w 10873207"/>
                <a:gd name="connsiteY17" fmla="*/ 2312615 h 5930841"/>
                <a:gd name="connsiteX18" fmla="*/ 878396 w 10873207"/>
                <a:gd name="connsiteY18" fmla="*/ 1999431 h 5930841"/>
                <a:gd name="connsiteX19" fmla="*/ 565212 w 10873207"/>
                <a:gd name="connsiteY19" fmla="*/ 1686247 h 5930841"/>
                <a:gd name="connsiteX20" fmla="*/ 565212 w 10873207"/>
                <a:gd name="connsiteY20" fmla="*/ 661165 h 5930841"/>
                <a:gd name="connsiteX21" fmla="*/ 252028 w 10873207"/>
                <a:gd name="connsiteY21" fmla="*/ 974350 h 5930841"/>
                <a:gd name="connsiteX22" fmla="*/ 565212 w 10873207"/>
                <a:gd name="connsiteY22" fmla="*/ 1287534 h 5930841"/>
                <a:gd name="connsiteX23" fmla="*/ 878396 w 10873207"/>
                <a:gd name="connsiteY23" fmla="*/ 974350 h 5930841"/>
                <a:gd name="connsiteX24" fmla="*/ 565212 w 10873207"/>
                <a:gd name="connsiteY24" fmla="*/ 661165 h 5930841"/>
                <a:gd name="connsiteX25" fmla="*/ 573394 w 10873207"/>
                <a:gd name="connsiteY25" fmla="*/ 0 h 5930841"/>
                <a:gd name="connsiteX26" fmla="*/ 10299813 w 10873207"/>
                <a:gd name="connsiteY26" fmla="*/ 0 h 5930841"/>
                <a:gd name="connsiteX27" fmla="*/ 10873207 w 10873207"/>
                <a:gd name="connsiteY27" fmla="*/ 573394 h 5930841"/>
                <a:gd name="connsiteX28" fmla="*/ 10873207 w 10873207"/>
                <a:gd name="connsiteY28" fmla="*/ 5357447 h 5930841"/>
                <a:gd name="connsiteX29" fmla="*/ 10299813 w 10873207"/>
                <a:gd name="connsiteY29" fmla="*/ 5930841 h 5930841"/>
                <a:gd name="connsiteX30" fmla="*/ 573394 w 10873207"/>
                <a:gd name="connsiteY30" fmla="*/ 5930841 h 5930841"/>
                <a:gd name="connsiteX31" fmla="*/ 0 w 10873207"/>
                <a:gd name="connsiteY31" fmla="*/ 5357447 h 5930841"/>
                <a:gd name="connsiteX32" fmla="*/ 0 w 10873207"/>
                <a:gd name="connsiteY32" fmla="*/ 573394 h 5930841"/>
                <a:gd name="connsiteX33" fmla="*/ 573394 w 10873207"/>
                <a:gd name="connsiteY33" fmla="*/ 0 h 59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873207" h="5930841">
                  <a:moveTo>
                    <a:pt x="565211" y="4761492"/>
                  </a:moveTo>
                  <a:cubicBezTo>
                    <a:pt x="392244" y="4761492"/>
                    <a:pt x="252027" y="4901709"/>
                    <a:pt x="252027" y="5074676"/>
                  </a:cubicBezTo>
                  <a:cubicBezTo>
                    <a:pt x="252027" y="5247643"/>
                    <a:pt x="392244" y="5387860"/>
                    <a:pt x="565211" y="5387860"/>
                  </a:cubicBezTo>
                  <a:cubicBezTo>
                    <a:pt x="738178" y="5387860"/>
                    <a:pt x="878395" y="5247643"/>
                    <a:pt x="878395" y="5074676"/>
                  </a:cubicBezTo>
                  <a:cubicBezTo>
                    <a:pt x="878395" y="4901709"/>
                    <a:pt x="738178" y="4761492"/>
                    <a:pt x="565211" y="4761492"/>
                  </a:cubicBezTo>
                  <a:close/>
                  <a:moveTo>
                    <a:pt x="565211" y="3736411"/>
                  </a:moveTo>
                  <a:cubicBezTo>
                    <a:pt x="392244" y="3736411"/>
                    <a:pt x="252027" y="3876628"/>
                    <a:pt x="252027" y="4049595"/>
                  </a:cubicBezTo>
                  <a:cubicBezTo>
                    <a:pt x="252027" y="4222562"/>
                    <a:pt x="392244" y="4362779"/>
                    <a:pt x="565211" y="4362779"/>
                  </a:cubicBezTo>
                  <a:cubicBezTo>
                    <a:pt x="738178" y="4362779"/>
                    <a:pt x="878395" y="4222562"/>
                    <a:pt x="878395" y="4049595"/>
                  </a:cubicBezTo>
                  <a:cubicBezTo>
                    <a:pt x="878395" y="3876628"/>
                    <a:pt x="738178" y="3736411"/>
                    <a:pt x="565211" y="3736411"/>
                  </a:cubicBezTo>
                  <a:close/>
                  <a:moveTo>
                    <a:pt x="565212" y="2711330"/>
                  </a:moveTo>
                  <a:cubicBezTo>
                    <a:pt x="392245" y="2711330"/>
                    <a:pt x="252028" y="2851546"/>
                    <a:pt x="252028" y="3024513"/>
                  </a:cubicBezTo>
                  <a:cubicBezTo>
                    <a:pt x="252028" y="3197480"/>
                    <a:pt x="392245" y="3337697"/>
                    <a:pt x="565212" y="3337697"/>
                  </a:cubicBezTo>
                  <a:cubicBezTo>
                    <a:pt x="738178" y="3337697"/>
                    <a:pt x="878396" y="3197480"/>
                    <a:pt x="878396" y="3024513"/>
                  </a:cubicBezTo>
                  <a:cubicBezTo>
                    <a:pt x="878396" y="2851546"/>
                    <a:pt x="738178" y="2711330"/>
                    <a:pt x="565212" y="2711330"/>
                  </a:cubicBezTo>
                  <a:close/>
                  <a:moveTo>
                    <a:pt x="565212" y="1686247"/>
                  </a:moveTo>
                  <a:cubicBezTo>
                    <a:pt x="392245" y="1686247"/>
                    <a:pt x="252028" y="1826464"/>
                    <a:pt x="252028" y="1999431"/>
                  </a:cubicBezTo>
                  <a:cubicBezTo>
                    <a:pt x="252028" y="2172398"/>
                    <a:pt x="392245" y="2312615"/>
                    <a:pt x="565212" y="2312615"/>
                  </a:cubicBezTo>
                  <a:cubicBezTo>
                    <a:pt x="738179" y="2312615"/>
                    <a:pt x="878396" y="2172398"/>
                    <a:pt x="878396" y="1999431"/>
                  </a:cubicBezTo>
                  <a:cubicBezTo>
                    <a:pt x="878396" y="1826464"/>
                    <a:pt x="738179" y="1686247"/>
                    <a:pt x="565212" y="1686247"/>
                  </a:cubicBezTo>
                  <a:close/>
                  <a:moveTo>
                    <a:pt x="565212" y="661165"/>
                  </a:moveTo>
                  <a:cubicBezTo>
                    <a:pt x="392245" y="661165"/>
                    <a:pt x="252028" y="801383"/>
                    <a:pt x="252028" y="974350"/>
                  </a:cubicBezTo>
                  <a:cubicBezTo>
                    <a:pt x="252028" y="1147316"/>
                    <a:pt x="392245" y="1287534"/>
                    <a:pt x="565212" y="1287534"/>
                  </a:cubicBezTo>
                  <a:cubicBezTo>
                    <a:pt x="738179" y="1287534"/>
                    <a:pt x="878396" y="1147316"/>
                    <a:pt x="878396" y="974350"/>
                  </a:cubicBezTo>
                  <a:cubicBezTo>
                    <a:pt x="878396" y="801383"/>
                    <a:pt x="738179" y="661165"/>
                    <a:pt x="565212" y="661165"/>
                  </a:cubicBezTo>
                  <a:close/>
                  <a:moveTo>
                    <a:pt x="573394" y="0"/>
                  </a:moveTo>
                  <a:lnTo>
                    <a:pt x="10299813" y="0"/>
                  </a:lnTo>
                  <a:cubicBezTo>
                    <a:pt x="10616490" y="0"/>
                    <a:pt x="10873207" y="256717"/>
                    <a:pt x="10873207" y="573394"/>
                  </a:cubicBezTo>
                  <a:lnTo>
                    <a:pt x="10873207" y="5357447"/>
                  </a:lnTo>
                  <a:cubicBezTo>
                    <a:pt x="10873207" y="5674124"/>
                    <a:pt x="10616490" y="5930841"/>
                    <a:pt x="10299813" y="5930841"/>
                  </a:cubicBezTo>
                  <a:lnTo>
                    <a:pt x="573394" y="5930841"/>
                  </a:lnTo>
                  <a:cubicBezTo>
                    <a:pt x="256717" y="5930841"/>
                    <a:pt x="0" y="5674124"/>
                    <a:pt x="0" y="5357447"/>
                  </a:cubicBezTo>
                  <a:lnTo>
                    <a:pt x="0" y="573394"/>
                  </a:lnTo>
                  <a:cubicBezTo>
                    <a:pt x="0" y="256717"/>
                    <a:pt x="256717" y="0"/>
                    <a:pt x="57339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endParaRPr>
            </a:p>
          </p:txBody>
        </p:sp>
        <p:sp>
          <p:nvSpPr>
            <p:cNvPr id="4" name="矩形: 圆角 34"/>
            <p:cNvSpPr/>
            <p:nvPr/>
          </p:nvSpPr>
          <p:spPr>
            <a:xfrm>
              <a:off x="564772" y="1303525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: 圆角 38"/>
            <p:cNvSpPr/>
            <p:nvPr/>
          </p:nvSpPr>
          <p:spPr>
            <a:xfrm>
              <a:off x="564772" y="2324730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: 圆角 41"/>
            <p:cNvSpPr/>
            <p:nvPr/>
          </p:nvSpPr>
          <p:spPr>
            <a:xfrm>
              <a:off x="564772" y="335133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: 圆角 42"/>
            <p:cNvSpPr/>
            <p:nvPr/>
          </p:nvSpPr>
          <p:spPr>
            <a:xfrm>
              <a:off x="564772" y="4434521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: 圆角 43"/>
            <p:cNvSpPr/>
            <p:nvPr/>
          </p:nvSpPr>
          <p:spPr>
            <a:xfrm>
              <a:off x="564772" y="5399137"/>
              <a:ext cx="401832" cy="181259"/>
            </a:xfrm>
            <a:prstGeom prst="roundRect">
              <a:avLst/>
            </a:prstGeom>
            <a:solidFill>
              <a:srgbClr val="F8C9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98701" y="488705"/>
            <a:ext cx="7843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9999"/>
                </a:solidFill>
                <a:latin typeface="UTM Alba Matter" panose="02040603050506020204" pitchFamily="18" charset="0"/>
              </a:rPr>
              <a:t>Thời gian biểu buổi tối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13645" y="1319702"/>
            <a:ext cx="4731314" cy="2064536"/>
            <a:chOff x="913645" y="1319702"/>
            <a:chExt cx="4731314" cy="206453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  <a:latin typeface="UTM Aptima" panose="02040603050506020204" pitchFamily="18" charset="0"/>
                </a:rPr>
                <a:t>- Tắm rửa</a:t>
              </a:r>
            </a:p>
            <a:p>
              <a:r>
                <a:rPr lang="en-US" sz="3200" b="1">
                  <a:solidFill>
                    <a:srgbClr val="0070C0"/>
                  </a:solidFill>
                  <a:latin typeface="UTM Aptima" panose="02040603050506020204" pitchFamily="18" charset="0"/>
                </a:rPr>
                <a:t>- Thay quần áo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441578" y="1878144"/>
            <a:ext cx="4731314" cy="2064536"/>
            <a:chOff x="913645" y="1319702"/>
            <a:chExt cx="4731314" cy="20645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80682" y="2102095"/>
              <a:ext cx="389590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C00000"/>
                  </a:solidFill>
                  <a:latin typeface="UTM Aptima" panose="02040603050506020204" pitchFamily="18" charset="0"/>
                </a:rPr>
                <a:t>- Giúp mẹ dọn cơm</a:t>
              </a:r>
            </a:p>
            <a:p>
              <a:r>
                <a:rPr lang="en-US" sz="3200" b="1">
                  <a:solidFill>
                    <a:srgbClr val="C00000"/>
                  </a:solidFill>
                  <a:latin typeface="UTM Aptima" panose="02040603050506020204" pitchFamily="18" charset="0"/>
                </a:rPr>
                <a:t>- Ăn cơm tối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542831" y="4227223"/>
            <a:ext cx="4731314" cy="2064536"/>
            <a:chOff x="913645" y="1319702"/>
            <a:chExt cx="4731314" cy="206453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UTM Aptima" panose="02040603050506020204" pitchFamily="18" charset="0"/>
                </a:rPr>
                <a:t>- Làm bài tập</a:t>
              </a:r>
            </a:p>
            <a:p>
              <a:r>
                <a:rPr lang="en-US" sz="3200" b="1">
                  <a:solidFill>
                    <a:schemeClr val="accent4">
                      <a:lumMod val="75000"/>
                    </a:schemeClr>
                  </a:solidFill>
                  <a:latin typeface="UTM Aptima" panose="02040603050506020204" pitchFamily="18" charset="0"/>
                </a:rPr>
                <a:t>- Đọc sách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325537" y="4022298"/>
            <a:ext cx="4731314" cy="2064536"/>
            <a:chOff x="913645" y="1319702"/>
            <a:chExt cx="4731314" cy="206453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2E6B3E1-A425-1740-8A66-655296180A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rcRect l="24361" t="33915" r="32403" b="24391"/>
            <a:stretch/>
          </p:blipFill>
          <p:spPr>
            <a:xfrm flipH="1">
              <a:off x="913645" y="1319702"/>
              <a:ext cx="4531984" cy="206453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DD2171B-8138-824F-B447-24FD3463C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37" t="37101" r="66993" b="32781"/>
            <a:stretch/>
          </p:blipFill>
          <p:spPr>
            <a:xfrm rot="21059325">
              <a:off x="4409180" y="1966344"/>
              <a:ext cx="1235779" cy="139028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57DE6C7-6880-3043-A8BD-DD50F6AE6F40}"/>
                </a:ext>
              </a:extLst>
            </p:cNvPr>
            <p:cNvSpPr/>
            <p:nvPr/>
          </p:nvSpPr>
          <p:spPr>
            <a:xfrm>
              <a:off x="2546918" y="1455764"/>
              <a:ext cx="4780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z="3600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74957" y="2102095"/>
              <a:ext cx="28999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- Đánh răng</a:t>
              </a:r>
            </a:p>
            <a:p>
              <a:r>
                <a:rPr lang="en-US" sz="32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- Đi ngủ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1EF5A127-17D9-BE43-B959-3B9BE8BB1B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9" t="3795" r="63801" b="65016"/>
          <a:stretch/>
        </p:blipFill>
        <p:spPr>
          <a:xfrm>
            <a:off x="10645835" y="0"/>
            <a:ext cx="1290639" cy="137432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8CE89A0-6B14-5D4F-BAFC-47A3E5DE34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3" t="65372" r="4913"/>
          <a:stretch/>
        </p:blipFill>
        <p:spPr>
          <a:xfrm rot="20916593">
            <a:off x="791767" y="3443165"/>
            <a:ext cx="1344577" cy="142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0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E4FB3A-0F6F-D042-9599-93B9FAF1181D}"/>
              </a:ext>
            </a:extLst>
          </p:cNvPr>
          <p:cNvSpPr txBox="1"/>
          <p:nvPr/>
        </p:nvSpPr>
        <p:spPr>
          <a:xfrm>
            <a:off x="2709411" y="328023"/>
            <a:ext cx="7210697" cy="830997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  <a:scene3d>
            <a:camera prst="orthographicFront"/>
            <a:lightRig rig="sunset" dir="t"/>
          </a:scene3d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UTM Chickenhawk" panose="02040603050506020204" pitchFamily="18"/>
                <a:ea typeface="Noto Sans Miao" panose="020B0502040504020204" pitchFamily="34" charset="0"/>
              </a:rPr>
              <a:t>Thời gian biểu buổi tối</a:t>
            </a:r>
            <a:endParaRPr lang="x-none" sz="4800" dirty="0">
              <a:solidFill>
                <a:schemeClr val="bg1"/>
              </a:solidFill>
              <a:latin typeface="UTM Chickenhawk" panose="02040603050506020204" pitchFamily="18"/>
              <a:ea typeface="Noto Sans Miao" panose="020B050204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8D0297-C686-3D43-8C42-E36202D76C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63" t="72585"/>
          <a:stretch/>
        </p:blipFill>
        <p:spPr>
          <a:xfrm>
            <a:off x="9133746" y="401955"/>
            <a:ext cx="1394679" cy="13858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76438F-06CF-8A4F-8F73-90CE06DFF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33" t="73937" r="37162" b="3672"/>
          <a:stretch/>
        </p:blipFill>
        <p:spPr>
          <a:xfrm rot="20423994" flipH="1">
            <a:off x="150666" y="47452"/>
            <a:ext cx="1662062" cy="1548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A918D3-67AC-3449-95A5-CB2336DE0D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1" t="25440" r="83654" b="52169"/>
          <a:stretch/>
        </p:blipFill>
        <p:spPr>
          <a:xfrm rot="1937909" flipH="1">
            <a:off x="10598723" y="25865"/>
            <a:ext cx="1096783" cy="1021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C1585E-7AA6-6140-9583-54534E8385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48768" r="50952" b="29459"/>
          <a:stretch/>
        </p:blipFill>
        <p:spPr>
          <a:xfrm flipH="1">
            <a:off x="2105196" y="32028"/>
            <a:ext cx="544400" cy="591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1B12FC-75BE-B746-A9F9-85022A7E82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79" t="48768" r="50952" b="29459"/>
          <a:stretch/>
        </p:blipFill>
        <p:spPr>
          <a:xfrm>
            <a:off x="8120187" y="1179876"/>
            <a:ext cx="636139" cy="591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145390" y="1310366"/>
            <a:ext cx="5617516" cy="27781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560C6-4028-714B-A7F5-D1C13DA9B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46" t="26633" r="20179" b="51872"/>
          <a:stretch/>
        </p:blipFill>
        <p:spPr>
          <a:xfrm rot="1287947">
            <a:off x="4250054" y="1897911"/>
            <a:ext cx="1909526" cy="19425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1697" y="1903896"/>
            <a:ext cx="4193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Chơi thể thao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Tắm rửa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Thay quần áo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205205" y="4125329"/>
            <a:ext cx="5617516" cy="277811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7646" y="4718859"/>
            <a:ext cx="4477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Xem tivi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Ăn cơm tối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Giúp mẹ dọn bát đũa.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8B1644-29E9-6C46-98AE-78A3B831A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151" t="24114" b="52405"/>
          <a:stretch/>
        </p:blipFill>
        <p:spPr>
          <a:xfrm rot="20256713" flipH="1">
            <a:off x="2948699" y="4064899"/>
            <a:ext cx="1995762" cy="16048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6337892" y="1390926"/>
            <a:ext cx="5617516" cy="277811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174199" y="1984456"/>
            <a:ext cx="41931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Làm bài tập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Chuẩn bị sách vở quần áo cho ngày mai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A300F03-F3E0-1945-BD60-C5F59F3FA8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66" t="24791" r="65167" b="53624"/>
          <a:stretch/>
        </p:blipFill>
        <p:spPr>
          <a:xfrm rot="21098445">
            <a:off x="10217169" y="1263199"/>
            <a:ext cx="1729817" cy="14744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21313B2-86F4-F94E-AC78-DCB5E63BA3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782" b="12782"/>
          <a:stretch/>
        </p:blipFill>
        <p:spPr>
          <a:xfrm rot="21145254">
            <a:off x="6241118" y="4113632"/>
            <a:ext cx="5617516" cy="277811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037157" y="4814197"/>
            <a:ext cx="41931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Đánh răng</a:t>
            </a:r>
          </a:p>
          <a:p>
            <a:r>
              <a:rPr lang="en-US" sz="3200" b="1">
                <a:solidFill>
                  <a:srgbClr val="0070C0"/>
                </a:solidFill>
                <a:latin typeface="UTM Aptima" panose="02040603050506020204" pitchFamily="18" charset="0"/>
              </a:rPr>
              <a:t>- Đi ngủ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0277977-A40B-734D-901B-6CCAAB80B2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743" r="32038" b="76256"/>
          <a:stretch/>
        </p:blipFill>
        <p:spPr>
          <a:xfrm>
            <a:off x="10053812" y="4991719"/>
            <a:ext cx="1607149" cy="154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44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74055" y="856232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3" name="图片 5" descr="千库网_游乐园乘坐热气球的女孩_元素编号12478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305" y="-107594"/>
            <a:ext cx="2385695" cy="2385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3594" y="1213638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0307" y="2598321"/>
            <a:ext cx="86790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Khi đã biết mình phải làm việc gì hằng ngày, em sẽ chủ động làm mà không cần ai nhắc. </a:t>
            </a:r>
            <a:endParaRPr lang="en-US" sz="115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30" y="3699970"/>
            <a:ext cx="3682160" cy="368216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56" y="5310247"/>
            <a:ext cx="2197621" cy="15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2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08227" y="3310055"/>
            <a:ext cx="78746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Hoạt động nối tiếp</a:t>
            </a:r>
          </a:p>
        </p:txBody>
      </p:sp>
    </p:spTree>
    <p:extLst>
      <p:ext uri="{BB962C8B-B14F-4D97-AF65-F5344CB8AC3E}">
        <p14:creationId xmlns:p14="http://schemas.microsoft.com/office/powerpoint/2010/main" val="764116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1684FF9D-5891-4876-BF6C-EB2215E4F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467" y="2930231"/>
            <a:ext cx="3927769" cy="3927769"/>
          </a:xfrm>
          <a:prstGeom prst="rect">
            <a:avLst/>
          </a:prstGeom>
        </p:spPr>
      </p:pic>
      <p:pic>
        <p:nvPicPr>
          <p:cNvPr id="3" name="图片 2" descr="形状&#10;&#10;描述已自动生成">
            <a:extLst>
              <a:ext uri="{FF2B5EF4-FFF2-40B4-BE49-F238E27FC236}">
                <a16:creationId xmlns:a16="http://schemas.microsoft.com/office/drawing/2014/main" id="{28DB53E1-C159-402F-6C56-333BC6617B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5" y="0"/>
            <a:ext cx="8703646" cy="6157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1758" y="1737773"/>
            <a:ext cx="52668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Thực hiện những công  việc mà em đã lập.</a:t>
            </a:r>
            <a:endParaRPr lang="en-US" sz="11500" b="1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1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2493" y="2414996"/>
            <a:ext cx="1000201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3800">
                <a:solidFill>
                  <a:srgbClr val="FFFF00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UTM Avenida" panose="02040603050506020204" pitchFamily="18" charset="0"/>
              </a:rPr>
              <a:t>Chúc em học tốt</a:t>
            </a:r>
          </a:p>
        </p:txBody>
      </p:sp>
    </p:spTree>
    <p:extLst>
      <p:ext uri="{BB962C8B-B14F-4D97-AF65-F5344CB8AC3E}">
        <p14:creationId xmlns:p14="http://schemas.microsoft.com/office/powerpoint/2010/main" val="243977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5644" y="3423275"/>
            <a:ext cx="787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49510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1043849" y="841542"/>
            <a:ext cx="933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1. Chơi trò </a:t>
            </a:r>
            <a:r>
              <a:rPr lang="en-US" sz="3600" b="1" i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</a:rPr>
              <a:t>“Trước khi và sau khi”</a:t>
            </a:r>
            <a:endParaRPr lang="en-US" sz="3600" b="1" i="1" dirty="0">
              <a:solidFill>
                <a:schemeClr val="accent5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5" y="2312125"/>
            <a:ext cx="10540111" cy="403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09" y="2484641"/>
            <a:ext cx="3480920" cy="4525198"/>
          </a:xfrm>
          <a:prstGeom prst="rect">
            <a:avLst/>
          </a:prstGeom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-33202" y="186947"/>
            <a:ext cx="4612548" cy="1199287"/>
            <a:chOff x="539552" y="1091903"/>
            <a:chExt cx="3707903" cy="650875"/>
          </a:xfrm>
        </p:grpSpPr>
        <p:sp>
          <p:nvSpPr>
            <p:cNvPr id="4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5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9821" y="398943"/>
            <a:ext cx="4680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LUẬT CHƠI</a:t>
            </a:r>
          </a:p>
        </p:txBody>
      </p:sp>
      <p:sp>
        <p:nvSpPr>
          <p:cNvPr id="7" name="矩形: 圆角 1"/>
          <p:cNvSpPr/>
          <p:nvPr/>
        </p:nvSpPr>
        <p:spPr>
          <a:xfrm>
            <a:off x="4943961" y="186947"/>
            <a:ext cx="6861761" cy="1654917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72016" y="267542"/>
            <a:ext cx="65482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chemeClr val="accent4">
                    <a:lumMod val="50000"/>
                  </a:schemeClr>
                </a:solidFill>
                <a:latin typeface="UTM Avo" panose="02040603050506020204" pitchFamily="18" charset="0"/>
              </a:rPr>
              <a:t>GV vừa tung quả bóng gai cho HS vừa đưa ra một tình huống. HS vừa bắt (chộp) quả bóng gai, vừa đáp:</a:t>
            </a:r>
          </a:p>
        </p:txBody>
      </p: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493659" y="2266791"/>
            <a:ext cx="3502192" cy="2237186"/>
          </a:xfrm>
          <a:custGeom>
            <a:avLst/>
            <a:gdLst>
              <a:gd name="connsiteX0" fmla="*/ 3760514 w 3502192"/>
              <a:gd name="connsiteY0" fmla="*/ 1675563 h 2237186"/>
              <a:gd name="connsiteX1" fmla="*/ 3194973 w 3502192"/>
              <a:gd name="connsiteY1" fmla="*/ 1751471 h 2237186"/>
              <a:gd name="connsiteX2" fmla="*/ 1359449 w 3502192"/>
              <a:gd name="connsiteY2" fmla="*/ 2208850 h 2237186"/>
              <a:gd name="connsiteX3" fmla="*/ 150934 w 3502192"/>
              <a:gd name="connsiteY3" fmla="*/ 664275 h 2237186"/>
              <a:gd name="connsiteX4" fmla="*/ 1985529 w 3502192"/>
              <a:gd name="connsiteY4" fmla="*/ 10070 h 2237186"/>
              <a:gd name="connsiteX5" fmla="*/ 3460971 w 3502192"/>
              <a:gd name="connsiteY5" fmla="*/ 1359871 h 2237186"/>
              <a:gd name="connsiteX6" fmla="*/ 3760514 w 3502192"/>
              <a:gd name="connsiteY6" fmla="*/ 1675563 h 2237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2192" h="2237186" fill="none" extrusionOk="0">
                <a:moveTo>
                  <a:pt x="3760514" y="1675563"/>
                </a:moveTo>
                <a:cubicBezTo>
                  <a:pt x="3572840" y="1682219"/>
                  <a:pt x="3264071" y="1740746"/>
                  <a:pt x="3194973" y="1751471"/>
                </a:cubicBezTo>
                <a:cubicBezTo>
                  <a:pt x="2757061" y="2099640"/>
                  <a:pt x="2119078" y="2379519"/>
                  <a:pt x="1359449" y="2208850"/>
                </a:cubicBezTo>
                <a:cubicBezTo>
                  <a:pt x="334281" y="1991024"/>
                  <a:pt x="-422382" y="1297909"/>
                  <a:pt x="150934" y="664275"/>
                </a:cubicBezTo>
                <a:cubicBezTo>
                  <a:pt x="466031" y="155172"/>
                  <a:pt x="1190996" y="-63812"/>
                  <a:pt x="1985529" y="10070"/>
                </a:cubicBezTo>
                <a:cubicBezTo>
                  <a:pt x="2938469" y="64375"/>
                  <a:pt x="3706570" y="706999"/>
                  <a:pt x="3460971" y="1359871"/>
                </a:cubicBezTo>
                <a:cubicBezTo>
                  <a:pt x="3516850" y="1389334"/>
                  <a:pt x="3737067" y="1614926"/>
                  <a:pt x="3760514" y="1675563"/>
                </a:cubicBezTo>
                <a:close/>
              </a:path>
              <a:path w="3502192" h="2237186" stroke="0" extrusionOk="0">
                <a:moveTo>
                  <a:pt x="3760514" y="1675563"/>
                </a:moveTo>
                <a:cubicBezTo>
                  <a:pt x="3654445" y="1673319"/>
                  <a:pt x="3338125" y="1706744"/>
                  <a:pt x="3194973" y="1751471"/>
                </a:cubicBezTo>
                <a:cubicBezTo>
                  <a:pt x="2683165" y="2141244"/>
                  <a:pt x="2039394" y="2389704"/>
                  <a:pt x="1359449" y="2208850"/>
                </a:cubicBezTo>
                <a:cubicBezTo>
                  <a:pt x="249713" y="2155780"/>
                  <a:pt x="-247814" y="1340420"/>
                  <a:pt x="150934" y="664275"/>
                </a:cubicBezTo>
                <a:cubicBezTo>
                  <a:pt x="442333" y="320324"/>
                  <a:pt x="1133294" y="-42962"/>
                  <a:pt x="1985529" y="10070"/>
                </a:cubicBezTo>
                <a:cubicBezTo>
                  <a:pt x="2885003" y="51090"/>
                  <a:pt x="3715153" y="728449"/>
                  <a:pt x="3460971" y="1359871"/>
                </a:cubicBezTo>
                <a:cubicBezTo>
                  <a:pt x="3593596" y="1523749"/>
                  <a:pt x="3617595" y="1528342"/>
                  <a:pt x="3760514" y="1675563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Sau khi ngủ dậy…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56" b="91449" l="9932" r="89917">
                        <a14:foregroundMark x1="36998" y1="46089" x2="62244" y2="47423"/>
                        <a14:foregroundMark x1="44579" y1="46452" x2="52237" y2="50455"/>
                        <a14:foregroundMark x1="45337" y1="45361" x2="52009" y2="47605"/>
                        <a14:foregroundMark x1="37908" y1="77138" x2="32221" y2="89145"/>
                        <a14:foregroundMark x1="53450" y1="77502" x2="62244" y2="88599"/>
                        <a14:foregroundMark x1="52464" y1="77926" x2="52464" y2="87629"/>
                        <a14:foregroundMark x1="31236" y1="84779" x2="25322" y2="87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908" y="3187337"/>
            <a:ext cx="3245235" cy="4056544"/>
          </a:xfrm>
          <a:prstGeom prst="rect">
            <a:avLst/>
          </a:prstGeom>
        </p:spPr>
      </p:pic>
      <p:sp>
        <p:nvSpPr>
          <p:cNvPr id="11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6453050" y="4023360"/>
            <a:ext cx="2870245" cy="1967829"/>
          </a:xfrm>
          <a:custGeom>
            <a:avLst/>
            <a:gdLst>
              <a:gd name="connsiteX0" fmla="*/ 0 w 2870245"/>
              <a:gd name="connsiteY0" fmla="*/ 983915 h 1967829"/>
              <a:gd name="connsiteX1" fmla="*/ 1435123 w 2870245"/>
              <a:gd name="connsiteY1" fmla="*/ 0 h 1967829"/>
              <a:gd name="connsiteX2" fmla="*/ 2870246 w 2870245"/>
              <a:gd name="connsiteY2" fmla="*/ 983915 h 1967829"/>
              <a:gd name="connsiteX3" fmla="*/ 1435123 w 2870245"/>
              <a:gd name="connsiteY3" fmla="*/ 1967830 h 1967829"/>
              <a:gd name="connsiteX4" fmla="*/ 0 w 2870245"/>
              <a:gd name="connsiteY4" fmla="*/ 983915 h 1967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0245" h="1967829" fill="none" extrusionOk="0">
                <a:moveTo>
                  <a:pt x="0" y="983915"/>
                </a:moveTo>
                <a:cubicBezTo>
                  <a:pt x="-95661" y="402010"/>
                  <a:pt x="737949" y="21802"/>
                  <a:pt x="1435123" y="0"/>
                </a:cubicBezTo>
                <a:cubicBezTo>
                  <a:pt x="2250355" y="-27184"/>
                  <a:pt x="2890520" y="442413"/>
                  <a:pt x="2870246" y="983915"/>
                </a:cubicBezTo>
                <a:cubicBezTo>
                  <a:pt x="2905337" y="1560222"/>
                  <a:pt x="2131590" y="1869857"/>
                  <a:pt x="1435123" y="1967830"/>
                </a:cubicBezTo>
                <a:cubicBezTo>
                  <a:pt x="576164" y="1902619"/>
                  <a:pt x="30970" y="1563092"/>
                  <a:pt x="0" y="983915"/>
                </a:cubicBezTo>
                <a:close/>
              </a:path>
              <a:path w="2870245" h="1967829" stroke="0" extrusionOk="0">
                <a:moveTo>
                  <a:pt x="0" y="983915"/>
                </a:moveTo>
                <a:cubicBezTo>
                  <a:pt x="143100" y="457507"/>
                  <a:pt x="618921" y="-31759"/>
                  <a:pt x="1435123" y="0"/>
                </a:cubicBezTo>
                <a:cubicBezTo>
                  <a:pt x="2155108" y="7638"/>
                  <a:pt x="2850313" y="515133"/>
                  <a:pt x="2870246" y="983915"/>
                </a:cubicBezTo>
                <a:cubicBezTo>
                  <a:pt x="2860925" y="1554331"/>
                  <a:pt x="2254485" y="1986010"/>
                  <a:pt x="1435123" y="1967830"/>
                </a:cubicBezTo>
                <a:cubicBezTo>
                  <a:pt x="623911" y="2051112"/>
                  <a:pt x="-41004" y="1534151"/>
                  <a:pt x="0" y="983915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Em phải …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19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ldLvl="0" animBg="1"/>
      <p:bldP spid="8" grpId="0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974055" y="856232"/>
            <a:ext cx="9471557" cy="5107199"/>
          </a:xfrm>
          <a:prstGeom prst="roundRect">
            <a:avLst>
              <a:gd name="adj" fmla="val 10496"/>
            </a:avLst>
          </a:prstGeom>
          <a:solidFill>
            <a:schemeClr val="bg1"/>
          </a:solidFill>
          <a:ln>
            <a:solidFill>
              <a:srgbClr val="1654CE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charset="-122"/>
              <a:ea typeface="思源黑体 CN Normal" panose="020B0400000000000000" charset="-122"/>
              <a:sym typeface="思源黑体 CN Normal" panose="020B0400000000000000" charset="-122"/>
            </a:endParaRPr>
          </a:p>
        </p:txBody>
      </p:sp>
      <p:pic>
        <p:nvPicPr>
          <p:cNvPr id="3" name="图片 5" descr="千库网_游乐园乘坐热气球的女孩_元素编号124780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6305" y="-107594"/>
            <a:ext cx="2385695" cy="23856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23594" y="1213638"/>
            <a:ext cx="5554982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vi-VN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Thanh Nhac TL" panose="02040603050506020204" pitchFamily="18" charset="0"/>
                <a:cs typeface="Times New Roman" panose="02020603050405020304" charset="0"/>
              </a:rPr>
              <a:t>KẾT LUẬN</a:t>
            </a:r>
            <a:endParaRPr lang="en-US" altLang="vi-VN" sz="7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  <a:latin typeface="UTM Thanh Nhac TL" panose="02040603050506020204" pitchFamily="18" charset="0"/>
              <a:cs typeface="Times New Roman" panose="020206030504050203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0307" y="2598321"/>
            <a:ext cx="86790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  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Chúng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ta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luôn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thực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hiện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những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việc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phải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làm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đúng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lúc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30" y="3699970"/>
            <a:ext cx="3682160" cy="3682160"/>
          </a:xfrm>
          <a:prstGeom prst="rect">
            <a:avLst/>
          </a:prstGeom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756" y="5310247"/>
            <a:ext cx="2197621" cy="154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8873" r="29463" b="3367"/>
          <a:stretch/>
        </p:blipFill>
        <p:spPr>
          <a:xfrm>
            <a:off x="406400" y="1498600"/>
            <a:ext cx="3035300" cy="52959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464" y="2536179"/>
            <a:ext cx="2197621" cy="1547753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66891" r="65530"/>
          <a:stretch/>
        </p:blipFill>
        <p:spPr>
          <a:xfrm rot="21378747">
            <a:off x="8851629" y="4873213"/>
            <a:ext cx="2895600" cy="1873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9587" y="1737663"/>
            <a:ext cx="19739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496" y="3423275"/>
            <a:ext cx="78746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phrodite Pro" panose="020000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57557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390" y="200101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accent2">
                      <a:lumMod val="75000"/>
                    </a:schemeClr>
                  </a:solidFill>
                  <a:latin typeface="UTM Avo" panose="02040603050506020204" pitchFamily="18" charset="0"/>
                </a:rPr>
                <a:t>Bạn nhỏ trong tranh đã làm những việc gì sau khi đi học về?</a:t>
              </a:r>
              <a:endParaRPr lang="en-US" sz="3600" b="1" i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77" y="1754789"/>
            <a:ext cx="7549930" cy="473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9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33390" y="200101"/>
            <a:ext cx="11114164" cy="1554691"/>
            <a:chOff x="687717" y="559859"/>
            <a:chExt cx="11114164" cy="1554691"/>
          </a:xfrm>
        </p:grpSpPr>
        <p:grpSp>
          <p:nvGrpSpPr>
            <p:cNvPr id="3" name="Group 2"/>
            <p:cNvGrpSpPr/>
            <p:nvPr/>
          </p:nvGrpSpPr>
          <p:grpSpPr>
            <a:xfrm>
              <a:off x="687717" y="559859"/>
              <a:ext cx="11114164" cy="1554691"/>
              <a:chOff x="389577" y="5214634"/>
              <a:chExt cx="11412846" cy="1554691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389577" y="5214634"/>
                <a:ext cx="11412846" cy="1554691"/>
                <a:chOff x="618045" y="1254159"/>
                <a:chExt cx="11412846" cy="1554691"/>
              </a:xfrm>
            </p:grpSpPr>
            <p:sp>
              <p:nvSpPr>
                <p:cNvPr id="7" name="双波形 6">
                  <a:extLst>
                    <a:ext uri="{FF2B5EF4-FFF2-40B4-BE49-F238E27FC236}">
                      <a16:creationId xmlns:a16="http://schemas.microsoft.com/office/drawing/2014/main" id="{B4485CE8-4A46-4551-A0F9-539D760F0BF0}"/>
                    </a:ext>
                  </a:extLst>
                </p:cNvPr>
                <p:cNvSpPr/>
                <p:nvPr/>
              </p:nvSpPr>
              <p:spPr>
                <a:xfrm>
                  <a:off x="618045" y="1254160"/>
                  <a:ext cx="11412846" cy="1554690"/>
                </a:xfrm>
                <a:prstGeom prst="doubleWave">
                  <a:avLst/>
                </a:prstGeom>
                <a:solidFill>
                  <a:schemeClr val="bg1"/>
                </a:solidFill>
                <a:ln w="28575">
                  <a:solidFill>
                    <a:srgbClr val="D933B9"/>
                  </a:solidFill>
                  <a:prstDash val="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cs typeface="+mn-cs"/>
                  </a:endParaRPr>
                </a:p>
              </p:txBody>
            </p:sp>
            <p:pic>
              <p:nvPicPr>
                <p:cNvPr id="8" name="图片 2" descr="图片包含 餐桌, 室内&#10;&#10;描述已自动生成">
                  <a:extLst>
                    <a:ext uri="{FF2B5EF4-FFF2-40B4-BE49-F238E27FC236}">
                      <a16:creationId xmlns:a16="http://schemas.microsoft.com/office/drawing/2014/main" id="{D451A6CF-C447-4E10-B02D-C374C7C849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6752"/>
                <a:stretch/>
              </p:blipFill>
              <p:spPr>
                <a:xfrm>
                  <a:off x="618045" y="1254159"/>
                  <a:ext cx="2072893" cy="1554690"/>
                </a:xfrm>
                <a:prstGeom prst="rect">
                  <a:avLst/>
                </a:prstGeom>
              </p:spPr>
            </p:pic>
          </p:grpSp>
          <p:sp>
            <p:nvSpPr>
              <p:cNvPr id="6" name="TextBox 5"/>
              <p:cNvSpPr txBox="1"/>
              <p:nvPr/>
            </p:nvSpPr>
            <p:spPr>
              <a:xfrm>
                <a:off x="2462470" y="5390104"/>
                <a:ext cx="89611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799716-C7CF-44DB-9FBF-694E689100AA}"/>
                </a:ext>
              </a:extLst>
            </p:cNvPr>
            <p:cNvSpPr txBox="1"/>
            <p:nvPr/>
          </p:nvSpPr>
          <p:spPr>
            <a:xfrm>
              <a:off x="2245633" y="737039"/>
              <a:ext cx="93399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CC0099"/>
                  </a:solidFill>
                  <a:latin typeface="UTM Avo" panose="02040603050506020204" pitchFamily="18" charset="0"/>
                </a:rPr>
                <a:t>2. Tự lập kế hoạch công việc của mình cho phù hợp.</a:t>
              </a:r>
              <a:endParaRPr lang="en-US" sz="3600" b="1" i="1" dirty="0">
                <a:solidFill>
                  <a:srgbClr val="CC0099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2799716-C7CF-44DB-9FBF-694E689100AA}"/>
              </a:ext>
            </a:extLst>
          </p:cNvPr>
          <p:cNvSpPr txBox="1"/>
          <p:nvPr/>
        </p:nvSpPr>
        <p:spPr>
          <a:xfrm>
            <a:off x="389699" y="2351315"/>
            <a:ext cx="53322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Liệt kê những việc em sẽ làm.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Sắp xếp các việc theo thứ tự thực hiện.</a:t>
            </a:r>
          </a:p>
          <a:p>
            <a:pPr marL="571500" indent="-571500">
              <a:buFontTx/>
              <a:buChar char="-"/>
            </a:pPr>
            <a:r>
              <a:rPr lang="en-US" sz="3600" b="1">
                <a:solidFill>
                  <a:srgbClr val="002060"/>
                </a:solidFill>
                <a:latin typeface="UTM Aptima" panose="02040603050506020204" pitchFamily="18" charset="0"/>
              </a:rPr>
              <a:t>Viết và trang trí bảng kế hoạch. </a:t>
            </a:r>
            <a:endParaRPr lang="en-US" sz="3600" b="1" i="1" dirty="0">
              <a:solidFill>
                <a:srgbClr val="002060"/>
              </a:solidFill>
              <a:latin typeface="UTM Aptima" panose="0204060305050602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624" y="2233749"/>
            <a:ext cx="5984010" cy="394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3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709" y="2484641"/>
            <a:ext cx="3480920" cy="4525198"/>
          </a:xfrm>
          <a:prstGeom prst="rect">
            <a:avLst/>
          </a:prstGeom>
        </p:spPr>
      </p:pic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-33203" y="186947"/>
            <a:ext cx="6093691" cy="1199287"/>
            <a:chOff x="539552" y="1091903"/>
            <a:chExt cx="3707903" cy="650875"/>
          </a:xfrm>
        </p:grpSpPr>
        <p:sp>
          <p:nvSpPr>
            <p:cNvPr id="5" name="Trapezoid 8"/>
            <p:cNvSpPr/>
            <p:nvPr/>
          </p:nvSpPr>
          <p:spPr bwMode="auto">
            <a:xfrm rot="16200000">
              <a:off x="245080" y="1386375"/>
              <a:ext cx="650875" cy="61931"/>
            </a:xfrm>
            <a:prstGeom prst="trapezoid">
              <a:avLst>
                <a:gd name="adj" fmla="val 69837"/>
              </a:avLst>
            </a:prstGeom>
            <a:solidFill>
              <a:schemeClr val="accent3">
                <a:lumMod val="50000"/>
              </a:schemeClr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6" name="Pentagon 9"/>
            <p:cNvSpPr/>
            <p:nvPr/>
          </p:nvSpPr>
          <p:spPr bwMode="auto">
            <a:xfrm>
              <a:off x="539552" y="1131590"/>
              <a:ext cx="3707903" cy="568325"/>
            </a:xfrm>
            <a:prstGeom prst="homePlate">
              <a:avLst>
                <a:gd name="adj" fmla="val 36274"/>
              </a:avLst>
            </a:prstGeom>
            <a:solidFill>
              <a:srgbClr val="FF7C6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20000"/>
                </a:lnSpc>
                <a:defRPr/>
              </a:pPr>
              <a:endParaRPr lang="en-US" sz="140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9821" y="398943"/>
            <a:ext cx="6184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Lập thời gian biểu</a:t>
            </a:r>
          </a:p>
        </p:txBody>
      </p: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2743199" y="1446125"/>
            <a:ext cx="4728756" cy="2891793"/>
          </a:xfrm>
          <a:custGeom>
            <a:avLst/>
            <a:gdLst>
              <a:gd name="connsiteX0" fmla="*/ 5077549 w 4728756"/>
              <a:gd name="connsiteY0" fmla="*/ 2165837 h 2891793"/>
              <a:gd name="connsiteX1" fmla="*/ 4313940 w 4728756"/>
              <a:gd name="connsiteY1" fmla="*/ 2263956 h 2891793"/>
              <a:gd name="connsiteX2" fmla="*/ 1877306 w 4728756"/>
              <a:gd name="connsiteY2" fmla="*/ 2860780 h 2891793"/>
              <a:gd name="connsiteX3" fmla="*/ 204351 w 4728756"/>
              <a:gd name="connsiteY3" fmla="*/ 857880 h 2891793"/>
              <a:gd name="connsiteX4" fmla="*/ 2655293 w 4728756"/>
              <a:gd name="connsiteY4" fmla="*/ 10986 h 2891793"/>
              <a:gd name="connsiteX5" fmla="*/ 4673098 w 4728756"/>
              <a:gd name="connsiteY5" fmla="*/ 1757774 h 2891793"/>
              <a:gd name="connsiteX6" fmla="*/ 5077549 w 4728756"/>
              <a:gd name="connsiteY6" fmla="*/ 2165837 h 2891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8756" h="2891793" fill="none" extrusionOk="0">
                <a:moveTo>
                  <a:pt x="5077549" y="2165837"/>
                </a:moveTo>
                <a:cubicBezTo>
                  <a:pt x="4717423" y="2218031"/>
                  <a:pt x="4540983" y="2173444"/>
                  <a:pt x="4313940" y="2263956"/>
                </a:cubicBezTo>
                <a:cubicBezTo>
                  <a:pt x="3662317" y="2636431"/>
                  <a:pt x="2920899" y="3106815"/>
                  <a:pt x="1877306" y="2860780"/>
                </a:cubicBezTo>
                <a:cubicBezTo>
                  <a:pt x="434366" y="2633472"/>
                  <a:pt x="-528717" y="1689909"/>
                  <a:pt x="204351" y="857880"/>
                </a:cubicBezTo>
                <a:cubicBezTo>
                  <a:pt x="624431" y="96868"/>
                  <a:pt x="1556003" y="-88195"/>
                  <a:pt x="2655293" y="10986"/>
                </a:cubicBezTo>
                <a:cubicBezTo>
                  <a:pt x="3958624" y="73274"/>
                  <a:pt x="5011116" y="904575"/>
                  <a:pt x="4673098" y="1757774"/>
                </a:cubicBezTo>
                <a:cubicBezTo>
                  <a:pt x="4713750" y="1810131"/>
                  <a:pt x="4930236" y="2045725"/>
                  <a:pt x="5077549" y="2165837"/>
                </a:cubicBezTo>
                <a:close/>
              </a:path>
              <a:path w="4728756" h="2891793" stroke="0" extrusionOk="0">
                <a:moveTo>
                  <a:pt x="5077549" y="2165837"/>
                </a:moveTo>
                <a:cubicBezTo>
                  <a:pt x="4799332" y="2150722"/>
                  <a:pt x="4507139" y="2301085"/>
                  <a:pt x="4313940" y="2263956"/>
                </a:cubicBezTo>
                <a:cubicBezTo>
                  <a:pt x="3637337" y="2759968"/>
                  <a:pt x="2789256" y="3066615"/>
                  <a:pt x="1877306" y="2860780"/>
                </a:cubicBezTo>
                <a:cubicBezTo>
                  <a:pt x="369619" y="2771074"/>
                  <a:pt x="-250992" y="1805550"/>
                  <a:pt x="204351" y="857880"/>
                </a:cubicBezTo>
                <a:cubicBezTo>
                  <a:pt x="611617" y="347794"/>
                  <a:pt x="1609189" y="-65083"/>
                  <a:pt x="2655293" y="10986"/>
                </a:cubicBezTo>
                <a:cubicBezTo>
                  <a:pt x="3900627" y="60455"/>
                  <a:pt x="5005030" y="932810"/>
                  <a:pt x="4673098" y="1757774"/>
                </a:cubicBezTo>
                <a:cubicBezTo>
                  <a:pt x="4765415" y="1791985"/>
                  <a:pt x="5014967" y="2120487"/>
                  <a:pt x="5077549" y="216583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Sau khi đi học về em thường làm những việc gì?</a:t>
            </a:r>
          </a:p>
        </p:txBody>
      </p:sp>
      <p:pic>
        <p:nvPicPr>
          <p:cNvPr id="9" name="Picture 8" descr="A child reading a book&#10;&#10;Description automatically generated with low confidence">
            <a:extLst>
              <a:ext uri="{FF2B5EF4-FFF2-40B4-BE49-F238E27FC236}">
                <a16:creationId xmlns:a16="http://schemas.microsoft.com/office/drawing/2014/main" id="{BFDBF3DF-9501-4982-8201-9738EE999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9227" y="3317705"/>
            <a:ext cx="4037334" cy="4037334"/>
          </a:xfrm>
          <a:prstGeom prst="rect">
            <a:avLst/>
          </a:prstGeom>
        </p:spPr>
      </p:pic>
      <p:sp>
        <p:nvSpPr>
          <p:cNvPr id="10" name="Oval 39">
            <a:extLst>
              <a:ext uri="{FF2B5EF4-FFF2-40B4-BE49-F238E27FC236}">
                <a16:creationId xmlns:a16="http://schemas.microsoft.com/office/drawing/2014/main" id="{B1DE219B-3DE6-1DE8-961B-B7310EA4BED7}"/>
              </a:ext>
            </a:extLst>
          </p:cNvPr>
          <p:cNvSpPr/>
          <p:nvPr/>
        </p:nvSpPr>
        <p:spPr>
          <a:xfrm>
            <a:off x="4493390" y="4313482"/>
            <a:ext cx="4926830" cy="2544518"/>
          </a:xfrm>
          <a:custGeom>
            <a:avLst/>
            <a:gdLst>
              <a:gd name="connsiteX0" fmla="*/ 0 w 4926830"/>
              <a:gd name="connsiteY0" fmla="*/ 1272259 h 2544518"/>
              <a:gd name="connsiteX1" fmla="*/ 2463415 w 4926830"/>
              <a:gd name="connsiteY1" fmla="*/ 0 h 2544518"/>
              <a:gd name="connsiteX2" fmla="*/ 4926830 w 4926830"/>
              <a:gd name="connsiteY2" fmla="*/ 1272259 h 2544518"/>
              <a:gd name="connsiteX3" fmla="*/ 2463415 w 4926830"/>
              <a:gd name="connsiteY3" fmla="*/ 2544518 h 2544518"/>
              <a:gd name="connsiteX4" fmla="*/ 0 w 4926830"/>
              <a:gd name="connsiteY4" fmla="*/ 1272259 h 2544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26830" h="2544518" fill="none" extrusionOk="0">
                <a:moveTo>
                  <a:pt x="0" y="1272259"/>
                </a:moveTo>
                <a:cubicBezTo>
                  <a:pt x="-118866" y="521765"/>
                  <a:pt x="1277282" y="39841"/>
                  <a:pt x="2463415" y="0"/>
                </a:cubicBezTo>
                <a:cubicBezTo>
                  <a:pt x="3875201" y="-61584"/>
                  <a:pt x="5046130" y="580783"/>
                  <a:pt x="4926830" y="1272259"/>
                </a:cubicBezTo>
                <a:cubicBezTo>
                  <a:pt x="5020549" y="2062791"/>
                  <a:pt x="3675323" y="2393069"/>
                  <a:pt x="2463415" y="2544518"/>
                </a:cubicBezTo>
                <a:cubicBezTo>
                  <a:pt x="1092163" y="2533959"/>
                  <a:pt x="91614" y="2080738"/>
                  <a:pt x="0" y="1272259"/>
                </a:cubicBezTo>
                <a:close/>
              </a:path>
              <a:path w="4926830" h="2544518" stroke="0" extrusionOk="0">
                <a:moveTo>
                  <a:pt x="0" y="1272259"/>
                </a:moveTo>
                <a:cubicBezTo>
                  <a:pt x="112233" y="582937"/>
                  <a:pt x="1072903" y="-40369"/>
                  <a:pt x="2463415" y="0"/>
                </a:cubicBezTo>
                <a:cubicBezTo>
                  <a:pt x="3707847" y="12210"/>
                  <a:pt x="4913378" y="619966"/>
                  <a:pt x="4926830" y="1272259"/>
                </a:cubicBezTo>
                <a:cubicBezTo>
                  <a:pt x="4872285" y="2133006"/>
                  <a:pt x="3988882" y="2656568"/>
                  <a:pt x="2463415" y="2544518"/>
                </a:cubicBezTo>
                <a:cubicBezTo>
                  <a:pt x="1073189" y="2677479"/>
                  <a:pt x="-17777" y="1977871"/>
                  <a:pt x="0" y="127225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Em tắm rửa, ăn tối, </a:t>
            </a:r>
          </a:p>
          <a:p>
            <a:pPr algn="ctr"/>
            <a:r>
              <a:rPr lang="en-US" sz="320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xem tivi, học bài, đi ngủ,…</a:t>
            </a:r>
          </a:p>
        </p:txBody>
      </p:sp>
    </p:spTree>
    <p:extLst>
      <p:ext uri="{BB962C8B-B14F-4D97-AF65-F5344CB8AC3E}">
        <p14:creationId xmlns:p14="http://schemas.microsoft.com/office/powerpoint/2010/main" val="21752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387</Words>
  <Application>Microsoft Office PowerPoint</Application>
  <PresentationFormat>Widescreen</PresentationFormat>
  <Paragraphs>65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Tahoma</vt:lpstr>
      <vt:lpstr>UTM Thanh Nhac TL</vt:lpstr>
      <vt:lpstr>UTM Alba Matter</vt:lpstr>
      <vt:lpstr>思源黑体 CN Normal</vt:lpstr>
      <vt:lpstr>Calibri</vt:lpstr>
      <vt:lpstr>Times New Roman</vt:lpstr>
      <vt:lpstr>UTM Chickenhawk</vt:lpstr>
      <vt:lpstr>SVN-Newton</vt:lpstr>
      <vt:lpstr>UTM Guanine</vt:lpstr>
      <vt:lpstr>Arial</vt:lpstr>
      <vt:lpstr>#9Slide05 SVNThe Carpenter</vt:lpstr>
      <vt:lpstr>UTM Aptima</vt:lpstr>
      <vt:lpstr>#9Slide05 Aphrodite Pro</vt:lpstr>
      <vt:lpstr>UTM Avo</vt:lpstr>
      <vt:lpstr>UTM Avenida</vt:lpstr>
      <vt:lpstr>#9Slide07 HoneyCream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User</cp:lastModifiedBy>
  <cp:revision>26</cp:revision>
  <dcterms:created xsi:type="dcterms:W3CDTF">2022-11-22T14:55:06Z</dcterms:created>
  <dcterms:modified xsi:type="dcterms:W3CDTF">2025-12-25T08:22:57Z</dcterms:modified>
</cp:coreProperties>
</file>